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80" r:id="rId5"/>
    <p:sldId id="282" r:id="rId6"/>
    <p:sldId id="284" r:id="rId7"/>
    <p:sldId id="283" r:id="rId8"/>
    <p:sldId id="281" r:id="rId9"/>
    <p:sldId id="260" r:id="rId10"/>
    <p:sldId id="27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6CCB9-8BF4-4996-7450-F86840553A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4DFD4B-23A9-9283-94CC-7339C575C3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60326C-6371-666C-9F36-C3E94C89D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10/4/2022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1B9CD6-FF80-0985-7700-D57E8139C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E04BB-1CEF-6089-0AF5-26E8A97F0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491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3AB56-D1E7-BD63-1810-94C9FEF45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05F014-DF78-5C44-5260-C6FB20261D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5CD9B5-B572-E0C7-90E6-6E43D54D3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10/4/2022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E96D44-2C83-F437-EE6F-A85AD8484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31DBCB-6336-920B-4D02-B13D5AD05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472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F10A9-43B6-6070-21BF-9D0B6AF54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274D32-4F20-6103-69BE-D82D08090C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92DA6F-5EC0-6BBD-880C-1A7A61B99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10/4/2022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EF822-2E2B-193E-91F9-1EFC22A7C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1419F4-8F35-FDA4-4355-25988C3C5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103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83C1B-4DB3-E1F0-33A0-A4AFBF0A1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58AC89-DAEC-CECE-FD15-D354A84BA7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8196C5-42CD-B78C-F2BE-53AFB547D5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898645-9C8C-DA9E-69EA-26E16BD3E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10/4/2022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9104F6-9742-EA2C-601C-2254DFA39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A3E6FA-3940-6A1E-54DE-A4EFA1D89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076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056B9-CE45-346A-B9AC-97A0613AB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923B57-3755-BE62-245B-959BBE2362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9BBFAD-B2CE-D79C-69B8-E3503DA287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D30AF4-918F-6618-C05F-A88AA659EC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6E21BE-F97D-3DF9-3975-40D86B4DCF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941E64-CE8C-AA01-48E2-45C8EFDB2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10/4/2022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358548-DAEC-FDBC-5D81-6B1981169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367EEFF-04A1-164D-532F-3DF5AFC8C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61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D0304-27D8-B5FC-35E8-EE4E945FA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AD3AC9-FC54-A034-6485-017200E26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10/4/2022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CD23F7-3C3C-5472-DA7B-BF4E28E58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92EED1-CC52-ED5F-CDF7-7371A08F2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914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E8370C-0556-151C-F957-1F21C7CA5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10/4/2022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46202C-E717-A20D-8C04-574A18D95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383451-DE7A-F92E-A4D3-00B05433A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026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27C1C-0ADD-3356-4DD6-C9AC8A837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546448-EB50-DB33-67FD-7EDAF6597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564290-0066-0A4F-2115-5B95D6DD15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C45E6-61B3-E44B-531C-36FB55A97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10/4/2022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9C3BFE-F16B-2FBD-E271-121816805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4D3834-E3A0-4863-6D81-D9DAB712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113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CF5EC-A5A7-F232-A2DA-67DDA178F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91502D-76AA-0739-64EC-ED5F106776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28E1BA-7D7B-18A9-CB7C-B732557D84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1C8CF8-B7D8-0C29-B177-F5B5D5092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10/4/2022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DF62F7-04EF-5FCF-9B64-95D589B59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3BEEB4-44E0-A066-689C-2BC9C0723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746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CBCA5-AD35-8B5E-F956-CE3AE2013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E12FEF-A2FD-CBC2-6BB3-4C1D21668C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3F6CE2-1E54-463E-17F2-7EF027440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10/4/2022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6EB24B-EC90-633E-BE6D-DCD15DDA2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FDCDC-388C-9A3C-4447-5CF65B232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565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8E06F5-37F5-66BB-6F97-B37AA94DB0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19CDE5-33FE-2F87-0FF8-6F030380EB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053C66-079C-DD5F-9C2B-9060C42E2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10/4/2022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FD7CC0-1B2B-8ABB-E738-F1CDF0D4C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0E6E60-1813-B556-4BC0-695F31242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164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76B117-ADB6-3804-B5C2-FA1389CE4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3F9DEA-B8C4-4D07-3101-F1E402B3A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B16437-F290-FDAF-E696-20D00468EC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08F20-8FC0-4427-A8C1-793392E6456F}" type="datetimeFigureOut">
              <a:rPr lang="en-US" smtClean="0"/>
              <a:t>10/4/2022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286034-59CB-8980-843E-DADCB46266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E9BC90-18CB-29A8-E953-FC6A9C0661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MSIPCMContentMarking" descr="{&quot;HashCode&quot;:558679615,&quot;Placement&quot;:&quot;Footer&quot;,&quot;Top&quot;:519.343,&quot;Left&quot;:424.401337,&quot;SlideWidth&quot;:960,&quot;SlideHeight&quot;:540}">
            <a:extLst>
              <a:ext uri="{FF2B5EF4-FFF2-40B4-BE49-F238E27FC236}">
                <a16:creationId xmlns:a16="http://schemas.microsoft.com/office/drawing/2014/main" id="{A9107DCA-3BE7-50C6-25AE-C284F3CCFAB4}"/>
              </a:ext>
            </a:extLst>
          </p:cNvPr>
          <p:cNvSpPr txBox="1"/>
          <p:nvPr userDrawn="1"/>
        </p:nvSpPr>
        <p:spPr>
          <a:xfrm>
            <a:off x="5389897" y="6595656"/>
            <a:ext cx="1412207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000">
                <a:solidFill>
                  <a:srgbClr val="008000"/>
                </a:solidFill>
                <a:latin typeface="Calibri" panose="020F0502020204030204" pitchFamily="34" charset="0"/>
              </a:rPr>
              <a:t>This content is Public.</a:t>
            </a:r>
          </a:p>
        </p:txBody>
      </p:sp>
    </p:spTree>
    <p:extLst>
      <p:ext uri="{BB962C8B-B14F-4D97-AF65-F5344CB8AC3E}">
        <p14:creationId xmlns:p14="http://schemas.microsoft.com/office/powerpoint/2010/main" val="1030308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mu.ariba.com/seller-portal-dashboard/hom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helpcenter.ariba.com/index.html?sap-language=en" TargetMode="External"/><Relationship Id="rId2" Type="http://schemas.openxmlformats.org/officeDocument/2006/relationships/hyperlink" Target="https://protect-us.mimecast.com/s/Rk1LCmZV9VU3A6KhG3JQO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6DF39-2582-44B6-CBF1-7682B86DC97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BC693C-8365-A73F-8611-8616710102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How to create a case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C1958F4-97C1-E9A6-E1F2-8F9B8B81A1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571" y="794755"/>
            <a:ext cx="12259142" cy="2715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030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6DC6E-00FF-C38C-277C-EDF9CEFA7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48" y="1"/>
            <a:ext cx="11445551" cy="1134573"/>
          </a:xfrm>
        </p:spPr>
        <p:txBody>
          <a:bodyPr/>
          <a:lstStyle/>
          <a:p>
            <a:r>
              <a:rPr lang="en-US" dirty="0"/>
              <a:t>Ariba Log-IN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1D0CAC-012D-E4C4-B002-F4E75D3C75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620" y="1280160"/>
            <a:ext cx="11624310" cy="5577840"/>
          </a:xfrm>
        </p:spPr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Gerdau - Ariba - SAP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(hyperlink)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Log-in: 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email@yourcompany.com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Password: 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XXXXXXXX  </a:t>
            </a: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Home  screen </a:t>
            </a:r>
          </a:p>
        </p:txBody>
      </p:sp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C29069C3-33FB-A13E-C489-A6017F2FA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123" y="0"/>
            <a:ext cx="3440876" cy="98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C7C860F-0DE5-5019-CC3D-C85F59500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9916" y="1381760"/>
            <a:ext cx="2582413" cy="2576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8F00759-51B7-5D47-F794-86CD9BAF77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482070"/>
            <a:ext cx="12191999" cy="2375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987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877AD-B900-6ED5-4985-0359DDFD6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Create ticket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FF3A8-1FCC-FD82-F909-C5E0AEEDB9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b="1" dirty="0"/>
          </a:p>
          <a:p>
            <a:r>
              <a:rPr lang="en-US" b="1" dirty="0"/>
              <a:t>Top right the Circle ? is support.   </a:t>
            </a:r>
          </a:p>
          <a:p>
            <a:pPr marL="0" indent="0">
              <a:buNone/>
            </a:pPr>
            <a:endParaRPr lang="en-US" b="1" dirty="0"/>
          </a:p>
        </p:txBody>
      </p:sp>
      <p:pic>
        <p:nvPicPr>
          <p:cNvPr id="8" name="Picture 4" descr="See the source image">
            <a:extLst>
              <a:ext uri="{FF2B5EF4-FFF2-40B4-BE49-F238E27FC236}">
                <a16:creationId xmlns:a16="http://schemas.microsoft.com/office/drawing/2014/main" id="{7BA7EE98-E773-541B-B8DF-B6F5A417E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123" y="0"/>
            <a:ext cx="3440876" cy="98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77408B-42A2-F801-3D37-352A508C74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28" y="1414446"/>
            <a:ext cx="12108872" cy="6874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5B261C-D7A9-4CC4-8AFB-DE91A8D103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9756" y="2387522"/>
            <a:ext cx="352487" cy="35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306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877AD-B900-6ED5-4985-0359DDFD6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   Support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FF3A8-1FCC-FD82-F909-C5E0AEEDB9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870578" cy="4351338"/>
          </a:xfrm>
        </p:spPr>
        <p:txBody>
          <a:bodyPr/>
          <a:lstStyle/>
          <a:p>
            <a:r>
              <a:rPr lang="en-US" b="1" dirty="0"/>
              <a:t>It will open the support menu.</a:t>
            </a:r>
          </a:p>
          <a:p>
            <a:r>
              <a:rPr lang="en-US" b="1" dirty="0"/>
              <a:t>Click the [Support] button on the menu </a:t>
            </a:r>
          </a:p>
          <a:p>
            <a:r>
              <a:rPr lang="en-US" b="1" dirty="0"/>
              <a:t>This will open a new tab in your browser</a:t>
            </a:r>
          </a:p>
          <a:p>
            <a:pPr marL="0" indent="0">
              <a:buNone/>
            </a:pPr>
            <a:endParaRPr lang="en-US" b="1" dirty="0"/>
          </a:p>
        </p:txBody>
      </p:sp>
      <p:pic>
        <p:nvPicPr>
          <p:cNvPr id="6" name="Picture 4" descr="See the source image">
            <a:extLst>
              <a:ext uri="{FF2B5EF4-FFF2-40B4-BE49-F238E27FC236}">
                <a16:creationId xmlns:a16="http://schemas.microsoft.com/office/drawing/2014/main" id="{D4A52537-E6D7-8700-8D6A-7BD004336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123" y="0"/>
            <a:ext cx="3440876" cy="98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25131F-8BED-1B09-AD0C-6ABF12AD39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65125"/>
            <a:ext cx="1341582" cy="13415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DC687C9-B727-CDD3-2D5A-D2B4BB7A7A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8778" y="1825625"/>
            <a:ext cx="1645022" cy="4914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5026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877AD-B900-6ED5-4985-0359DDFD6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Help center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FF3A8-1FCC-FD82-F909-C5E0AEEDB9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912923" cy="4351338"/>
          </a:xfrm>
        </p:spPr>
        <p:txBody>
          <a:bodyPr/>
          <a:lstStyle/>
          <a:p>
            <a:r>
              <a:rPr lang="en-US" b="1" dirty="0"/>
              <a:t>On the new tab click Contact us.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 </a:t>
            </a:r>
          </a:p>
          <a:p>
            <a:pPr marL="0" indent="0">
              <a:buNone/>
            </a:pPr>
            <a:endParaRPr lang="en-US" b="1" dirty="0"/>
          </a:p>
        </p:txBody>
      </p:sp>
      <p:pic>
        <p:nvPicPr>
          <p:cNvPr id="6" name="Picture 4" descr="See the source image">
            <a:extLst>
              <a:ext uri="{FF2B5EF4-FFF2-40B4-BE49-F238E27FC236}">
                <a16:creationId xmlns:a16="http://schemas.microsoft.com/office/drawing/2014/main" id="{D4A52537-E6D7-8700-8D6A-7BD004336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123" y="0"/>
            <a:ext cx="3440876" cy="98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A7A8A3-BE57-ECF5-3012-9102550EE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2932491"/>
            <a:ext cx="12192000" cy="3925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4202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877AD-B900-6ED5-4985-0359DDFD6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Contact us 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FF3A8-1FCC-FD82-F909-C5E0AEEDB9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297" y="2141537"/>
            <a:ext cx="11871630" cy="4351338"/>
          </a:xfrm>
        </p:spPr>
        <p:txBody>
          <a:bodyPr/>
          <a:lstStyle/>
          <a:p>
            <a:r>
              <a:rPr lang="en-US" b="1" dirty="0"/>
              <a:t>In the search type “help me” click magnifying glass</a:t>
            </a:r>
          </a:p>
          <a:p>
            <a:pPr marL="0" indent="0">
              <a:buNone/>
            </a:pPr>
            <a:endParaRPr lang="en-US" b="1" dirty="0"/>
          </a:p>
        </p:txBody>
      </p:sp>
      <p:pic>
        <p:nvPicPr>
          <p:cNvPr id="6" name="Picture 4" descr="See the source image">
            <a:extLst>
              <a:ext uri="{FF2B5EF4-FFF2-40B4-BE49-F238E27FC236}">
                <a16:creationId xmlns:a16="http://schemas.microsoft.com/office/drawing/2014/main" id="{D4A52537-E6D7-8700-8D6A-7BD004336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123" y="0"/>
            <a:ext cx="3440876" cy="98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00CF457-3B9E-A081-7689-CE5FCB66E7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93655"/>
            <a:ext cx="12192000" cy="3292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142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877AD-B900-6ED5-4985-0359DDFD6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022" y="365125"/>
            <a:ext cx="10517777" cy="1325563"/>
          </a:xfrm>
        </p:spPr>
        <p:txBody>
          <a:bodyPr/>
          <a:lstStyle/>
          <a:p>
            <a:r>
              <a:rPr lang="en-US" dirty="0"/>
              <a:t>Create a Case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FF3A8-1FCC-FD82-F909-C5E0AEEDB9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1277600" cy="4351338"/>
          </a:xfrm>
        </p:spPr>
        <p:txBody>
          <a:bodyPr/>
          <a:lstStyle/>
          <a:p>
            <a:r>
              <a:rPr lang="en-US" b="1" dirty="0"/>
              <a:t>Click on the blue button that has appeared in the bottom right.</a:t>
            </a:r>
          </a:p>
          <a:p>
            <a:pPr marL="0" indent="0">
              <a:buNone/>
            </a:pPr>
            <a:endParaRPr lang="en-US" b="1" dirty="0"/>
          </a:p>
        </p:txBody>
      </p:sp>
      <p:pic>
        <p:nvPicPr>
          <p:cNvPr id="6" name="Picture 4" descr="See the source image">
            <a:extLst>
              <a:ext uri="{FF2B5EF4-FFF2-40B4-BE49-F238E27FC236}">
                <a16:creationId xmlns:a16="http://schemas.microsoft.com/office/drawing/2014/main" id="{D4A52537-E6D7-8700-8D6A-7BD004336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123" y="0"/>
            <a:ext cx="3440876" cy="98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506D7C-72F3-F910-1B4B-53D1594A57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7055" y="2741962"/>
            <a:ext cx="8164945" cy="40129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915C09-1C28-C2F1-8AF8-C30077FABA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7685" y="1734216"/>
            <a:ext cx="1323975" cy="60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036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877AD-B900-6ED5-4985-0359DDFD6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creation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FF3A8-1FCC-FD82-F909-C5E0AEEDB9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63633"/>
            <a:ext cx="1485746" cy="4313329"/>
          </a:xfrm>
        </p:spPr>
        <p:txBody>
          <a:bodyPr/>
          <a:lstStyle/>
          <a:p>
            <a:r>
              <a:rPr lang="en-US" sz="1600" b="1" dirty="0"/>
              <a:t>Fill out required fields</a:t>
            </a:r>
          </a:p>
          <a:p>
            <a:r>
              <a:rPr lang="en-US" sz="1600" b="1" dirty="0"/>
              <a:t>Then click</a:t>
            </a:r>
          </a:p>
          <a:p>
            <a:endParaRPr lang="en-US" sz="1600" b="1" dirty="0"/>
          </a:p>
          <a:p>
            <a:pPr marL="0" indent="0">
              <a:buNone/>
            </a:pPr>
            <a:endParaRPr lang="en-US" sz="1600" b="1" dirty="0"/>
          </a:p>
          <a:p>
            <a:pPr marL="0" indent="0">
              <a:buNone/>
            </a:pPr>
            <a:r>
              <a:rPr lang="en-US" sz="1600" b="1" dirty="0"/>
              <a:t>@bottom right</a:t>
            </a:r>
          </a:p>
        </p:txBody>
      </p:sp>
      <p:pic>
        <p:nvPicPr>
          <p:cNvPr id="7" name="Picture 4" descr="See the source image">
            <a:extLst>
              <a:ext uri="{FF2B5EF4-FFF2-40B4-BE49-F238E27FC236}">
                <a16:creationId xmlns:a16="http://schemas.microsoft.com/office/drawing/2014/main" id="{A84C3A40-0D3D-18A4-7369-1CF2DCBFF9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123" y="0"/>
            <a:ext cx="3440876" cy="98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99B756-746A-CDB8-71BD-BC350E7FD8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746" y="1435062"/>
            <a:ext cx="10706254" cy="54229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259B29C-1AEE-9B14-AAD8-8D1BC2965C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611" y="3038475"/>
            <a:ext cx="1152525" cy="39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763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5AC8D-F964-7924-0060-7F2CFA77A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08709"/>
          </a:xfrm>
        </p:spPr>
        <p:txBody>
          <a:bodyPr/>
          <a:lstStyle/>
          <a:p>
            <a:r>
              <a:rPr lang="en-US" dirty="0"/>
              <a:t>	Submit Case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616D187-7282-50F8-879C-847CDB8E16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74519"/>
            <a:ext cx="12192000" cy="4983480"/>
          </a:xfrm>
        </p:spPr>
        <p:txBody>
          <a:bodyPr>
            <a:normAutofit/>
          </a:bodyPr>
          <a:lstStyle/>
          <a:p>
            <a:r>
              <a:rPr lang="en-US" sz="2000" dirty="0"/>
              <a:t>Here you choose method of contact.  I believe Enterprise Account may have a phone options as well.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After selection click submit and record case number </a:t>
            </a:r>
          </a:p>
          <a:p>
            <a:endParaRPr lang="en-US" sz="2000" dirty="0"/>
          </a:p>
          <a:p>
            <a:endParaRPr lang="en-US" sz="2000" dirty="0"/>
          </a:p>
        </p:txBody>
      </p:sp>
      <p:pic>
        <p:nvPicPr>
          <p:cNvPr id="6" name="Picture 4" descr="See the source image">
            <a:extLst>
              <a:ext uri="{FF2B5EF4-FFF2-40B4-BE49-F238E27FC236}">
                <a16:creationId xmlns:a16="http://schemas.microsoft.com/office/drawing/2014/main" id="{7F24EC25-CF03-7F8A-CC5A-29962C94D3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123" y="0"/>
            <a:ext cx="3440876" cy="98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C26849A-68F7-9F6E-0E86-AFD8CFE007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90422"/>
            <a:ext cx="12192000" cy="20771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3ED6D4-6F3C-EECA-3E6A-83A62DFFE6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783" y="5196376"/>
            <a:ext cx="2000250" cy="42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759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5AC8D-F964-7924-0060-7F2CFA77A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08709"/>
          </a:xfrm>
        </p:spPr>
        <p:txBody>
          <a:bodyPr/>
          <a:lstStyle/>
          <a:p>
            <a:r>
              <a:rPr lang="en-US" dirty="0"/>
              <a:t>	Reference Material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616D187-7282-50F8-879C-847CDB8E16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74519"/>
            <a:ext cx="12192000" cy="4983480"/>
          </a:xfrm>
        </p:spPr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TRAINING/TROUBLESHOOTING HYPERLINK: </a:t>
            </a:r>
            <a:r>
              <a:rPr lang="en-US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Welcome to your SAP Ariba Network Standard Account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TRAINING/TROUBLESHOOTING SAP Support: </a:t>
            </a:r>
            <a:r>
              <a:rPr lang="en-US" sz="2000" dirty="0">
                <a:hlinkClick r:id="rId3"/>
              </a:rPr>
              <a:t>Help Center Home (ariba.com)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NOT UPGRADE THE ACCOUNT!  A STANDARD ACCOUNT IS ALL THAT WE NEED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 descr="See the source image">
            <a:extLst>
              <a:ext uri="{FF2B5EF4-FFF2-40B4-BE49-F238E27FC236}">
                <a16:creationId xmlns:a16="http://schemas.microsoft.com/office/drawing/2014/main" id="{6EF4678B-54EE-42C8-8AB8-7B57A70A5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123" y="0"/>
            <a:ext cx="3440876" cy="98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4241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1733</TotalTime>
  <Words>190</Words>
  <Application>Microsoft Office PowerPoint</Application>
  <PresentationFormat>Widescreen</PresentationFormat>
  <Paragraphs>47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Ariba Log-IN</vt:lpstr>
      <vt:lpstr>Create ticket </vt:lpstr>
      <vt:lpstr>           Support </vt:lpstr>
      <vt:lpstr>Help center</vt:lpstr>
      <vt:lpstr>Contact us search</vt:lpstr>
      <vt:lpstr>Create a Case</vt:lpstr>
      <vt:lpstr>Case creation</vt:lpstr>
      <vt:lpstr> Submit Case</vt:lpstr>
      <vt:lpstr> Reference Material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Patrick Moore</dc:creator>
  <cp:lastModifiedBy>Patrick Moore</cp:lastModifiedBy>
  <cp:revision>43</cp:revision>
  <dcterms:created xsi:type="dcterms:W3CDTF">2022-06-21T14:14:04Z</dcterms:created>
  <dcterms:modified xsi:type="dcterms:W3CDTF">2022-10-04T15:45:24Z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56ab210-8ca5-4e5f-bb43-11d2981960e3_Enabled">
    <vt:lpwstr>true</vt:lpwstr>
  </property>
  <property fmtid="{D5CDD505-2E9C-101B-9397-08002B2CF9AE}" pid="3" name="MSIP_Label_e56ab210-8ca5-4e5f-bb43-11d2981960e3_SetDate">
    <vt:lpwstr>2022-10-04T15:45:24Z</vt:lpwstr>
  </property>
  <property fmtid="{D5CDD505-2E9C-101B-9397-08002B2CF9AE}" pid="4" name="MSIP_Label_e56ab210-8ca5-4e5f-bb43-11d2981960e3_Method">
    <vt:lpwstr>Privileged</vt:lpwstr>
  </property>
  <property fmtid="{D5CDD505-2E9C-101B-9397-08002B2CF9AE}" pid="5" name="MSIP_Label_e56ab210-8ca5-4e5f-bb43-11d2981960e3_Name">
    <vt:lpwstr>e56ab210-8ca5-4e5f-bb43-11d2981960e3</vt:lpwstr>
  </property>
  <property fmtid="{D5CDD505-2E9C-101B-9397-08002B2CF9AE}" pid="6" name="MSIP_Label_e56ab210-8ca5-4e5f-bb43-11d2981960e3_SiteId">
    <vt:lpwstr>461fd7ef-0eb3-4420-b044-310dc2914d64</vt:lpwstr>
  </property>
  <property fmtid="{D5CDD505-2E9C-101B-9397-08002B2CF9AE}" pid="7" name="MSIP_Label_e56ab210-8ca5-4e5f-bb43-11d2981960e3_ActionId">
    <vt:lpwstr>c34bc772-d841-480b-a3a4-84d185ed80ca</vt:lpwstr>
  </property>
  <property fmtid="{D5CDD505-2E9C-101B-9397-08002B2CF9AE}" pid="8" name="MSIP_Label_e56ab210-8ca5-4e5f-bb43-11d2981960e3_ContentBits">
    <vt:lpwstr>2</vt:lpwstr>
  </property>
</Properties>
</file>