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3" r:id="rId4"/>
    <p:sldMasterId id="2147483782" r:id="rId5"/>
  </p:sldMasterIdLst>
  <p:notesMasterIdLst>
    <p:notesMasterId r:id="rId69"/>
  </p:notesMasterIdLst>
  <p:handoutMasterIdLst>
    <p:handoutMasterId r:id="rId70"/>
  </p:handoutMasterIdLst>
  <p:sldIdLst>
    <p:sldId id="447" r:id="rId6"/>
    <p:sldId id="451" r:id="rId7"/>
    <p:sldId id="637" r:id="rId8"/>
    <p:sldId id="638" r:id="rId9"/>
    <p:sldId id="561" r:id="rId10"/>
    <p:sldId id="639" r:id="rId11"/>
    <p:sldId id="640" r:id="rId12"/>
    <p:sldId id="641" r:id="rId13"/>
    <p:sldId id="642" r:id="rId14"/>
    <p:sldId id="643" r:id="rId15"/>
    <p:sldId id="644" r:id="rId16"/>
    <p:sldId id="645" r:id="rId17"/>
    <p:sldId id="646" r:id="rId18"/>
    <p:sldId id="647" r:id="rId19"/>
    <p:sldId id="648" r:id="rId20"/>
    <p:sldId id="565" r:id="rId21"/>
    <p:sldId id="649" r:id="rId22"/>
    <p:sldId id="650" r:id="rId23"/>
    <p:sldId id="651" r:id="rId24"/>
    <p:sldId id="652" r:id="rId25"/>
    <p:sldId id="653" r:id="rId26"/>
    <p:sldId id="625" r:id="rId27"/>
    <p:sldId id="600" r:id="rId28"/>
    <p:sldId id="603" r:id="rId29"/>
    <p:sldId id="654" r:id="rId30"/>
    <p:sldId id="611" r:id="rId31"/>
    <p:sldId id="612" r:id="rId32"/>
    <p:sldId id="613" r:id="rId33"/>
    <p:sldId id="615" r:id="rId34"/>
    <p:sldId id="614" r:id="rId35"/>
    <p:sldId id="616" r:id="rId36"/>
    <p:sldId id="617" r:id="rId37"/>
    <p:sldId id="626" r:id="rId38"/>
    <p:sldId id="620" r:id="rId39"/>
    <p:sldId id="621" r:id="rId40"/>
    <p:sldId id="627" r:id="rId41"/>
    <p:sldId id="628" r:id="rId42"/>
    <p:sldId id="629" r:id="rId43"/>
    <p:sldId id="630" r:id="rId44"/>
    <p:sldId id="548" r:id="rId45"/>
    <p:sldId id="592" r:id="rId46"/>
    <p:sldId id="550" r:id="rId47"/>
    <p:sldId id="455" r:id="rId48"/>
    <p:sldId id="456" r:id="rId49"/>
    <p:sldId id="457" r:id="rId50"/>
    <p:sldId id="458" r:id="rId51"/>
    <p:sldId id="459" r:id="rId52"/>
    <p:sldId id="460" r:id="rId53"/>
    <p:sldId id="555" r:id="rId54"/>
    <p:sldId id="463" r:id="rId55"/>
    <p:sldId id="594" r:id="rId56"/>
    <p:sldId id="557" r:id="rId57"/>
    <p:sldId id="551" r:id="rId58"/>
    <p:sldId id="466" r:id="rId59"/>
    <p:sldId id="554" r:id="rId60"/>
    <p:sldId id="467" r:id="rId61"/>
    <p:sldId id="468" r:id="rId62"/>
    <p:sldId id="469" r:id="rId63"/>
    <p:sldId id="470" r:id="rId64"/>
    <p:sldId id="471" r:id="rId65"/>
    <p:sldId id="462" r:id="rId66"/>
    <p:sldId id="500" r:id="rId67"/>
    <p:sldId id="477" r:id="rId68"/>
  </p:sldIdLst>
  <p:sldSz cx="12195175" cy="6858000"/>
  <p:notesSz cx="6858000" cy="9144000"/>
  <p:defaultTextStyle>
    <a:defPPr>
      <a:defRPr lang="de-DE"/>
    </a:defPPr>
    <a:lvl1pPr marL="0" algn="l" defTabSz="1088776" rtl="0" eaLnBrk="1" latinLnBrk="0" hangingPunct="1">
      <a:defRPr lang="de-DE" sz="2100" kern="1200">
        <a:solidFill>
          <a:schemeClr val="tx1"/>
        </a:solidFill>
        <a:latin typeface="Arial"/>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tx1"/>
        </a:solidFill>
        <a:latin typeface="Arial"/>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tx1"/>
        </a:solidFill>
        <a:latin typeface="Arial"/>
        <a:ea typeface="+mn-ea"/>
        <a:cs typeface="+mn-cs"/>
      </a:defRPr>
    </a:lvl3pPr>
    <a:lvl4pPr marL="1633164" algn="l" defTabSz="1088776" rtl="0" eaLnBrk="1" latinLnBrk="0" hangingPunct="1">
      <a:buClr>
        <a:srgbClr val="666666"/>
      </a:buClr>
      <a:buSzPct val="80000"/>
      <a:buFont typeface="Arial"/>
      <a:buChar char=""/>
      <a:defRPr lang="de-DE" sz="1400" kern="1200">
        <a:solidFill>
          <a:schemeClr val="tx1"/>
        </a:solidFill>
        <a:latin typeface="Arial"/>
        <a:ea typeface="+mn-ea"/>
        <a:cs typeface="+mn-cs"/>
      </a:defRPr>
    </a:lvl4pPr>
    <a:lvl5pPr marL="2177552" algn="l" defTabSz="1088776" rtl="0" eaLnBrk="1" latinLnBrk="0" hangingPunct="1">
      <a:buClr>
        <a:srgbClr val="666666"/>
      </a:buClr>
      <a:buSzPct val="80000"/>
      <a:buFont typeface="Arial"/>
      <a:buChar char=""/>
      <a:defRPr lang="de-DE" sz="1200" kern="1200">
        <a:solidFill>
          <a:schemeClr val="tx1"/>
        </a:solidFill>
        <a:latin typeface="Arial"/>
        <a:ea typeface="+mn-ea"/>
        <a:cs typeface="+mn-cs"/>
      </a:defRPr>
    </a:lvl5pPr>
    <a:lvl6pPr marL="2721940" algn="l" defTabSz="1088776" rtl="0" eaLnBrk="1" latinLnBrk="0" hangingPunct="1">
      <a:defRPr sz="2100" kern="1200">
        <a:solidFill>
          <a:schemeClr val="tx1"/>
        </a:solidFill>
        <a:latin typeface="+mn-lt"/>
        <a:ea typeface="+mn-ea"/>
        <a:cs typeface="+mn-cs"/>
      </a:defRPr>
    </a:lvl6pPr>
    <a:lvl7pPr marL="3266328" algn="l" defTabSz="1088776" rtl="0" eaLnBrk="1" latinLnBrk="0" hangingPunct="1">
      <a:defRPr sz="2100" kern="1200">
        <a:solidFill>
          <a:schemeClr val="tx1"/>
        </a:solidFill>
        <a:latin typeface="+mn-lt"/>
        <a:ea typeface="+mn-ea"/>
        <a:cs typeface="+mn-cs"/>
      </a:defRPr>
    </a:lvl7pPr>
    <a:lvl8pPr marL="3810716" algn="l" defTabSz="1088776" rtl="0" eaLnBrk="1" latinLnBrk="0" hangingPunct="1">
      <a:defRPr sz="2100" kern="1200">
        <a:solidFill>
          <a:schemeClr val="tx1"/>
        </a:solidFill>
        <a:latin typeface="+mn-lt"/>
        <a:ea typeface="+mn-ea"/>
        <a:cs typeface="+mn-cs"/>
      </a:defRPr>
    </a:lvl8pPr>
    <a:lvl9pPr marL="4355104" algn="l" defTabSz="1088776"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1"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AB00"/>
    <a:srgbClr val="00195A"/>
    <a:srgbClr val="FF0000"/>
    <a:srgbClr val="0F46A7"/>
    <a:srgbClr val="970A82"/>
    <a:srgbClr val="FF3399"/>
    <a:srgbClr val="FFFFFF"/>
    <a:srgbClr val="FEE3A1"/>
    <a:srgbClr val="FFF1D0"/>
    <a:srgbClr val="FFF8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D5ABB26-0587-4C30-8999-92F81FD0307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72" autoAdjust="0"/>
    <p:restoredTop sz="85384" autoAdjust="0"/>
  </p:normalViewPr>
  <p:slideViewPr>
    <p:cSldViewPr snapToGrid="0" showGuides="1">
      <p:cViewPr varScale="1">
        <p:scale>
          <a:sx n="79" d="100"/>
          <a:sy n="79" d="100"/>
        </p:scale>
        <p:origin x="810" y="78"/>
      </p:cViewPr>
      <p:guideLst>
        <p:guide pos="3841"/>
        <p:guide orient="horz" pos="2160"/>
      </p:guideLst>
    </p:cSldViewPr>
  </p:slideViewPr>
  <p:outlineViewPr>
    <p:cViewPr>
      <p:scale>
        <a:sx n="33" d="100"/>
        <a:sy n="33" d="100"/>
      </p:scale>
      <p:origin x="0" y="-8357"/>
    </p:cViewPr>
  </p:outlineViewPr>
  <p:notesTextViewPr>
    <p:cViewPr>
      <p:scale>
        <a:sx n="100" d="100"/>
        <a:sy n="100" d="100"/>
      </p:scale>
      <p:origin x="0" y="0"/>
    </p:cViewPr>
  </p:notesTextViewPr>
  <p:sorterViewPr>
    <p:cViewPr varScale="1">
      <p:scale>
        <a:sx n="1" d="1"/>
        <a:sy n="1" d="1"/>
      </p:scale>
      <p:origin x="0" y="0"/>
    </p:cViewPr>
  </p:sorterViewPr>
  <p:notesViewPr>
    <p:cSldViewPr snapToGrid="0" showGuides="1">
      <p:cViewPr varScale="1">
        <p:scale>
          <a:sx n="123" d="100"/>
          <a:sy n="123" d="100"/>
        </p:scale>
        <p:origin x="4974" y="11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7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3"/>
          </p:nvPr>
        </p:nvSpPr>
        <p:spPr>
          <a:xfrm>
            <a:off x="1943100" y="8685213"/>
            <a:ext cx="2971800" cy="457200"/>
          </a:xfrm>
          <a:prstGeom prst="rect">
            <a:avLst/>
          </a:prstGeom>
        </p:spPr>
        <p:txBody>
          <a:bodyPr vert="horz" lIns="91440" tIns="45720" rIns="91440" bIns="45720" rtlCol="0" anchor="b"/>
          <a:lstStyle>
            <a:lvl1pPr algn="r">
              <a:defRPr sz="1200"/>
            </a:lvl1pPr>
          </a:lstStyle>
          <a:p>
            <a:pPr algn="ctr"/>
            <a:fld id="{47855BD9-AF71-426C-9B9B-B0E52B88852E}" type="slidenum">
              <a:rPr lang="de-DE" sz="1000" smtClean="0"/>
              <a:pPr algn="ctr"/>
              <a:t>‹#›</a:t>
            </a:fld>
            <a:endParaRPr lang="de-DE" sz="1000" dirty="0"/>
          </a:p>
        </p:txBody>
      </p:sp>
    </p:spTree>
    <p:extLst>
      <p:ext uri="{BB962C8B-B14F-4D97-AF65-F5344CB8AC3E}">
        <p14:creationId xmlns:p14="http://schemas.microsoft.com/office/powerpoint/2010/main" val="2359932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547688" y="612775"/>
            <a:ext cx="5762625" cy="3241675"/>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es Placeholder 4"/>
          <p:cNvSpPr>
            <a:spLocks noGrp="1"/>
          </p:cNvSpPr>
          <p:nvPr>
            <p:ph type="body" sz="quarter" idx="3"/>
          </p:nvPr>
        </p:nvSpPr>
        <p:spPr>
          <a:xfrm>
            <a:off x="549000" y="4120162"/>
            <a:ext cx="5760000" cy="4563560"/>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p:txBody>
      </p:sp>
      <p:sp>
        <p:nvSpPr>
          <p:cNvPr id="7" name="Slide Number Placeholder 6"/>
          <p:cNvSpPr>
            <a:spLocks noGrp="1"/>
          </p:cNvSpPr>
          <p:nvPr>
            <p:ph type="sldNum" sz="quarter" idx="5"/>
          </p:nvPr>
        </p:nvSpPr>
        <p:spPr>
          <a:xfrm>
            <a:off x="2957512" y="8935722"/>
            <a:ext cx="942976" cy="205358"/>
          </a:xfrm>
          <a:prstGeom prst="rect">
            <a:avLst/>
          </a:prstGeom>
        </p:spPr>
        <p:txBody>
          <a:bodyPr vert="horz" lIns="91440" tIns="45720" rIns="91440" bIns="45720" rtlCol="0" anchor="b"/>
          <a:lstStyle>
            <a:lvl1pPr algn="ctr">
              <a:defRPr sz="800"/>
            </a:lvl1pPr>
          </a:lstStyle>
          <a:p>
            <a:fld id="{7D8C2C35-2B8A-446E-BEC0-FD36716C29AC}" type="slidenum">
              <a:rPr lang="de-DE" smtClean="0"/>
              <a:pPr/>
              <a:t>‹#›</a:t>
            </a:fld>
            <a:endParaRPr lang="de-DE" dirty="0"/>
          </a:p>
        </p:txBody>
      </p:sp>
    </p:spTree>
    <p:extLst>
      <p:ext uri="{BB962C8B-B14F-4D97-AF65-F5344CB8AC3E}">
        <p14:creationId xmlns:p14="http://schemas.microsoft.com/office/powerpoint/2010/main" val="2847385487"/>
      </p:ext>
    </p:extLst>
  </p:cSld>
  <p:clrMap bg1="lt1" tx1="dk1" bg2="lt2" tx2="dk2" accent1="accent1" accent2="accent2" accent3="accent3" accent4="accent4" accent5="accent5" accent6="accent6" hlink="hlink" folHlink="folHlink"/>
  <p:notesStyle>
    <a:lvl1pPr marL="0" algn="l" defTabSz="1088776" rtl="0" eaLnBrk="1" latinLnBrk="0" hangingPunct="1">
      <a:defRPr sz="1400" kern="1200">
        <a:solidFill>
          <a:schemeClr val="tx1"/>
        </a:solidFill>
        <a:latin typeface="+mn-lt"/>
        <a:ea typeface="+mn-ea"/>
        <a:cs typeface="+mn-cs"/>
      </a:defRPr>
    </a:lvl1pPr>
    <a:lvl2pPr marL="180000" indent="-180000" algn="l" defTabSz="1088776" rtl="0" eaLnBrk="1" latinLnBrk="0" hangingPunct="1">
      <a:buClr>
        <a:schemeClr val="accent1"/>
      </a:buClr>
      <a:buSzPct val="100000"/>
      <a:buFont typeface="Wingdings" pitchFamily="2" charset="2"/>
      <a:buChar char=""/>
      <a:defRPr sz="1400" kern="1200">
        <a:solidFill>
          <a:schemeClr val="tx1"/>
        </a:solidFill>
        <a:latin typeface="+mn-lt"/>
        <a:ea typeface="+mn-ea"/>
        <a:cs typeface="+mn-cs"/>
      </a:defRPr>
    </a:lvl2pPr>
    <a:lvl3pPr marL="360000" indent="-180000" algn="l" defTabSz="1088776" rtl="0" eaLnBrk="1" latinLnBrk="0" hangingPunct="1">
      <a:buClr>
        <a:schemeClr val="accent2"/>
      </a:buClr>
      <a:buSzPct val="80000"/>
      <a:buFont typeface="Symbol" pitchFamily="18" charset="2"/>
      <a:buChar char="-"/>
      <a:defRPr sz="1200" kern="1200">
        <a:solidFill>
          <a:schemeClr val="tx1"/>
        </a:solidFill>
        <a:latin typeface="+mn-lt"/>
        <a:ea typeface="+mn-ea"/>
        <a:cs typeface="+mn-cs"/>
      </a:defRPr>
    </a:lvl3pPr>
    <a:lvl4pPr marL="674815" indent="-158780" algn="l" defTabSz="1088776" rtl="0" eaLnBrk="1" latinLnBrk="0" hangingPunct="1">
      <a:buClr>
        <a:schemeClr val="accent2"/>
      </a:buClr>
      <a:buFont typeface="Arial" pitchFamily="34" charset="0"/>
      <a:buChar char="–"/>
      <a:defRPr sz="1200" kern="1200">
        <a:solidFill>
          <a:schemeClr val="tx1"/>
        </a:solidFill>
        <a:latin typeface="+mn-lt"/>
        <a:ea typeface="+mn-ea"/>
        <a:cs typeface="+mn-cs"/>
      </a:defRPr>
    </a:lvl4pPr>
    <a:lvl5pPr marL="2177552" algn="l" defTabSz="1088776" rtl="0" eaLnBrk="1" latinLnBrk="0" hangingPunct="1">
      <a:defRPr sz="1400" kern="1200">
        <a:solidFill>
          <a:schemeClr val="tx1"/>
        </a:solidFill>
        <a:latin typeface="+mn-lt"/>
        <a:ea typeface="+mn-ea"/>
        <a:cs typeface="+mn-cs"/>
      </a:defRPr>
    </a:lvl5pPr>
    <a:lvl6pPr marL="2721940" algn="l" defTabSz="1088776" rtl="0" eaLnBrk="1" latinLnBrk="0" hangingPunct="1">
      <a:defRPr sz="1400" kern="1200">
        <a:solidFill>
          <a:schemeClr val="tx1"/>
        </a:solidFill>
        <a:latin typeface="+mn-lt"/>
        <a:ea typeface="+mn-ea"/>
        <a:cs typeface="+mn-cs"/>
      </a:defRPr>
    </a:lvl6pPr>
    <a:lvl7pPr marL="3266328" algn="l" defTabSz="1088776" rtl="0" eaLnBrk="1" latinLnBrk="0" hangingPunct="1">
      <a:defRPr sz="1400" kern="1200">
        <a:solidFill>
          <a:schemeClr val="tx1"/>
        </a:solidFill>
        <a:latin typeface="+mn-lt"/>
        <a:ea typeface="+mn-ea"/>
        <a:cs typeface="+mn-cs"/>
      </a:defRPr>
    </a:lvl7pPr>
    <a:lvl8pPr marL="3810716" algn="l" defTabSz="1088776" rtl="0" eaLnBrk="1" latinLnBrk="0" hangingPunct="1">
      <a:defRPr sz="1400" kern="1200">
        <a:solidFill>
          <a:schemeClr val="tx1"/>
        </a:solidFill>
        <a:latin typeface="+mn-lt"/>
        <a:ea typeface="+mn-ea"/>
        <a:cs typeface="+mn-cs"/>
      </a:defRPr>
    </a:lvl8pPr>
    <a:lvl9pPr marL="4355104" algn="l" defTabSz="1088776"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8C2C35-2B8A-446E-BEC0-FD36716C29AC}" type="slidenum">
              <a:rPr lang="de-DE" smtClean="0"/>
              <a:pPr/>
              <a:t>1</a:t>
            </a:fld>
            <a:endParaRPr lang="de-DE" dirty="0"/>
          </a:p>
        </p:txBody>
      </p:sp>
    </p:spTree>
    <p:extLst>
      <p:ext uri="{BB962C8B-B14F-4D97-AF65-F5344CB8AC3E}">
        <p14:creationId xmlns:p14="http://schemas.microsoft.com/office/powerpoint/2010/main" val="2461065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2</a:t>
            </a:fld>
            <a:endParaRPr lang="de-DE" dirty="0"/>
          </a:p>
        </p:txBody>
      </p:sp>
      <p:sp>
        <p:nvSpPr>
          <p:cNvPr id="9" name="Slide Image Placeholder 8"/>
          <p:cNvSpPr>
            <a:spLocks noGrp="1" noRot="1" noChangeAspect="1"/>
          </p:cNvSpPr>
          <p:nvPr>
            <p:ph type="sldImg"/>
          </p:nvPr>
        </p:nvSpPr>
        <p:spPr>
          <a:xfrm>
            <a:off x="547688" y="612775"/>
            <a:ext cx="5762625" cy="3241675"/>
          </a:xfrm>
        </p:spPr>
      </p:sp>
      <p:sp>
        <p:nvSpPr>
          <p:cNvPr id="10" name="Notes Placeholder 9"/>
          <p:cNvSpPr>
            <a:spLocks noGrp="1"/>
          </p:cNvSpPr>
          <p:nvPr>
            <p:ph type="body" idx="1"/>
          </p:nvPr>
        </p:nvSpPr>
        <p:spPr/>
        <p:txBody>
          <a:bodyPr>
            <a:normAutofit/>
          </a:bodyPr>
          <a:lstStyle/>
          <a:p>
            <a:endParaRPr lang="en-US" dirty="0"/>
          </a:p>
        </p:txBody>
      </p:sp>
    </p:spTree>
    <p:extLst>
      <p:ext uri="{BB962C8B-B14F-4D97-AF65-F5344CB8AC3E}">
        <p14:creationId xmlns:p14="http://schemas.microsoft.com/office/powerpoint/2010/main" val="979621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a:p>
        </p:txBody>
      </p:sp>
      <p:sp>
        <p:nvSpPr>
          <p:cNvPr id="4" name="Slide Number Placeholder 3"/>
          <p:cNvSpPr>
            <a:spLocks noGrp="1"/>
          </p:cNvSpPr>
          <p:nvPr>
            <p:ph type="sldNum" sz="quarter" idx="10"/>
          </p:nvPr>
        </p:nvSpPr>
        <p:spPr/>
        <p:txBody>
          <a:bodyPr/>
          <a:lstStyle/>
          <a:p>
            <a:fld id="{7D8C2C35-2B8A-446E-BEC0-FD36716C29AC}" type="slidenum">
              <a:rPr lang="de-DE" smtClean="0"/>
              <a:pPr/>
              <a:t>3</a:t>
            </a:fld>
            <a:endParaRPr lang="de-DE"/>
          </a:p>
        </p:txBody>
      </p:sp>
    </p:spTree>
    <p:extLst>
      <p:ext uri="{BB962C8B-B14F-4D97-AF65-F5344CB8AC3E}">
        <p14:creationId xmlns:p14="http://schemas.microsoft.com/office/powerpoint/2010/main" val="12490714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a:p>
        </p:txBody>
      </p:sp>
      <p:sp>
        <p:nvSpPr>
          <p:cNvPr id="4" name="Slide Number Placeholder 3"/>
          <p:cNvSpPr>
            <a:spLocks noGrp="1"/>
          </p:cNvSpPr>
          <p:nvPr>
            <p:ph type="sldNum" sz="quarter" idx="10"/>
          </p:nvPr>
        </p:nvSpPr>
        <p:spPr/>
        <p:txBody>
          <a:bodyPr/>
          <a:lstStyle/>
          <a:p>
            <a:fld id="{7D8C2C35-2B8A-446E-BEC0-FD36716C29AC}" type="slidenum">
              <a:rPr lang="de-DE" smtClean="0"/>
              <a:pPr/>
              <a:t>4</a:t>
            </a:fld>
            <a:endParaRPr lang="de-DE"/>
          </a:p>
        </p:txBody>
      </p:sp>
    </p:spTree>
    <p:extLst>
      <p:ext uri="{BB962C8B-B14F-4D97-AF65-F5344CB8AC3E}">
        <p14:creationId xmlns:p14="http://schemas.microsoft.com/office/powerpoint/2010/main" val="16201688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5</a:t>
            </a:fld>
            <a:endParaRPr lang="en-US"/>
          </a:p>
        </p:txBody>
      </p:sp>
    </p:spTree>
    <p:extLst>
      <p:ext uri="{BB962C8B-B14F-4D97-AF65-F5344CB8AC3E}">
        <p14:creationId xmlns:p14="http://schemas.microsoft.com/office/powerpoint/2010/main" val="25065223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dirty="0"/>
          </a:p>
        </p:txBody>
      </p:sp>
      <p:sp>
        <p:nvSpPr>
          <p:cNvPr id="4" name="Slide Number Placeholder 3"/>
          <p:cNvSpPr>
            <a:spLocks noGrp="1"/>
          </p:cNvSpPr>
          <p:nvPr>
            <p:ph type="sldNum" sz="quarter" idx="10"/>
          </p:nvPr>
        </p:nvSpPr>
        <p:spPr/>
        <p:txBody>
          <a:bodyPr/>
          <a:lstStyle/>
          <a:p>
            <a:fld id="{7D8C2C35-2B8A-446E-BEC0-FD36716C29AC}" type="slidenum">
              <a:rPr lang="de-DE" smtClean="0"/>
              <a:pPr/>
              <a:t>6</a:t>
            </a:fld>
            <a:endParaRPr lang="de-DE"/>
          </a:p>
        </p:txBody>
      </p:sp>
    </p:spTree>
    <p:extLst>
      <p:ext uri="{BB962C8B-B14F-4D97-AF65-F5344CB8AC3E}">
        <p14:creationId xmlns:p14="http://schemas.microsoft.com/office/powerpoint/2010/main" val="2912462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a:p>
        </p:txBody>
      </p:sp>
      <p:sp>
        <p:nvSpPr>
          <p:cNvPr id="4" name="Slide Number Placeholder 3"/>
          <p:cNvSpPr>
            <a:spLocks noGrp="1"/>
          </p:cNvSpPr>
          <p:nvPr>
            <p:ph type="sldNum" sz="quarter" idx="10"/>
          </p:nvPr>
        </p:nvSpPr>
        <p:spPr/>
        <p:txBody>
          <a:bodyPr/>
          <a:lstStyle/>
          <a:p>
            <a:fld id="{7D8C2C35-2B8A-446E-BEC0-FD36716C29AC}" type="slidenum">
              <a:rPr lang="de-DE" smtClean="0"/>
              <a:pPr/>
              <a:t>7</a:t>
            </a:fld>
            <a:endParaRPr lang="de-DE"/>
          </a:p>
        </p:txBody>
      </p:sp>
    </p:spTree>
    <p:extLst>
      <p:ext uri="{BB962C8B-B14F-4D97-AF65-F5344CB8AC3E}">
        <p14:creationId xmlns:p14="http://schemas.microsoft.com/office/powerpoint/2010/main" val="3435694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a:p>
        </p:txBody>
      </p:sp>
      <p:sp>
        <p:nvSpPr>
          <p:cNvPr id="4" name="Slide Number Placeholder 3"/>
          <p:cNvSpPr>
            <a:spLocks noGrp="1"/>
          </p:cNvSpPr>
          <p:nvPr>
            <p:ph type="sldNum" sz="quarter" idx="10"/>
          </p:nvPr>
        </p:nvSpPr>
        <p:spPr/>
        <p:txBody>
          <a:bodyPr/>
          <a:lstStyle/>
          <a:p>
            <a:fld id="{7D8C2C35-2B8A-446E-BEC0-FD36716C29AC}" type="slidenum">
              <a:rPr lang="de-DE" smtClean="0"/>
              <a:pPr/>
              <a:t>8</a:t>
            </a:fld>
            <a:endParaRPr lang="de-DE"/>
          </a:p>
        </p:txBody>
      </p:sp>
    </p:spTree>
    <p:extLst>
      <p:ext uri="{BB962C8B-B14F-4D97-AF65-F5344CB8AC3E}">
        <p14:creationId xmlns:p14="http://schemas.microsoft.com/office/powerpoint/2010/main" val="40869253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a:p>
        </p:txBody>
      </p:sp>
      <p:sp>
        <p:nvSpPr>
          <p:cNvPr id="4" name="Slide Number Placeholder 3"/>
          <p:cNvSpPr>
            <a:spLocks noGrp="1"/>
          </p:cNvSpPr>
          <p:nvPr>
            <p:ph type="sldNum" sz="quarter" idx="10"/>
          </p:nvPr>
        </p:nvSpPr>
        <p:spPr/>
        <p:txBody>
          <a:bodyPr/>
          <a:lstStyle/>
          <a:p>
            <a:fld id="{7D8C2C35-2B8A-446E-BEC0-FD36716C29AC}" type="slidenum">
              <a:rPr lang="de-DE" smtClean="0"/>
              <a:pPr/>
              <a:t>9</a:t>
            </a:fld>
            <a:endParaRPr lang="de-DE"/>
          </a:p>
        </p:txBody>
      </p:sp>
    </p:spTree>
    <p:extLst>
      <p:ext uri="{BB962C8B-B14F-4D97-AF65-F5344CB8AC3E}">
        <p14:creationId xmlns:p14="http://schemas.microsoft.com/office/powerpoint/2010/main" val="38382274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a:p>
        </p:txBody>
      </p:sp>
      <p:sp>
        <p:nvSpPr>
          <p:cNvPr id="4" name="Slide Number Placeholder 3"/>
          <p:cNvSpPr>
            <a:spLocks noGrp="1"/>
          </p:cNvSpPr>
          <p:nvPr>
            <p:ph type="sldNum" sz="quarter" idx="10"/>
          </p:nvPr>
        </p:nvSpPr>
        <p:spPr/>
        <p:txBody>
          <a:bodyPr/>
          <a:lstStyle/>
          <a:p>
            <a:fld id="{7D8C2C35-2B8A-446E-BEC0-FD36716C29AC}" type="slidenum">
              <a:rPr lang="de-DE" smtClean="0"/>
              <a:pPr/>
              <a:t>10</a:t>
            </a:fld>
            <a:endParaRPr lang="de-DE"/>
          </a:p>
        </p:txBody>
      </p:sp>
    </p:spTree>
    <p:extLst>
      <p:ext uri="{BB962C8B-B14F-4D97-AF65-F5344CB8AC3E}">
        <p14:creationId xmlns:p14="http://schemas.microsoft.com/office/powerpoint/2010/main" val="24791263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dirty="0"/>
          </a:p>
        </p:txBody>
      </p:sp>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11</a:t>
            </a:fld>
            <a:endParaRPr kumimoji="0" lang="de-DE" sz="8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7674420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dirty="0"/>
          </a:p>
        </p:txBody>
      </p:sp>
      <p:sp>
        <p:nvSpPr>
          <p:cNvPr id="4" name="Slide Number Placeholder 3"/>
          <p:cNvSpPr>
            <a:spLocks noGrp="1"/>
          </p:cNvSpPr>
          <p:nvPr>
            <p:ph type="sldNum" sz="quarter" idx="10"/>
          </p:nvPr>
        </p:nvSpPr>
        <p:spPr/>
        <p:txBody>
          <a:bodyPr/>
          <a:lstStyle/>
          <a:p>
            <a:fld id="{7D8C2C35-2B8A-446E-BEC0-FD36716C29AC}" type="slidenum">
              <a:rPr lang="de-DE" smtClean="0"/>
              <a:pPr/>
              <a:t>12</a:t>
            </a:fld>
            <a:endParaRPr lang="de-DE"/>
          </a:p>
        </p:txBody>
      </p:sp>
    </p:spTree>
    <p:extLst>
      <p:ext uri="{BB962C8B-B14F-4D97-AF65-F5344CB8AC3E}">
        <p14:creationId xmlns:p14="http://schemas.microsoft.com/office/powerpoint/2010/main" val="31879899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dirty="0"/>
          </a:p>
        </p:txBody>
      </p:sp>
      <p:sp>
        <p:nvSpPr>
          <p:cNvPr id="4" name="Slide Number Placeholder 3"/>
          <p:cNvSpPr>
            <a:spLocks noGrp="1"/>
          </p:cNvSpPr>
          <p:nvPr>
            <p:ph type="sldNum" sz="quarter" idx="10"/>
          </p:nvPr>
        </p:nvSpPr>
        <p:spPr/>
        <p:txBody>
          <a:bodyPr/>
          <a:lstStyle/>
          <a:p>
            <a:fld id="{7D8C2C35-2B8A-446E-BEC0-FD36716C29AC}" type="slidenum">
              <a:rPr lang="de-DE" smtClean="0"/>
              <a:pPr/>
              <a:t>13</a:t>
            </a:fld>
            <a:endParaRPr lang="de-DE"/>
          </a:p>
        </p:txBody>
      </p:sp>
    </p:spTree>
    <p:extLst>
      <p:ext uri="{BB962C8B-B14F-4D97-AF65-F5344CB8AC3E}">
        <p14:creationId xmlns:p14="http://schemas.microsoft.com/office/powerpoint/2010/main" val="3300290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a:p>
        </p:txBody>
      </p:sp>
      <p:sp>
        <p:nvSpPr>
          <p:cNvPr id="4" name="Slide Number Placeholder 3"/>
          <p:cNvSpPr>
            <a:spLocks noGrp="1"/>
          </p:cNvSpPr>
          <p:nvPr>
            <p:ph type="sldNum" sz="quarter" idx="10"/>
          </p:nvPr>
        </p:nvSpPr>
        <p:spPr/>
        <p:txBody>
          <a:bodyPr/>
          <a:lstStyle/>
          <a:p>
            <a:fld id="{7D8C2C35-2B8A-446E-BEC0-FD36716C29AC}" type="slidenum">
              <a:rPr lang="de-DE" smtClean="0"/>
              <a:pPr/>
              <a:t>14</a:t>
            </a:fld>
            <a:endParaRPr lang="de-DE"/>
          </a:p>
        </p:txBody>
      </p:sp>
    </p:spTree>
    <p:extLst>
      <p:ext uri="{BB962C8B-B14F-4D97-AF65-F5344CB8AC3E}">
        <p14:creationId xmlns:p14="http://schemas.microsoft.com/office/powerpoint/2010/main" val="38192234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a:p>
        </p:txBody>
      </p:sp>
      <p:sp>
        <p:nvSpPr>
          <p:cNvPr id="4" name="Slide Number Placeholder 3"/>
          <p:cNvSpPr>
            <a:spLocks noGrp="1"/>
          </p:cNvSpPr>
          <p:nvPr>
            <p:ph type="sldNum" sz="quarter" idx="10"/>
          </p:nvPr>
        </p:nvSpPr>
        <p:spPr/>
        <p:txBody>
          <a:bodyPr/>
          <a:lstStyle/>
          <a:p>
            <a:fld id="{7D8C2C35-2B8A-446E-BEC0-FD36716C29AC}" type="slidenum">
              <a:rPr lang="de-DE" smtClean="0"/>
              <a:pPr/>
              <a:t>15</a:t>
            </a:fld>
            <a:endParaRPr lang="de-DE"/>
          </a:p>
        </p:txBody>
      </p:sp>
    </p:spTree>
    <p:extLst>
      <p:ext uri="{BB962C8B-B14F-4D97-AF65-F5344CB8AC3E}">
        <p14:creationId xmlns:p14="http://schemas.microsoft.com/office/powerpoint/2010/main" val="40076099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16</a:t>
            </a:fld>
            <a:endParaRPr lang="en-US"/>
          </a:p>
        </p:txBody>
      </p:sp>
    </p:spTree>
    <p:extLst>
      <p:ext uri="{BB962C8B-B14F-4D97-AF65-F5344CB8AC3E}">
        <p14:creationId xmlns:p14="http://schemas.microsoft.com/office/powerpoint/2010/main" val="3176242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8C2C35-2B8A-446E-BEC0-FD36716C29AC}" type="slidenum">
              <a:rPr lang="de-DE" smtClean="0"/>
              <a:pPr/>
              <a:t>17</a:t>
            </a:fld>
            <a:endParaRPr lang="de-DE"/>
          </a:p>
        </p:txBody>
      </p:sp>
    </p:spTree>
    <p:extLst>
      <p:ext uri="{BB962C8B-B14F-4D97-AF65-F5344CB8AC3E}">
        <p14:creationId xmlns:p14="http://schemas.microsoft.com/office/powerpoint/2010/main" val="21802368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a:p>
        </p:txBody>
      </p:sp>
      <p:sp>
        <p:nvSpPr>
          <p:cNvPr id="4" name="Slide Number Placeholder 3"/>
          <p:cNvSpPr>
            <a:spLocks noGrp="1"/>
          </p:cNvSpPr>
          <p:nvPr>
            <p:ph type="sldNum" sz="quarter" idx="10"/>
          </p:nvPr>
        </p:nvSpPr>
        <p:spPr/>
        <p:txBody>
          <a:bodyPr/>
          <a:lstStyle/>
          <a:p>
            <a:fld id="{7D8C2C35-2B8A-446E-BEC0-FD36716C29AC}" type="slidenum">
              <a:rPr lang="de-DE" smtClean="0"/>
              <a:pPr/>
              <a:t>18</a:t>
            </a:fld>
            <a:endParaRPr lang="de-DE"/>
          </a:p>
        </p:txBody>
      </p:sp>
    </p:spTree>
    <p:extLst>
      <p:ext uri="{BB962C8B-B14F-4D97-AF65-F5344CB8AC3E}">
        <p14:creationId xmlns:p14="http://schemas.microsoft.com/office/powerpoint/2010/main" val="35230611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a:p>
        </p:txBody>
      </p:sp>
      <p:sp>
        <p:nvSpPr>
          <p:cNvPr id="4" name="Slide Number Placeholder 3"/>
          <p:cNvSpPr>
            <a:spLocks noGrp="1"/>
          </p:cNvSpPr>
          <p:nvPr>
            <p:ph type="sldNum" sz="quarter" idx="10"/>
          </p:nvPr>
        </p:nvSpPr>
        <p:spPr/>
        <p:txBody>
          <a:bodyPr/>
          <a:lstStyle/>
          <a:p>
            <a:fld id="{7D8C2C35-2B8A-446E-BEC0-FD36716C29AC}" type="slidenum">
              <a:rPr lang="de-DE" smtClean="0"/>
              <a:pPr/>
              <a:t>19</a:t>
            </a:fld>
            <a:endParaRPr lang="de-DE"/>
          </a:p>
        </p:txBody>
      </p:sp>
    </p:spTree>
    <p:extLst>
      <p:ext uri="{BB962C8B-B14F-4D97-AF65-F5344CB8AC3E}">
        <p14:creationId xmlns:p14="http://schemas.microsoft.com/office/powerpoint/2010/main" val="20763513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a:p>
        </p:txBody>
      </p:sp>
      <p:sp>
        <p:nvSpPr>
          <p:cNvPr id="4" name="Slide Number Placeholder 3"/>
          <p:cNvSpPr>
            <a:spLocks noGrp="1"/>
          </p:cNvSpPr>
          <p:nvPr>
            <p:ph type="sldNum" sz="quarter" idx="10"/>
          </p:nvPr>
        </p:nvSpPr>
        <p:spPr/>
        <p:txBody>
          <a:bodyPr/>
          <a:lstStyle/>
          <a:p>
            <a:fld id="{7D8C2C35-2B8A-446E-BEC0-FD36716C29AC}" type="slidenum">
              <a:rPr lang="de-DE" smtClean="0"/>
              <a:pPr/>
              <a:t>20</a:t>
            </a:fld>
            <a:endParaRPr lang="de-DE"/>
          </a:p>
        </p:txBody>
      </p:sp>
    </p:spTree>
    <p:extLst>
      <p:ext uri="{BB962C8B-B14F-4D97-AF65-F5344CB8AC3E}">
        <p14:creationId xmlns:p14="http://schemas.microsoft.com/office/powerpoint/2010/main" val="5642293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dirty="0"/>
          </a:p>
        </p:txBody>
      </p:sp>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21</a:t>
            </a:fld>
            <a:endParaRPr kumimoji="0" lang="de-DE" sz="8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7313931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sz="900" dirty="0"/>
          </a:p>
        </p:txBody>
      </p:sp>
      <p:sp>
        <p:nvSpPr>
          <p:cNvPr id="4" name="Slide Number Placeholder 3"/>
          <p:cNvSpPr>
            <a:spLocks noGrp="1"/>
          </p:cNvSpPr>
          <p:nvPr>
            <p:ph type="sldNum" sz="quarter" idx="10"/>
          </p:nvPr>
        </p:nvSpPr>
        <p:spPr/>
        <p:txBody>
          <a:bodyPr/>
          <a:lstStyle/>
          <a:p>
            <a:fld id="{7D8C2C35-2B8A-446E-BEC0-FD36716C29AC}" type="slidenum">
              <a:rPr lang="de-DE" smtClean="0"/>
              <a:pPr/>
              <a:t>22</a:t>
            </a:fld>
            <a:endParaRPr lang="de-DE"/>
          </a:p>
        </p:txBody>
      </p:sp>
    </p:spTree>
    <p:extLst>
      <p:ext uri="{BB962C8B-B14F-4D97-AF65-F5344CB8AC3E}">
        <p14:creationId xmlns:p14="http://schemas.microsoft.com/office/powerpoint/2010/main" val="29617681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sz="900" dirty="0"/>
          </a:p>
        </p:txBody>
      </p:sp>
      <p:sp>
        <p:nvSpPr>
          <p:cNvPr id="4" name="Slide Number Placeholder 3"/>
          <p:cNvSpPr>
            <a:spLocks noGrp="1"/>
          </p:cNvSpPr>
          <p:nvPr>
            <p:ph type="sldNum" sz="quarter" idx="10"/>
          </p:nvPr>
        </p:nvSpPr>
        <p:spPr/>
        <p:txBody>
          <a:bodyPr/>
          <a:lstStyle/>
          <a:p>
            <a:fld id="{7D8C2C35-2B8A-446E-BEC0-FD36716C29AC}" type="slidenum">
              <a:rPr lang="de-DE" smtClean="0"/>
              <a:pPr/>
              <a:t>23</a:t>
            </a:fld>
            <a:endParaRPr lang="de-DE"/>
          </a:p>
        </p:txBody>
      </p:sp>
    </p:spTree>
    <p:extLst>
      <p:ext uri="{BB962C8B-B14F-4D97-AF65-F5344CB8AC3E}">
        <p14:creationId xmlns:p14="http://schemas.microsoft.com/office/powerpoint/2010/main" val="15433382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dirty="0">
              <a:cs typeface="Arial"/>
            </a:endParaRPr>
          </a:p>
        </p:txBody>
      </p:sp>
      <p:sp>
        <p:nvSpPr>
          <p:cNvPr id="4" name="Slide Number Placeholder 3"/>
          <p:cNvSpPr>
            <a:spLocks noGrp="1"/>
          </p:cNvSpPr>
          <p:nvPr>
            <p:ph type="sldNum" sz="quarter" idx="10"/>
          </p:nvPr>
        </p:nvSpPr>
        <p:spPr/>
        <p:txBody>
          <a:bodyPr/>
          <a:lstStyle/>
          <a:p>
            <a:fld id="{7D8C2C35-2B8A-446E-BEC0-FD36716C29AC}" type="slidenum">
              <a:rPr lang="de-DE" smtClean="0"/>
              <a:pPr/>
              <a:t>24</a:t>
            </a:fld>
            <a:endParaRPr lang="de-DE"/>
          </a:p>
        </p:txBody>
      </p:sp>
    </p:spTree>
    <p:extLst>
      <p:ext uri="{BB962C8B-B14F-4D97-AF65-F5344CB8AC3E}">
        <p14:creationId xmlns:p14="http://schemas.microsoft.com/office/powerpoint/2010/main" val="19298865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a:cs typeface="Calibri"/>
            </a:endParaRPr>
          </a:p>
        </p:txBody>
      </p:sp>
      <p:sp>
        <p:nvSpPr>
          <p:cNvPr id="4" name="Slide Number Placeholder 3"/>
          <p:cNvSpPr>
            <a:spLocks noGrp="1"/>
          </p:cNvSpPr>
          <p:nvPr>
            <p:ph type="sldNum" sz="quarter" idx="5"/>
          </p:nvPr>
        </p:nvSpPr>
        <p:spPr/>
        <p:txBody>
          <a:bodyPr/>
          <a:lstStyle/>
          <a:p>
            <a:fld id="{7D8C2C35-2B8A-446E-BEC0-FD36716C29AC}" type="slidenum">
              <a:rPr lang="de-DE" smtClean="0"/>
              <a:pPr/>
              <a:t>25</a:t>
            </a:fld>
            <a:endParaRPr lang="de-DE"/>
          </a:p>
        </p:txBody>
      </p:sp>
    </p:spTree>
    <p:extLst>
      <p:ext uri="{BB962C8B-B14F-4D97-AF65-F5344CB8AC3E}">
        <p14:creationId xmlns:p14="http://schemas.microsoft.com/office/powerpoint/2010/main" val="10242073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Arial"/>
            </a:endParaRPr>
          </a:p>
        </p:txBody>
      </p:sp>
      <p:sp>
        <p:nvSpPr>
          <p:cNvPr id="4" name="Slide Number Placeholder 3"/>
          <p:cNvSpPr>
            <a:spLocks noGrp="1"/>
          </p:cNvSpPr>
          <p:nvPr>
            <p:ph type="sldNum" sz="quarter" idx="10"/>
          </p:nvPr>
        </p:nvSpPr>
        <p:spPr/>
        <p:txBody>
          <a:bodyPr/>
          <a:lstStyle/>
          <a:p>
            <a:fld id="{EEB53E66-CA09-4306-A2ED-94C6F7DB3B54}" type="slidenum">
              <a:rPr lang="en-US" smtClean="0"/>
              <a:pPr/>
              <a:t>26</a:t>
            </a:fld>
            <a:endParaRPr lang="en-US"/>
          </a:p>
        </p:txBody>
      </p:sp>
    </p:spTree>
    <p:extLst>
      <p:ext uri="{BB962C8B-B14F-4D97-AF65-F5344CB8AC3E}">
        <p14:creationId xmlns:p14="http://schemas.microsoft.com/office/powerpoint/2010/main" val="2229038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27</a:t>
            </a:fld>
            <a:endParaRPr lang="en-US"/>
          </a:p>
        </p:txBody>
      </p:sp>
    </p:spTree>
    <p:extLst>
      <p:ext uri="{BB962C8B-B14F-4D97-AF65-F5344CB8AC3E}">
        <p14:creationId xmlns:p14="http://schemas.microsoft.com/office/powerpoint/2010/main" val="33589724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Arial"/>
            </a:endParaRPr>
          </a:p>
        </p:txBody>
      </p:sp>
      <p:sp>
        <p:nvSpPr>
          <p:cNvPr id="4" name="Slide Number Placeholder 3"/>
          <p:cNvSpPr>
            <a:spLocks noGrp="1"/>
          </p:cNvSpPr>
          <p:nvPr>
            <p:ph type="sldNum" sz="quarter" idx="10"/>
          </p:nvPr>
        </p:nvSpPr>
        <p:spPr/>
        <p:txBody>
          <a:bodyPr/>
          <a:lstStyle/>
          <a:p>
            <a:fld id="{EEB53E66-CA09-4306-A2ED-94C6F7DB3B54}" type="slidenum">
              <a:rPr lang="en-US" smtClean="0"/>
              <a:pPr/>
              <a:t>28</a:t>
            </a:fld>
            <a:endParaRPr lang="en-US"/>
          </a:p>
        </p:txBody>
      </p:sp>
    </p:spTree>
    <p:extLst>
      <p:ext uri="{BB962C8B-B14F-4D97-AF65-F5344CB8AC3E}">
        <p14:creationId xmlns:p14="http://schemas.microsoft.com/office/powerpoint/2010/main" val="16441236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29</a:t>
            </a:fld>
            <a:endParaRPr lang="en-US"/>
          </a:p>
        </p:txBody>
      </p:sp>
    </p:spTree>
    <p:extLst>
      <p:ext uri="{BB962C8B-B14F-4D97-AF65-F5344CB8AC3E}">
        <p14:creationId xmlns:p14="http://schemas.microsoft.com/office/powerpoint/2010/main" val="17768680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10"/>
          </p:nvPr>
        </p:nvSpPr>
        <p:spPr/>
        <p:txBody>
          <a:bodyPr/>
          <a:lstStyle/>
          <a:p>
            <a:fld id="{EEB53E66-CA09-4306-A2ED-94C6F7DB3B54}" type="slidenum">
              <a:rPr lang="en-US" smtClean="0"/>
              <a:pPr/>
              <a:t>30</a:t>
            </a:fld>
            <a:endParaRPr lang="en-US"/>
          </a:p>
        </p:txBody>
      </p:sp>
    </p:spTree>
    <p:extLst>
      <p:ext uri="{BB962C8B-B14F-4D97-AF65-F5344CB8AC3E}">
        <p14:creationId xmlns:p14="http://schemas.microsoft.com/office/powerpoint/2010/main" val="20651028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31</a:t>
            </a:fld>
            <a:endParaRPr lang="en-US"/>
          </a:p>
        </p:txBody>
      </p:sp>
    </p:spTree>
    <p:extLst>
      <p:ext uri="{BB962C8B-B14F-4D97-AF65-F5344CB8AC3E}">
        <p14:creationId xmlns:p14="http://schemas.microsoft.com/office/powerpoint/2010/main" val="31012473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Arial"/>
              </a:rPr>
              <a:t>.</a:t>
            </a:r>
          </a:p>
          <a:p>
            <a:pPr marL="342900" indent="-342900">
              <a:buAutoNum type="arabicParenR"/>
            </a:pPr>
            <a:endParaRPr lang="en-US" dirty="0">
              <a:cs typeface="Arial"/>
            </a:endParaRPr>
          </a:p>
        </p:txBody>
      </p:sp>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EEB53E66-CA09-4306-A2ED-94C6F7DB3B54}" type="slidenum">
              <a:rPr kumimoji="0" lang="en-US"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32</a:t>
            </a:fld>
            <a:endParaRPr kumimoji="0" lang="en-US" sz="8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5426941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EEB53E66-CA09-4306-A2ED-94C6F7DB3B54}" type="slidenum">
              <a:rPr kumimoji="0" lang="en-US"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33</a:t>
            </a:fld>
            <a:endParaRPr kumimoji="0" lang="en-US" sz="8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7375762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Arial"/>
            </a:endParaRPr>
          </a:p>
        </p:txBody>
      </p:sp>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EEB53E66-CA09-4306-A2ED-94C6F7DB3B54}" type="slidenum">
              <a:rPr kumimoji="0" lang="en-US"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34</a:t>
            </a:fld>
            <a:endParaRPr kumimoji="0" lang="en-US" sz="8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4321377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35</a:t>
            </a:fld>
            <a:endParaRPr lang="en-US"/>
          </a:p>
        </p:txBody>
      </p:sp>
    </p:spTree>
    <p:extLst>
      <p:ext uri="{BB962C8B-B14F-4D97-AF65-F5344CB8AC3E}">
        <p14:creationId xmlns:p14="http://schemas.microsoft.com/office/powerpoint/2010/main" val="208441543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EEB53E66-CA09-4306-A2ED-94C6F7DB3B54}" type="slidenum">
              <a:rPr kumimoji="0" lang="en-US"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36</a:t>
            </a:fld>
            <a:endParaRPr kumimoji="0" lang="en-US" sz="8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5569546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EEB53E66-CA09-4306-A2ED-94C6F7DB3B54}" type="slidenum">
              <a:rPr kumimoji="0" lang="en-US"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37</a:t>
            </a:fld>
            <a:endParaRPr kumimoji="0" lang="en-US" sz="8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1010872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Arial"/>
            </a:endParaRPr>
          </a:p>
        </p:txBody>
      </p:sp>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EEB53E66-CA09-4306-A2ED-94C6F7DB3B54}" type="slidenum">
              <a:rPr kumimoji="0" lang="en-US"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38</a:t>
            </a:fld>
            <a:endParaRPr kumimoji="0" lang="en-US" sz="8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45445828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EEB53E66-CA09-4306-A2ED-94C6F7DB3B54}" type="slidenum">
              <a:rPr kumimoji="0" lang="en-US"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39</a:t>
            </a:fld>
            <a:endParaRPr kumimoji="0" lang="en-US" sz="8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5130278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sz="900" dirty="0"/>
          </a:p>
        </p:txBody>
      </p:sp>
      <p:sp>
        <p:nvSpPr>
          <p:cNvPr id="4" name="Slide Number Placeholder 3"/>
          <p:cNvSpPr>
            <a:spLocks noGrp="1"/>
          </p:cNvSpPr>
          <p:nvPr>
            <p:ph type="sldNum" sz="quarter" idx="10"/>
          </p:nvPr>
        </p:nvSpPr>
        <p:spPr/>
        <p:txBody>
          <a:bodyPr/>
          <a:lstStyle/>
          <a:p>
            <a:fld id="{7D8C2C35-2B8A-446E-BEC0-FD36716C29AC}" type="slidenum">
              <a:rPr lang="de-DE" smtClean="0"/>
              <a:pPr/>
              <a:t>40</a:t>
            </a:fld>
            <a:endParaRPr lang="de-DE" dirty="0"/>
          </a:p>
        </p:txBody>
      </p:sp>
    </p:spTree>
    <p:extLst>
      <p:ext uri="{BB962C8B-B14F-4D97-AF65-F5344CB8AC3E}">
        <p14:creationId xmlns:p14="http://schemas.microsoft.com/office/powerpoint/2010/main" val="35331925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7D8C2C35-2B8A-446E-BEC0-FD36716C29AC}" type="slidenum">
              <a:rPr lang="de-DE" smtClean="0"/>
              <a:pPr/>
              <a:t>41</a:t>
            </a:fld>
            <a:endParaRPr lang="de-DE"/>
          </a:p>
        </p:txBody>
      </p:sp>
    </p:spTree>
    <p:extLst>
      <p:ext uri="{BB962C8B-B14F-4D97-AF65-F5344CB8AC3E}">
        <p14:creationId xmlns:p14="http://schemas.microsoft.com/office/powerpoint/2010/main" val="1809687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dirty="0"/>
          </a:p>
        </p:txBody>
      </p:sp>
      <p:sp>
        <p:nvSpPr>
          <p:cNvPr id="4" name="Slide Number Placeholder 3"/>
          <p:cNvSpPr>
            <a:spLocks noGrp="1"/>
          </p:cNvSpPr>
          <p:nvPr>
            <p:ph type="sldNum" sz="quarter" idx="10"/>
          </p:nvPr>
        </p:nvSpPr>
        <p:spPr/>
        <p:txBody>
          <a:bodyPr/>
          <a:lstStyle/>
          <a:p>
            <a:fld id="{7D8C2C35-2B8A-446E-BEC0-FD36716C29AC}" type="slidenum">
              <a:rPr lang="de-DE" smtClean="0"/>
              <a:pPr/>
              <a:t>42</a:t>
            </a:fld>
            <a:endParaRPr lang="de-DE" dirty="0"/>
          </a:p>
        </p:txBody>
      </p:sp>
    </p:spTree>
    <p:extLst>
      <p:ext uri="{BB962C8B-B14F-4D97-AF65-F5344CB8AC3E}">
        <p14:creationId xmlns:p14="http://schemas.microsoft.com/office/powerpoint/2010/main" val="167469993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43</a:t>
            </a:fld>
            <a:endParaRPr lang="en-US"/>
          </a:p>
        </p:txBody>
      </p:sp>
    </p:spTree>
    <p:extLst>
      <p:ext uri="{BB962C8B-B14F-4D97-AF65-F5344CB8AC3E}">
        <p14:creationId xmlns:p14="http://schemas.microsoft.com/office/powerpoint/2010/main" val="135828915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44</a:t>
            </a:fld>
            <a:endParaRPr lang="en-US"/>
          </a:p>
        </p:txBody>
      </p:sp>
    </p:spTree>
    <p:extLst>
      <p:ext uri="{BB962C8B-B14F-4D97-AF65-F5344CB8AC3E}">
        <p14:creationId xmlns:p14="http://schemas.microsoft.com/office/powerpoint/2010/main" val="163709520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45</a:t>
            </a:fld>
            <a:endParaRPr lang="en-US"/>
          </a:p>
        </p:txBody>
      </p:sp>
    </p:spTree>
    <p:extLst>
      <p:ext uri="{BB962C8B-B14F-4D97-AF65-F5344CB8AC3E}">
        <p14:creationId xmlns:p14="http://schemas.microsoft.com/office/powerpoint/2010/main" val="274117391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46</a:t>
            </a:fld>
            <a:endParaRPr lang="en-US"/>
          </a:p>
        </p:txBody>
      </p:sp>
    </p:spTree>
    <p:extLst>
      <p:ext uri="{BB962C8B-B14F-4D97-AF65-F5344CB8AC3E}">
        <p14:creationId xmlns:p14="http://schemas.microsoft.com/office/powerpoint/2010/main" val="212420082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47</a:t>
            </a:fld>
            <a:endParaRPr lang="en-US"/>
          </a:p>
        </p:txBody>
      </p:sp>
    </p:spTree>
    <p:extLst>
      <p:ext uri="{BB962C8B-B14F-4D97-AF65-F5344CB8AC3E}">
        <p14:creationId xmlns:p14="http://schemas.microsoft.com/office/powerpoint/2010/main" val="194925619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48</a:t>
            </a:fld>
            <a:endParaRPr lang="en-US"/>
          </a:p>
        </p:txBody>
      </p:sp>
    </p:spTree>
    <p:extLst>
      <p:ext uri="{BB962C8B-B14F-4D97-AF65-F5344CB8AC3E}">
        <p14:creationId xmlns:p14="http://schemas.microsoft.com/office/powerpoint/2010/main" val="347990694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49</a:t>
            </a:fld>
            <a:endParaRPr lang="en-US"/>
          </a:p>
        </p:txBody>
      </p:sp>
    </p:spTree>
    <p:extLst>
      <p:ext uri="{BB962C8B-B14F-4D97-AF65-F5344CB8AC3E}">
        <p14:creationId xmlns:p14="http://schemas.microsoft.com/office/powerpoint/2010/main" val="168214380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Tree>
    <p:extLst>
      <p:ext uri="{BB962C8B-B14F-4D97-AF65-F5344CB8AC3E}">
        <p14:creationId xmlns:p14="http://schemas.microsoft.com/office/powerpoint/2010/main" val="230291802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sz="900" dirty="0"/>
          </a:p>
        </p:txBody>
      </p:sp>
      <p:sp>
        <p:nvSpPr>
          <p:cNvPr id="4" name="Slide Number Placeholder 3"/>
          <p:cNvSpPr>
            <a:spLocks noGrp="1"/>
          </p:cNvSpPr>
          <p:nvPr>
            <p:ph type="sldNum" sz="quarter" idx="10"/>
          </p:nvPr>
        </p:nvSpPr>
        <p:spPr/>
        <p:txBody>
          <a:bodyPr/>
          <a:lstStyle/>
          <a:p>
            <a:fld id="{7D8C2C35-2B8A-446E-BEC0-FD36716C29AC}" type="slidenum">
              <a:rPr lang="de-DE" smtClean="0"/>
              <a:pPr/>
              <a:t>51</a:t>
            </a:fld>
            <a:endParaRPr lang="de-DE"/>
          </a:p>
        </p:txBody>
      </p:sp>
    </p:spTree>
    <p:extLst>
      <p:ext uri="{BB962C8B-B14F-4D97-AF65-F5344CB8AC3E}">
        <p14:creationId xmlns:p14="http://schemas.microsoft.com/office/powerpoint/2010/main" val="135392300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D8C2C35-2B8A-446E-BEC0-FD36716C29AC}" type="slidenum">
              <a:rPr lang="de-DE" smtClean="0"/>
              <a:pPr/>
              <a:t>52</a:t>
            </a:fld>
            <a:endParaRPr lang="de-DE" dirty="0"/>
          </a:p>
        </p:txBody>
      </p:sp>
    </p:spTree>
    <p:extLst>
      <p:ext uri="{BB962C8B-B14F-4D97-AF65-F5344CB8AC3E}">
        <p14:creationId xmlns:p14="http://schemas.microsoft.com/office/powerpoint/2010/main" val="64036934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dirty="0"/>
          </a:p>
        </p:txBody>
      </p:sp>
      <p:sp>
        <p:nvSpPr>
          <p:cNvPr id="4" name="Slide Number Placeholder 3"/>
          <p:cNvSpPr>
            <a:spLocks noGrp="1"/>
          </p:cNvSpPr>
          <p:nvPr>
            <p:ph type="sldNum" sz="quarter" idx="10"/>
          </p:nvPr>
        </p:nvSpPr>
        <p:spPr/>
        <p:txBody>
          <a:bodyPr/>
          <a:lstStyle/>
          <a:p>
            <a:fld id="{7D8C2C35-2B8A-446E-BEC0-FD36716C29AC}" type="slidenum">
              <a:rPr lang="de-DE" smtClean="0"/>
              <a:pPr/>
              <a:t>53</a:t>
            </a:fld>
            <a:endParaRPr lang="de-DE" dirty="0"/>
          </a:p>
        </p:txBody>
      </p:sp>
    </p:spTree>
    <p:extLst>
      <p:ext uri="{BB962C8B-B14F-4D97-AF65-F5344CB8AC3E}">
        <p14:creationId xmlns:p14="http://schemas.microsoft.com/office/powerpoint/2010/main" val="9236746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54</a:t>
            </a:fld>
            <a:endParaRPr lang="en-US"/>
          </a:p>
        </p:txBody>
      </p:sp>
    </p:spTree>
    <p:extLst>
      <p:ext uri="{BB962C8B-B14F-4D97-AF65-F5344CB8AC3E}">
        <p14:creationId xmlns:p14="http://schemas.microsoft.com/office/powerpoint/2010/main" val="125404657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56</a:t>
            </a:fld>
            <a:endParaRPr lang="en-US"/>
          </a:p>
        </p:txBody>
      </p:sp>
    </p:spTree>
    <p:extLst>
      <p:ext uri="{BB962C8B-B14F-4D97-AF65-F5344CB8AC3E}">
        <p14:creationId xmlns:p14="http://schemas.microsoft.com/office/powerpoint/2010/main" val="175966589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57</a:t>
            </a:fld>
            <a:endParaRPr lang="en-US"/>
          </a:p>
        </p:txBody>
      </p:sp>
    </p:spTree>
    <p:extLst>
      <p:ext uri="{BB962C8B-B14F-4D97-AF65-F5344CB8AC3E}">
        <p14:creationId xmlns:p14="http://schemas.microsoft.com/office/powerpoint/2010/main" val="389687100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58</a:t>
            </a:fld>
            <a:endParaRPr lang="en-US"/>
          </a:p>
        </p:txBody>
      </p:sp>
    </p:spTree>
    <p:extLst>
      <p:ext uri="{BB962C8B-B14F-4D97-AF65-F5344CB8AC3E}">
        <p14:creationId xmlns:p14="http://schemas.microsoft.com/office/powerpoint/2010/main" val="195921533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59</a:t>
            </a:fld>
            <a:endParaRPr lang="en-US"/>
          </a:p>
        </p:txBody>
      </p:sp>
    </p:spTree>
    <p:extLst>
      <p:ext uri="{BB962C8B-B14F-4D97-AF65-F5344CB8AC3E}">
        <p14:creationId xmlns:p14="http://schemas.microsoft.com/office/powerpoint/2010/main" val="369689473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60</a:t>
            </a:fld>
            <a:endParaRPr lang="en-US"/>
          </a:p>
        </p:txBody>
      </p:sp>
    </p:spTree>
    <p:extLst>
      <p:ext uri="{BB962C8B-B14F-4D97-AF65-F5344CB8AC3E}">
        <p14:creationId xmlns:p14="http://schemas.microsoft.com/office/powerpoint/2010/main" val="212776202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61</a:t>
            </a:fld>
            <a:endParaRPr lang="en-US"/>
          </a:p>
        </p:txBody>
      </p:sp>
    </p:spTree>
    <p:extLst>
      <p:ext uri="{BB962C8B-B14F-4D97-AF65-F5344CB8AC3E}">
        <p14:creationId xmlns:p14="http://schemas.microsoft.com/office/powerpoint/2010/main" val="339804428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Tree>
    <p:extLst>
      <p:ext uri="{BB962C8B-B14F-4D97-AF65-F5344CB8AC3E}">
        <p14:creationId xmlns:p14="http://schemas.microsoft.com/office/powerpoint/2010/main" val="29758152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63</a:t>
            </a:fld>
            <a:endParaRPr lang="en-US"/>
          </a:p>
        </p:txBody>
      </p:sp>
    </p:spTree>
    <p:extLst>
      <p:ext uri="{BB962C8B-B14F-4D97-AF65-F5344CB8AC3E}">
        <p14:creationId xmlns:p14="http://schemas.microsoft.com/office/powerpoint/2010/main" val="3100265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www.sap.com/copyright" TargetMode="External"/><Relationship Id="rId7" Type="http://schemas.openxmlformats.org/officeDocument/2006/relationships/hyperlink" Target="https://www.youtube.com/user/SAP" TargetMode="External"/><Relationship Id="rId12"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2.png"/><Relationship Id="rId11" Type="http://schemas.openxmlformats.org/officeDocument/2006/relationships/hyperlink" Target="https://www.facebook.com/SAP" TargetMode="External"/><Relationship Id="rId5" Type="http://schemas.openxmlformats.org/officeDocument/2006/relationships/hyperlink" Target="https://www.linkedin.com/company/sap" TargetMode="External"/><Relationship Id="rId10" Type="http://schemas.openxmlformats.org/officeDocument/2006/relationships/image" Target="../media/image4.png"/><Relationship Id="rId4" Type="http://schemas.openxmlformats.org/officeDocument/2006/relationships/hyperlink" Target="https://www.sap.com/registration/contact.html" TargetMode="External"/><Relationship Id="rId9" Type="http://schemas.openxmlformats.org/officeDocument/2006/relationships/hyperlink" Target="https://twitter.com/sap" TargetMode="External"/></Relationships>
</file>

<file path=ppt/slideLayouts/_rels/slideLayout2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png"/><Relationship Id="rId7" Type="http://schemas.openxmlformats.org/officeDocument/2006/relationships/hyperlink" Target="https://www.youtube.com/user/SAP" TargetMode="External"/><Relationship Id="rId12" Type="http://schemas.openxmlformats.org/officeDocument/2006/relationships/image" Target="../media/image5.png"/><Relationship Id="rId2" Type="http://schemas.openxmlformats.org/officeDocument/2006/relationships/hyperlink" Target="https://www.sap.com/germany/registration/contact.html" TargetMode="External"/><Relationship Id="rId1" Type="http://schemas.openxmlformats.org/officeDocument/2006/relationships/slideMaster" Target="../slideMasters/slideMaster1.xml"/><Relationship Id="rId6" Type="http://schemas.openxmlformats.org/officeDocument/2006/relationships/image" Target="../media/image2.png"/><Relationship Id="rId11" Type="http://schemas.openxmlformats.org/officeDocument/2006/relationships/hyperlink" Target="https://www.facebook.com/SAP" TargetMode="External"/><Relationship Id="rId5" Type="http://schemas.openxmlformats.org/officeDocument/2006/relationships/hyperlink" Target="https://www.linkedin.com/company/sap" TargetMode="External"/><Relationship Id="rId10" Type="http://schemas.openxmlformats.org/officeDocument/2006/relationships/image" Target="../media/image4.png"/><Relationship Id="rId4" Type="http://schemas.openxmlformats.org/officeDocument/2006/relationships/hyperlink" Target="https://www.sap.com/corporate/de/legal/copyright.html" TargetMode="External"/><Relationship Id="rId9" Type="http://schemas.openxmlformats.org/officeDocument/2006/relationships/hyperlink" Target="https://twitter.com/sap" TargetMode="Externa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with Image or Illustration">
    <p:bg>
      <p:bgRef idx="1001">
        <a:schemeClr val="bg1"/>
      </p:bgRef>
    </p:bg>
    <p:spTree>
      <p:nvGrpSpPr>
        <p:cNvPr id="1" name=""/>
        <p:cNvGrpSpPr/>
        <p:nvPr/>
      </p:nvGrpSpPr>
      <p:grpSpPr>
        <a:xfrm>
          <a:off x="0" y="0"/>
          <a:ext cx="0" cy="0"/>
          <a:chOff x="0" y="0"/>
          <a:chExt cx="0" cy="0"/>
        </a:xfrm>
      </p:grpSpPr>
      <p:pic>
        <p:nvPicPr>
          <p:cNvPr id="6" name="SAP Logo" descr="SAP Logo" title="SAP Logo"/>
          <p:cNvPicPr>
            <a:picLocks noChangeAspect="1"/>
          </p:cNvPicPr>
          <p:nvPr userDrawn="1"/>
        </p:nvPicPr>
        <p:blipFill>
          <a:blip r:embed="rId2"/>
          <a:stretch>
            <a:fillRect/>
          </a:stretch>
        </p:blipFill>
        <p:spPr>
          <a:xfrm>
            <a:off x="9949255" y="6217668"/>
            <a:ext cx="1963635" cy="360000"/>
          </a:xfrm>
          <a:prstGeom prst="rect">
            <a:avLst/>
          </a:prstGeom>
        </p:spPr>
      </p:pic>
      <p:sp>
        <p:nvSpPr>
          <p:cNvPr id="13" name="Classification"/>
          <p:cNvSpPr txBox="1"/>
          <p:nvPr userDrawn="1"/>
        </p:nvSpPr>
        <p:spPr>
          <a:xfrm>
            <a:off x="288000" y="5769666"/>
            <a:ext cx="4204855" cy="138499"/>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dirty="0"/>
              <a:t>INTERNAL – SAP Buyers, Suppliers and Partners</a:t>
            </a:r>
          </a:p>
        </p:txBody>
      </p:sp>
      <p:sp>
        <p:nvSpPr>
          <p:cNvPr id="3" name="Title"/>
          <p:cNvSpPr>
            <a:spLocks noGrp="1"/>
          </p:cNvSpPr>
          <p:nvPr>
            <p:ph type="title" hasCustomPrompt="1"/>
          </p:nvPr>
        </p:nvSpPr>
        <p:spPr>
          <a:xfrm>
            <a:off x="288000" y="4024430"/>
            <a:ext cx="10899174" cy="997196"/>
          </a:xfrm>
        </p:spPr>
        <p:txBody>
          <a:bodyPr vert="horz" wrap="square" lIns="0" tIns="0" rIns="0" bIns="0" rtlCol="0">
            <a:noAutofit/>
          </a:bodyPr>
          <a:lstStyle>
            <a:lvl1pPr>
              <a:lnSpc>
                <a:spcPct val="90000"/>
              </a:lnSpc>
              <a:defRPr lang="de-DE" sz="3600" dirty="0">
                <a:latin typeface="+mn-lt"/>
                <a:ea typeface="+mn-ea"/>
                <a:cs typeface="+mn-cs"/>
              </a:defRPr>
            </a:lvl1pPr>
          </a:lstStyle>
          <a:p>
            <a:pPr lvl="0"/>
            <a:r>
              <a:rPr lang="en-US" dirty="0"/>
              <a:t>Presentation Title </a:t>
            </a:r>
            <a:br>
              <a:rPr lang="en-US" dirty="0"/>
            </a:br>
            <a:r>
              <a:rPr lang="en-US" dirty="0"/>
              <a:t>Goes Here and Here.</a:t>
            </a:r>
          </a:p>
        </p:txBody>
      </p:sp>
      <p:sp>
        <p:nvSpPr>
          <p:cNvPr id="5" name="Title Image Placeholder" descr="Placeholder title image" title="Title image"/>
          <p:cNvSpPr>
            <a:spLocks noGrp="1"/>
          </p:cNvSpPr>
          <p:nvPr>
            <p:ph type="pic" sz="quarter" idx="12" hasCustomPrompt="1"/>
          </p:nvPr>
        </p:nvSpPr>
        <p:spPr bwMode="gray">
          <a:xfrm>
            <a:off x="1" y="0"/>
            <a:ext cx="12195174" cy="3430006"/>
          </a:xfrm>
          <a:noFill/>
        </p:spPr>
        <p:txBody>
          <a:bodyPr tIns="504000"/>
          <a:lstStyle>
            <a:lvl1pPr algn="ctr">
              <a:defRPr sz="1600">
                <a:solidFill>
                  <a:schemeClr val="tx1"/>
                </a:solidFill>
              </a:defRPr>
            </a:lvl1pPr>
          </a:lstStyle>
          <a:p>
            <a:r>
              <a:rPr lang="en-US" dirty="0"/>
              <a:t>Click to insert title image or illustration</a:t>
            </a:r>
          </a:p>
        </p:txBody>
      </p:sp>
    </p:spTree>
    <p:extLst>
      <p:ext uri="{BB962C8B-B14F-4D97-AF65-F5344CB8AC3E}">
        <p14:creationId xmlns:p14="http://schemas.microsoft.com/office/powerpoint/2010/main" val="245271761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7505" userDrawn="1">
          <p15:clr>
            <a:srgbClr val="FBAE40"/>
          </p15:clr>
        </p15:guide>
        <p15:guide id="2" orient="horz" pos="4144" userDrawn="1">
          <p15:clr>
            <a:srgbClr val="FBAE40"/>
          </p15:clr>
        </p15:guide>
        <p15:guide id="3" orient="horz" pos="2162" userDrawn="1">
          <p15:clr>
            <a:srgbClr val="FBAE40"/>
          </p15:clr>
        </p15:guide>
        <p15:guide id="4" pos="181" userDrawn="1">
          <p15:clr>
            <a:srgbClr val="FBAE40"/>
          </p15:clr>
        </p15:guide>
        <p15:guide id="5" orient="horz" pos="2534" userDrawn="1">
          <p15:clr>
            <a:srgbClr val="FBAE40"/>
          </p15:clr>
        </p15:guide>
        <p15:guide id="6" orient="horz" pos="3164" userDrawn="1">
          <p15:clr>
            <a:srgbClr val="FBAE40"/>
          </p15:clr>
        </p15:guide>
        <p15:guide id="7" orient="horz" pos="3232" userDrawn="1">
          <p15:clr>
            <a:srgbClr val="FBAE40"/>
          </p15:clr>
        </p15:guide>
        <p15:guide id="8" orient="horz" pos="350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without Image">
    <p:bg>
      <p:bgRef idx="1001">
        <a:schemeClr val="bg1"/>
      </p:bgRef>
    </p:bg>
    <p:spTree>
      <p:nvGrpSpPr>
        <p:cNvPr id="1" name=""/>
        <p:cNvGrpSpPr/>
        <p:nvPr/>
      </p:nvGrpSpPr>
      <p:grpSpPr>
        <a:xfrm>
          <a:off x="0" y="0"/>
          <a:ext cx="0" cy="0"/>
          <a:chOff x="0" y="0"/>
          <a:chExt cx="0" cy="0"/>
        </a:xfrm>
      </p:grpSpPr>
      <p:sp>
        <p:nvSpPr>
          <p:cNvPr id="24" name="Classification"/>
          <p:cNvSpPr txBox="1"/>
          <p:nvPr userDrawn="1"/>
        </p:nvSpPr>
        <p:spPr>
          <a:xfrm>
            <a:off x="288000" y="5093865"/>
            <a:ext cx="4204855" cy="153852"/>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dirty="0"/>
              <a:t>INTERNAL – SAP Buyers, Suppliers and Partners</a:t>
            </a:r>
          </a:p>
        </p:txBody>
      </p:sp>
      <p:sp>
        <p:nvSpPr>
          <p:cNvPr id="4" name="Title 3"/>
          <p:cNvSpPr>
            <a:spLocks noGrp="1"/>
          </p:cNvSpPr>
          <p:nvPr>
            <p:ph type="title" hasCustomPrompt="1"/>
          </p:nvPr>
        </p:nvSpPr>
        <p:spPr>
          <a:xfrm>
            <a:off x="288000" y="2706317"/>
            <a:ext cx="109008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sz="3600" dirty="0"/>
              <a:t>Presentation Title </a:t>
            </a:r>
            <a:br>
              <a:rPr lang="en-US" sz="3600" dirty="0"/>
            </a:br>
            <a:r>
              <a:rPr lang="en-US" sz="3600" dirty="0"/>
              <a:t>Goes Here and Here.</a:t>
            </a:r>
            <a:endParaRPr lang="de-DE" sz="3600" kern="0" dirty="0" err="1">
              <a:ea typeface="Arial Unicode MS" pitchFamily="34" charset="-128"/>
              <a:cs typeface="Arial Unicode MS" pitchFamily="34" charset="-128"/>
            </a:endParaRPr>
          </a:p>
        </p:txBody>
      </p:sp>
      <p:pic>
        <p:nvPicPr>
          <p:cNvPr id="10" name="SAP Logo" descr="SAP Logo" title="SAP Logo">
            <a:extLst>
              <a:ext uri="{FF2B5EF4-FFF2-40B4-BE49-F238E27FC236}">
                <a16:creationId xmlns:a16="http://schemas.microsoft.com/office/drawing/2014/main" id="{251CD224-43D4-4D54-87EA-DD5933D21141}"/>
              </a:ext>
            </a:extLst>
          </p:cNvPr>
          <p:cNvPicPr>
            <a:picLocks noChangeAspect="1"/>
          </p:cNvPicPr>
          <p:nvPr userDrawn="1"/>
        </p:nvPicPr>
        <p:blipFill>
          <a:blip r:embed="rId2"/>
          <a:stretch>
            <a:fillRect/>
          </a:stretch>
        </p:blipFill>
        <p:spPr>
          <a:xfrm>
            <a:off x="9949255" y="6217668"/>
            <a:ext cx="1963635" cy="360000"/>
          </a:xfrm>
          <a:prstGeom prst="rect">
            <a:avLst/>
          </a:prstGeom>
        </p:spPr>
      </p:pic>
    </p:spTree>
    <p:extLst>
      <p:ext uri="{BB962C8B-B14F-4D97-AF65-F5344CB8AC3E}">
        <p14:creationId xmlns:p14="http://schemas.microsoft.com/office/powerpoint/2010/main" val="198241062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orient="horz" pos="2688" userDrawn="1">
          <p15:clr>
            <a:srgbClr val="FBAE40"/>
          </p15:clr>
        </p15:guide>
        <p15:guide id="4" orient="horz" pos="2334" userDrawn="1">
          <p15:clr>
            <a:srgbClr val="FBAE40"/>
          </p15:clr>
        </p15:guide>
        <p15:guide id="5" orient="horz" pos="2960" userDrawn="1">
          <p15:clr>
            <a:srgbClr val="FBAE40"/>
          </p15:clr>
        </p15:guide>
        <p15:guide id="7" orient="horz" pos="4144"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with Pictogram">
    <p:bg>
      <p:bgRef idx="1001">
        <a:schemeClr val="bg1"/>
      </p:bgRef>
    </p:bg>
    <p:spTree>
      <p:nvGrpSpPr>
        <p:cNvPr id="1" name=""/>
        <p:cNvGrpSpPr/>
        <p:nvPr/>
      </p:nvGrpSpPr>
      <p:grpSpPr>
        <a:xfrm>
          <a:off x="0" y="0"/>
          <a:ext cx="0" cy="0"/>
          <a:chOff x="0" y="0"/>
          <a:chExt cx="0" cy="0"/>
        </a:xfrm>
      </p:grpSpPr>
      <p:sp>
        <p:nvSpPr>
          <p:cNvPr id="7" name="Pictogram Placeholder"/>
          <p:cNvSpPr>
            <a:spLocks noGrp="1"/>
          </p:cNvSpPr>
          <p:nvPr>
            <p:ph type="pic" sz="quarter" idx="16"/>
          </p:nvPr>
        </p:nvSpPr>
        <p:spPr>
          <a:xfrm>
            <a:off x="6954855" y="963000"/>
            <a:ext cx="4932000" cy="4932000"/>
          </a:xfrm>
        </p:spPr>
        <p:txBody>
          <a:bodyPr/>
          <a:lstStyle/>
          <a:p>
            <a:r>
              <a:rPr lang="en-US"/>
              <a:t>Click icon to add picture</a:t>
            </a:r>
            <a:endParaRPr lang="de-DE" dirty="0"/>
          </a:p>
        </p:txBody>
      </p:sp>
      <p:sp>
        <p:nvSpPr>
          <p:cNvPr id="24" name="Classification"/>
          <p:cNvSpPr txBox="1"/>
          <p:nvPr userDrawn="1"/>
        </p:nvSpPr>
        <p:spPr>
          <a:xfrm>
            <a:off x="288000" y="5093865"/>
            <a:ext cx="4204855" cy="153852"/>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dirty="0"/>
              <a:t>INTERNAL – SAP Buyers, Suppliers and Partners</a:t>
            </a:r>
          </a:p>
        </p:txBody>
      </p:sp>
      <p:sp>
        <p:nvSpPr>
          <p:cNvPr id="8" name="Title 4"/>
          <p:cNvSpPr>
            <a:spLocks noGrp="1"/>
          </p:cNvSpPr>
          <p:nvPr>
            <p:ph type="title" hasCustomPrompt="1"/>
          </p:nvPr>
        </p:nvSpPr>
        <p:spPr>
          <a:xfrm>
            <a:off x="288001" y="2706317"/>
            <a:ext cx="63720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sz="3600" dirty="0"/>
              <a:t>Presentation Title </a:t>
            </a:r>
            <a:br>
              <a:rPr lang="en-US" sz="3600" dirty="0"/>
            </a:br>
            <a:r>
              <a:rPr lang="en-US" sz="3600" dirty="0"/>
              <a:t>Goes Here and Here.</a:t>
            </a:r>
            <a:endParaRPr lang="de-DE" sz="3600" kern="0" dirty="0" err="1">
              <a:ea typeface="Arial Unicode MS" pitchFamily="34" charset="-128"/>
              <a:cs typeface="Arial Unicode MS" pitchFamily="34" charset="-128"/>
            </a:endParaRPr>
          </a:p>
        </p:txBody>
      </p:sp>
      <p:pic>
        <p:nvPicPr>
          <p:cNvPr id="9" name="SAP Logo" descr="SAP Logo" title="SAP Logo">
            <a:extLst>
              <a:ext uri="{FF2B5EF4-FFF2-40B4-BE49-F238E27FC236}">
                <a16:creationId xmlns:a16="http://schemas.microsoft.com/office/drawing/2014/main" id="{6E13D478-79B9-4DF0-A964-50C2206E25E8}"/>
              </a:ext>
            </a:extLst>
          </p:cNvPr>
          <p:cNvPicPr>
            <a:picLocks noChangeAspect="1"/>
          </p:cNvPicPr>
          <p:nvPr userDrawn="1"/>
        </p:nvPicPr>
        <p:blipFill>
          <a:blip r:embed="rId2"/>
          <a:stretch>
            <a:fillRect/>
          </a:stretch>
        </p:blipFill>
        <p:spPr>
          <a:xfrm>
            <a:off x="9949255" y="6217668"/>
            <a:ext cx="1963635" cy="360000"/>
          </a:xfrm>
          <a:prstGeom prst="rect">
            <a:avLst/>
          </a:prstGeom>
        </p:spPr>
      </p:pic>
    </p:spTree>
    <p:extLst>
      <p:ext uri="{BB962C8B-B14F-4D97-AF65-F5344CB8AC3E}">
        <p14:creationId xmlns:p14="http://schemas.microsoft.com/office/powerpoint/2010/main" val="304804629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pos="4196" userDrawn="1">
          <p15:clr>
            <a:srgbClr val="FBAE40"/>
          </p15:clr>
        </p15:guide>
        <p15:guide id="4" orient="horz" pos="2688" userDrawn="1">
          <p15:clr>
            <a:srgbClr val="FBAE40"/>
          </p15:clr>
        </p15:guide>
        <p15:guide id="5" orient="horz" pos="2335" userDrawn="1">
          <p15:clr>
            <a:srgbClr val="FBAE40"/>
          </p15:clr>
        </p15:guide>
        <p15:guide id="6" orient="horz" pos="2960" userDrawn="1">
          <p15:clr>
            <a:srgbClr val="FBAE40"/>
          </p15:clr>
        </p15:guide>
        <p15:guide id="7" orient="horz" pos="414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Agenda items placeholder"/>
          <p:cNvSpPr>
            <a:spLocks noGrp="1"/>
          </p:cNvSpPr>
          <p:nvPr>
            <p:ph type="body" sz="quarter" idx="10" hasCustomPrompt="1"/>
          </p:nvPr>
        </p:nvSpPr>
        <p:spPr>
          <a:xfrm>
            <a:off x="504000" y="1620000"/>
            <a:ext cx="11185200" cy="4716000"/>
          </a:xfrm>
        </p:spPr>
        <p:txBody>
          <a:bodyPr>
            <a:normAutofit/>
          </a:bodyPr>
          <a:lstStyle>
            <a:lvl1pPr marL="0" marR="0" indent="0" algn="l" defTabSz="1088558" rtl="0" eaLnBrk="1" fontAlgn="auto" latinLnBrk="0" hangingPunct="1">
              <a:lnSpc>
                <a:spcPct val="100000"/>
              </a:lnSpc>
              <a:spcBef>
                <a:spcPts val="3000"/>
              </a:spcBef>
              <a:spcAft>
                <a:spcPts val="0"/>
              </a:spcAft>
              <a:buClr>
                <a:schemeClr val="accent1"/>
              </a:buClr>
              <a:buSzPct val="80000"/>
              <a:buFontTx/>
              <a:buNone/>
              <a:tabLst/>
              <a:defRPr sz="2000" b="0"/>
            </a:lvl1pPr>
            <a:lvl2pPr marL="179964" marR="0" indent="-179964" algn="l" defTabSz="1088558" rtl="0" eaLnBrk="1" fontAlgn="auto" latinLnBrk="0" hangingPunct="1">
              <a:lnSpc>
                <a:spcPct val="100000"/>
              </a:lnSpc>
              <a:spcBef>
                <a:spcPts val="600"/>
              </a:spcBef>
              <a:spcAft>
                <a:spcPts val="0"/>
              </a:spcAft>
              <a:buClr>
                <a:schemeClr val="accent1"/>
              </a:buClr>
              <a:buSzPct val="100000"/>
              <a:buFont typeface="Wingdings" panose="05000000000000000000" pitchFamily="2" charset="2"/>
              <a:buChar char="§"/>
              <a:tabLst/>
              <a:defRPr sz="1800"/>
            </a:lvl2pPr>
            <a:lvl3pPr marL="359928" marR="0" indent="-179352" algn="l" defTabSz="1088558" rtl="0" eaLnBrk="1" fontAlgn="auto" latinLnBrk="0" hangingPunct="1">
              <a:lnSpc>
                <a:spcPct val="100000"/>
              </a:lnSpc>
              <a:spcBef>
                <a:spcPts val="400"/>
              </a:spcBef>
              <a:spcAft>
                <a:spcPts val="0"/>
              </a:spcAft>
              <a:buClr>
                <a:schemeClr val="tx1"/>
              </a:buClr>
              <a:buSzPct val="100000"/>
              <a:buFont typeface="Arial" pitchFamily="34" charset="0"/>
              <a:buChar char="–"/>
              <a:tabLst/>
              <a:defRPr sz="1800" baseline="0"/>
            </a:lvl3pPr>
            <a:lvl4pPr marL="539892" marR="0" indent="-179964" algn="l" defTabSz="1088558" rtl="0" eaLnBrk="1" fontAlgn="auto" latinLnBrk="0" hangingPunct="1">
              <a:lnSpc>
                <a:spcPct val="100000"/>
              </a:lnSpc>
              <a:spcBef>
                <a:spcPts val="250"/>
              </a:spcBef>
              <a:spcAft>
                <a:spcPts val="0"/>
              </a:spcAft>
              <a:buClr>
                <a:schemeClr val="tx1"/>
              </a:buClr>
              <a:buSzPct val="100000"/>
              <a:buFont typeface="Courier New" pitchFamily="49" charset="0"/>
              <a:buChar char="o"/>
              <a:tabLst/>
              <a:defRPr sz="1600"/>
            </a:lvl4pPr>
            <a:lvl5pPr>
              <a:buClr>
                <a:schemeClr val="accent2"/>
              </a:buClr>
              <a:buFont typeface="Arial" pitchFamily="34" charset="0"/>
              <a:buChar char="–"/>
              <a:defRPr/>
            </a:lvl5pPr>
          </a:lstStyle>
          <a:p>
            <a:pPr lvl="0"/>
            <a:r>
              <a:rPr lang="en-US" dirty="0"/>
              <a:t>Agenda Item/Divider Headline</a:t>
            </a:r>
          </a:p>
          <a:p>
            <a:pPr lvl="1"/>
            <a:r>
              <a:rPr lang="en-US" dirty="0"/>
              <a:t>Details</a:t>
            </a:r>
          </a:p>
        </p:txBody>
      </p:sp>
      <p:sp>
        <p:nvSpPr>
          <p:cNvPr id="3" name="Agenda title"/>
          <p:cNvSpPr>
            <a:spLocks noGrp="1"/>
          </p:cNvSpPr>
          <p:nvPr>
            <p:ph type="title" hasCustomPrompt="1"/>
          </p:nvPr>
        </p:nvSpPr>
        <p:spPr/>
        <p:txBody>
          <a:bodyPr/>
          <a:lstStyle>
            <a:lvl1pPr>
              <a:defRPr/>
            </a:lvl1pPr>
          </a:lstStyle>
          <a:p>
            <a:r>
              <a:rPr lang="en-US" dirty="0"/>
              <a:t>Agenda</a:t>
            </a:r>
          </a:p>
        </p:txBody>
      </p:sp>
    </p:spTree>
    <p:extLst>
      <p:ext uri="{BB962C8B-B14F-4D97-AF65-F5344CB8AC3E}">
        <p14:creationId xmlns:p14="http://schemas.microsoft.com/office/powerpoint/2010/main" val="1859360619"/>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1020" userDrawn="1">
          <p15:clr>
            <a:srgbClr val="FBAE40"/>
          </p15:clr>
        </p15:guide>
        <p15:guide id="3" pos="7364" userDrawn="1">
          <p15:clr>
            <a:srgbClr val="FBAE40"/>
          </p15:clr>
        </p15:guide>
        <p15:guide id="4" orient="horz" pos="316" userDrawn="1">
          <p15:clr>
            <a:srgbClr val="FBAE40"/>
          </p15:clr>
        </p15:guide>
        <p15:guide id="5" orient="horz" pos="551" userDrawn="1">
          <p15:clr>
            <a:srgbClr val="FBAE40"/>
          </p15:clr>
        </p15:guide>
        <p15:guide id="6" orient="horz" pos="399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Divider Page">
    <p:bg>
      <p:bgRef idx="1001">
        <a:schemeClr val="bg1"/>
      </p:bgRef>
    </p:bg>
    <p:spTree>
      <p:nvGrpSpPr>
        <p:cNvPr id="1" name=""/>
        <p:cNvGrpSpPr/>
        <p:nvPr/>
      </p:nvGrpSpPr>
      <p:grpSpPr>
        <a:xfrm>
          <a:off x="0" y="0"/>
          <a:ext cx="0" cy="0"/>
          <a:chOff x="0" y="0"/>
          <a:chExt cx="0" cy="0"/>
        </a:xfrm>
      </p:grpSpPr>
      <p:sp>
        <p:nvSpPr>
          <p:cNvPr id="2" name="Divider text"/>
          <p:cNvSpPr>
            <a:spLocks noGrp="1"/>
          </p:cNvSpPr>
          <p:nvPr>
            <p:ph type="ctrTitle" hasCustomPrompt="1"/>
          </p:nvPr>
        </p:nvSpPr>
        <p:spPr bwMode="black">
          <a:xfrm>
            <a:off x="504000" y="3090446"/>
            <a:ext cx="11185200" cy="677108"/>
          </a:xfrm>
        </p:spPr>
        <p:txBody>
          <a:bodyPr anchor="ctr"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410952787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pos="317" userDrawn="1">
          <p15:clr>
            <a:srgbClr val="FBAE40"/>
          </p15:clr>
        </p15:guide>
        <p15:guide id="2" orient="horz" pos="2160" userDrawn="1">
          <p15:clr>
            <a:srgbClr val="FBAE40"/>
          </p15:clr>
        </p15:guide>
        <p15:guide id="3" pos="7364"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Page with Image">
    <p:bg>
      <p:bgRef idx="1001">
        <a:schemeClr val="bg1"/>
      </p:bgRef>
    </p:bg>
    <p:spTree>
      <p:nvGrpSpPr>
        <p:cNvPr id="1" name=""/>
        <p:cNvGrpSpPr/>
        <p:nvPr/>
      </p:nvGrpSpPr>
      <p:grpSpPr>
        <a:xfrm>
          <a:off x="0" y="0"/>
          <a:ext cx="0" cy="0"/>
          <a:chOff x="0" y="0"/>
          <a:chExt cx="0" cy="0"/>
        </a:xfrm>
      </p:grpSpPr>
      <p:sp>
        <p:nvSpPr>
          <p:cNvPr id="4" name="Divider image placeholder"/>
          <p:cNvSpPr>
            <a:spLocks noGrp="1"/>
          </p:cNvSpPr>
          <p:nvPr>
            <p:ph type="pic" sz="quarter" idx="12" hasCustomPrompt="1"/>
          </p:nvPr>
        </p:nvSpPr>
        <p:spPr bwMode="gray">
          <a:xfrm>
            <a:off x="1" y="3427200"/>
            <a:ext cx="12195175" cy="3430800"/>
          </a:xfrm>
          <a:noFill/>
        </p:spPr>
        <p:txBody>
          <a:bodyPr tIns="324000"/>
          <a:lstStyle>
            <a:lvl1pPr marL="0" marR="0" indent="0" algn="ctr" defTabSz="1088558" rtl="0" eaLnBrk="1" fontAlgn="auto" latinLnBrk="0" hangingPunct="1">
              <a:lnSpc>
                <a:spcPct val="100000"/>
              </a:lnSpc>
              <a:spcBef>
                <a:spcPts val="1200"/>
              </a:spcBef>
              <a:spcAft>
                <a:spcPts val="0"/>
              </a:spcAft>
              <a:buClr>
                <a:schemeClr val="accent1"/>
              </a:buClr>
              <a:buSzPct val="80000"/>
              <a:buFontTx/>
              <a:buNone/>
              <a:tabLst/>
              <a:defRPr sz="1600">
                <a:solidFill>
                  <a:schemeClr val="tx1"/>
                </a:solidFill>
              </a:defRPr>
            </a:lvl1pPr>
          </a:lstStyle>
          <a:p>
            <a:pPr marL="0" marR="0" lvl="0" indent="0" algn="ctr" defTabSz="1088558" rtl="0" eaLnBrk="1" fontAlgn="auto" latinLnBrk="0" hangingPunct="1">
              <a:lnSpc>
                <a:spcPct val="100000"/>
              </a:lnSpc>
              <a:spcBef>
                <a:spcPts val="1200"/>
              </a:spcBef>
              <a:spcAft>
                <a:spcPts val="0"/>
              </a:spcAft>
              <a:buClr>
                <a:schemeClr val="accent1"/>
              </a:buClr>
              <a:buSzPct val="80000"/>
              <a:buFontTx/>
              <a:buNone/>
              <a:tabLst/>
              <a:defRPr/>
            </a:pPr>
            <a:r>
              <a:rPr lang="en-US" dirty="0"/>
              <a:t>Placeholder for image and illustration</a:t>
            </a:r>
          </a:p>
        </p:txBody>
      </p:sp>
      <p:sp>
        <p:nvSpPr>
          <p:cNvPr id="2" name="Divider text"/>
          <p:cNvSpPr>
            <a:spLocks noGrp="1"/>
          </p:cNvSpPr>
          <p:nvPr>
            <p:ph type="ctrTitle" hasCustomPrompt="1"/>
          </p:nvPr>
        </p:nvSpPr>
        <p:spPr bwMode="black">
          <a:xfrm>
            <a:off x="504000" y="1375046"/>
            <a:ext cx="11185200" cy="677108"/>
          </a:xfrm>
        </p:spPr>
        <p:txBody>
          <a:bodyPr anchor="t"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100898527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orient="horz" pos="2160" userDrawn="1">
          <p15:clr>
            <a:srgbClr val="FBAE40"/>
          </p15:clr>
        </p15:guide>
        <p15:guide id="2" pos="7364" userDrawn="1">
          <p15:clr>
            <a:srgbClr val="FBAE40"/>
          </p15:clr>
        </p15:guide>
        <p15:guide id="3" pos="317" userDrawn="1">
          <p15:clr>
            <a:srgbClr val="FBAE40"/>
          </p15:clr>
        </p15:guide>
        <p15:guide id="4" orient="horz" pos="865" userDrawn="1">
          <p15:clr>
            <a:srgbClr val="FBAE40"/>
          </p15:clr>
        </p15:guide>
        <p15:guide id="5" orient="horz" pos="1294"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466743634"/>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7364" userDrawn="1">
          <p15:clr>
            <a:srgbClr val="FBAE40"/>
          </p15:clr>
        </p15:guide>
        <p15:guide id="4" orient="horz" pos="551" userDrawn="1">
          <p15:clr>
            <a:srgbClr val="FBAE40"/>
          </p15:clr>
        </p15:guide>
        <p15:guide id="5" orient="horz" pos="399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129332223"/>
      </p:ext>
    </p:extLst>
  </p:cSld>
  <p:clrMapOvr>
    <a:masterClrMapping/>
  </p:clrMapOvr>
  <p:extLst>
    <p:ext uri="{DCECCB84-F9BA-43D5-87BE-67443E8EF086}">
      <p15:sldGuideLst xmlns:p15="http://schemas.microsoft.com/office/powerpoint/2012/main">
        <p15:guide id="1" pos="316" userDrawn="1">
          <p15:clr>
            <a:srgbClr val="FBAE40"/>
          </p15:clr>
        </p15:guide>
        <p15:guide id="2" orient="horz" pos="3991" userDrawn="1">
          <p15:clr>
            <a:srgbClr val="FBAE40"/>
          </p15:clr>
        </p15:guide>
        <p15:guide id="3" pos="7364" userDrawn="1">
          <p15:clr>
            <a:srgbClr val="FBAE40"/>
          </p15:clr>
        </p15:guide>
        <p15:guide id="4" orient="horz" pos="318" userDrawn="1">
          <p15:clr>
            <a:srgbClr val="FBAE40"/>
          </p15:clr>
        </p15:guide>
        <p15:guide id="5" orient="horz" pos="552" userDrawn="1">
          <p15:clr>
            <a:srgbClr val="FBAE40"/>
          </p15:clr>
        </p15:guide>
        <p15:guide id="6" orient="horz" pos="102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5" name="Text placeholder - column 2"/>
          <p:cNvSpPr>
            <a:spLocks noGrp="1"/>
          </p:cNvSpPr>
          <p:nvPr>
            <p:ph type="body" sz="quarter" idx="11" hasCustomPrompt="1"/>
          </p:nvPr>
        </p:nvSpPr>
        <p:spPr>
          <a:xfrm>
            <a:off x="6362477"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30481451"/>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991" userDrawn="1">
          <p15:clr>
            <a:srgbClr val="FBAE40"/>
          </p15:clr>
        </p15:guide>
        <p15:guide id="3" pos="7364" userDrawn="1">
          <p15:clr>
            <a:srgbClr val="FBAE40"/>
          </p15:clr>
        </p15:guide>
        <p15:guide id="4" pos="3674" userDrawn="1">
          <p15:clr>
            <a:srgbClr val="FBAE40"/>
          </p15:clr>
        </p15:guide>
        <p15:guide id="5" pos="4007" userDrawn="1">
          <p15:clr>
            <a:srgbClr val="FBAE40"/>
          </p15:clr>
        </p15:guide>
        <p15:guide id="6" orient="horz" pos="317" userDrawn="1">
          <p15:clr>
            <a:srgbClr val="FBAE40"/>
          </p15:clr>
        </p15:guide>
        <p15:guide id="7" orient="horz" pos="551" userDrawn="1">
          <p15:clr>
            <a:srgbClr val="FBAE40"/>
          </p15:clr>
        </p15:guide>
        <p15:guide id="8" orient="horz" pos="102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7" name="Text Placeholder - column 3"/>
          <p:cNvSpPr>
            <a:spLocks noGrp="1"/>
          </p:cNvSpPr>
          <p:nvPr>
            <p:ph type="body" sz="quarter" idx="13" hasCustomPrompt="1"/>
          </p:nvPr>
        </p:nvSpPr>
        <p:spPr>
          <a:xfrm>
            <a:off x="8126477"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 column 2"/>
          <p:cNvSpPr>
            <a:spLocks noGrp="1"/>
          </p:cNvSpPr>
          <p:nvPr>
            <p:ph type="body" sz="quarter" idx="12" hasCustomPrompt="1"/>
          </p:nvPr>
        </p:nvSpPr>
        <p:spPr>
          <a:xfrm>
            <a:off x="4315238"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866416376"/>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2563" userDrawn="1">
          <p15:clr>
            <a:srgbClr val="FBAE40"/>
          </p15:clr>
        </p15:guide>
        <p15:guide id="4" pos="2717" userDrawn="1">
          <p15:clr>
            <a:srgbClr val="FBAE40"/>
          </p15:clr>
        </p15:guide>
        <p15:guide id="5" pos="4964" userDrawn="1">
          <p15:clr>
            <a:srgbClr val="FBAE40"/>
          </p15:clr>
        </p15:guide>
        <p15:guide id="6" pos="5119" userDrawn="1">
          <p15:clr>
            <a:srgbClr val="FBAE40"/>
          </p15:clr>
        </p15:guide>
        <p15:guide id="7" pos="7364" userDrawn="1">
          <p15:clr>
            <a:srgbClr val="FBAE40"/>
          </p15:clr>
        </p15:guide>
        <p15:guide id="8" orient="horz" pos="551" userDrawn="1">
          <p15:clr>
            <a:srgbClr val="FBAE40"/>
          </p15:clr>
        </p15:guide>
        <p15:guide id="9" orient="horz" pos="1020" userDrawn="1">
          <p15:clr>
            <a:srgbClr val="FBAE40"/>
          </p15:clr>
        </p15:guide>
        <p15:guide id="10" orient="horz" pos="399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Columns - Text and Images">
    <p:spTree>
      <p:nvGrpSpPr>
        <p:cNvPr id="1" name=""/>
        <p:cNvGrpSpPr/>
        <p:nvPr/>
      </p:nvGrpSpPr>
      <p:grpSpPr>
        <a:xfrm>
          <a:off x="0" y="0"/>
          <a:ext cx="0" cy="0"/>
          <a:chOff x="0" y="0"/>
          <a:chExt cx="0" cy="0"/>
        </a:xfrm>
      </p:grpSpPr>
      <p:sp>
        <p:nvSpPr>
          <p:cNvPr id="17" name="Text placeholder 2"/>
          <p:cNvSpPr>
            <a:spLocks noGrp="1"/>
          </p:cNvSpPr>
          <p:nvPr>
            <p:ph type="body" sz="quarter" idx="13" hasCustomPrompt="1"/>
          </p:nvPr>
        </p:nvSpPr>
        <p:spPr>
          <a:xfrm>
            <a:off x="6362477"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2"/>
          <p:cNvSpPr>
            <a:spLocks noGrp="1"/>
          </p:cNvSpPr>
          <p:nvPr>
            <p:ph type="pic" sz="quarter" idx="14" hasCustomPrompt="1"/>
          </p:nvPr>
        </p:nvSpPr>
        <p:spPr bwMode="gray">
          <a:xfrm>
            <a:off x="6362477"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504941297"/>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2678" userDrawn="1">
          <p15:clr>
            <a:srgbClr val="FBAE40"/>
          </p15:clr>
        </p15:guide>
        <p15:guide id="6" orient="horz" pos="3004" userDrawn="1">
          <p15:clr>
            <a:srgbClr val="FBAE40"/>
          </p15:clr>
        </p15:guide>
        <p15:guide id="7" orient="horz" pos="3991" userDrawn="1">
          <p15:clr>
            <a:srgbClr val="FBAE40"/>
          </p15:clr>
        </p15:guide>
        <p15:guide id="8" pos="3682" userDrawn="1">
          <p15:clr>
            <a:srgbClr val="FBAE40"/>
          </p15:clr>
        </p15:guide>
        <p15:guide id="9" pos="4000" userDrawn="1">
          <p15:clr>
            <a:srgbClr val="FBAE40"/>
          </p15:clr>
        </p15:guide>
        <p15:guide id="10" pos="7364"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 Columns - Text and Images">
    <p:spTree>
      <p:nvGrpSpPr>
        <p:cNvPr id="1" name=""/>
        <p:cNvGrpSpPr/>
        <p:nvPr/>
      </p:nvGrpSpPr>
      <p:grpSpPr>
        <a:xfrm>
          <a:off x="0" y="0"/>
          <a:ext cx="0" cy="0"/>
          <a:chOff x="0" y="0"/>
          <a:chExt cx="0" cy="0"/>
        </a:xfrm>
      </p:grpSpPr>
      <p:sp>
        <p:nvSpPr>
          <p:cNvPr id="17" name="Text placeholder 3"/>
          <p:cNvSpPr>
            <a:spLocks noGrp="1"/>
          </p:cNvSpPr>
          <p:nvPr>
            <p:ph type="body" sz="quarter" idx="13" hasCustomPrompt="1"/>
          </p:nvPr>
        </p:nvSpPr>
        <p:spPr>
          <a:xfrm>
            <a:off x="8299277"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3"/>
          <p:cNvSpPr>
            <a:spLocks noGrp="1"/>
          </p:cNvSpPr>
          <p:nvPr>
            <p:ph type="pic" sz="quarter" idx="14" hasCustomPrompt="1"/>
          </p:nvPr>
        </p:nvSpPr>
        <p:spPr bwMode="gray">
          <a:xfrm>
            <a:off x="8299277"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2"/>
          <p:cNvSpPr>
            <a:spLocks noGrp="1"/>
          </p:cNvSpPr>
          <p:nvPr>
            <p:ph type="body" sz="quarter" idx="15" hasCustomPrompt="1"/>
          </p:nvPr>
        </p:nvSpPr>
        <p:spPr>
          <a:xfrm>
            <a:off x="4401639"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2"/>
          <p:cNvSpPr>
            <a:spLocks noGrp="1"/>
          </p:cNvSpPr>
          <p:nvPr>
            <p:ph type="pic" sz="quarter" idx="16" hasCustomPrompt="1"/>
          </p:nvPr>
        </p:nvSpPr>
        <p:spPr bwMode="gray">
          <a:xfrm>
            <a:off x="4401639"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727667599"/>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2455" userDrawn="1">
          <p15:clr>
            <a:srgbClr val="FBAE40"/>
          </p15:clr>
        </p15:guide>
        <p15:guide id="4" pos="2773" userDrawn="1">
          <p15:clr>
            <a:srgbClr val="FBAE40"/>
          </p15:clr>
        </p15:guide>
        <p15:guide id="5" pos="4910" userDrawn="1">
          <p15:clr>
            <a:srgbClr val="FBAE40"/>
          </p15:clr>
        </p15:guide>
        <p15:guide id="6" pos="5227" userDrawn="1">
          <p15:clr>
            <a:srgbClr val="FBAE40"/>
          </p15:clr>
        </p15:guide>
        <p15:guide id="7" pos="7364" userDrawn="1">
          <p15:clr>
            <a:srgbClr val="FBAE40"/>
          </p15:clr>
        </p15:guide>
        <p15:guide id="8" orient="horz" pos="551" userDrawn="1">
          <p15:clr>
            <a:srgbClr val="FBAE40"/>
          </p15:clr>
        </p15:guide>
        <p15:guide id="9" orient="horz" pos="1020" userDrawn="1">
          <p15:clr>
            <a:srgbClr val="FBAE40"/>
          </p15:clr>
        </p15:guide>
        <p15:guide id="10" orient="horz" pos="2428" userDrawn="1">
          <p15:clr>
            <a:srgbClr val="FBAE40"/>
          </p15:clr>
        </p15:guide>
        <p15:guide id="11" orient="horz" pos="2743" userDrawn="1">
          <p15:clr>
            <a:srgbClr val="FBAE40"/>
          </p15:clr>
        </p15:guide>
        <p15:guide id="12" orient="horz" pos="3991"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 Columns - Text and Images">
    <p:spTree>
      <p:nvGrpSpPr>
        <p:cNvPr id="1" name=""/>
        <p:cNvGrpSpPr/>
        <p:nvPr/>
      </p:nvGrpSpPr>
      <p:grpSpPr>
        <a:xfrm>
          <a:off x="0" y="0"/>
          <a:ext cx="0" cy="0"/>
          <a:chOff x="0" y="0"/>
          <a:chExt cx="0" cy="0"/>
        </a:xfrm>
      </p:grpSpPr>
      <p:sp>
        <p:nvSpPr>
          <p:cNvPr id="3" name="Text placeholder - column 2"/>
          <p:cNvSpPr>
            <a:spLocks noGrp="1"/>
          </p:cNvSpPr>
          <p:nvPr>
            <p:ph type="body" sz="quarter" idx="10" hasCustomPrompt="1"/>
          </p:nvPr>
        </p:nvSpPr>
        <p:spPr>
          <a:xfrm>
            <a:off x="504000" y="3878220"/>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4"/>
          <p:cNvSpPr>
            <a:spLocks noGrp="1"/>
          </p:cNvSpPr>
          <p:nvPr>
            <p:ph type="pic" sz="quarter" idx="12" hasCustomPrompt="1"/>
          </p:nvPr>
        </p:nvSpPr>
        <p:spPr bwMode="gray">
          <a:xfrm>
            <a:off x="504000"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17" name="Text placeholder - column 2"/>
          <p:cNvSpPr>
            <a:spLocks noGrp="1"/>
          </p:cNvSpPr>
          <p:nvPr>
            <p:ph type="body" sz="quarter" idx="13" hasCustomPrompt="1"/>
          </p:nvPr>
        </p:nvSpPr>
        <p:spPr>
          <a:xfrm>
            <a:off x="9274877"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4"/>
          <p:cNvSpPr>
            <a:spLocks noGrp="1"/>
          </p:cNvSpPr>
          <p:nvPr>
            <p:ph type="pic" sz="quarter" idx="14" hasCustomPrompt="1"/>
          </p:nvPr>
        </p:nvSpPr>
        <p:spPr bwMode="gray">
          <a:xfrm>
            <a:off x="9274877"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 column 2"/>
          <p:cNvSpPr>
            <a:spLocks noGrp="1"/>
          </p:cNvSpPr>
          <p:nvPr>
            <p:ph type="body" sz="quarter" idx="15" hasCustomPrompt="1"/>
          </p:nvPr>
        </p:nvSpPr>
        <p:spPr>
          <a:xfrm>
            <a:off x="3427626"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4"/>
          <p:cNvSpPr>
            <a:spLocks noGrp="1"/>
          </p:cNvSpPr>
          <p:nvPr>
            <p:ph type="pic" sz="quarter" idx="16" hasCustomPrompt="1"/>
          </p:nvPr>
        </p:nvSpPr>
        <p:spPr bwMode="gray">
          <a:xfrm>
            <a:off x="3427626"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13" name="Text placeholder - column 2"/>
          <p:cNvSpPr>
            <a:spLocks noGrp="1"/>
          </p:cNvSpPr>
          <p:nvPr>
            <p:ph type="body" sz="quarter" idx="17" hasCustomPrompt="1"/>
          </p:nvPr>
        </p:nvSpPr>
        <p:spPr>
          <a:xfrm>
            <a:off x="6351252"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4" name="Picture Placeholder 4"/>
          <p:cNvSpPr>
            <a:spLocks noGrp="1"/>
          </p:cNvSpPr>
          <p:nvPr>
            <p:ph type="pic" sz="quarter" idx="18" hasCustomPrompt="1"/>
          </p:nvPr>
        </p:nvSpPr>
        <p:spPr bwMode="gray">
          <a:xfrm>
            <a:off x="6351252"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80594478"/>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1" userDrawn="1">
          <p15:clr>
            <a:srgbClr val="FBAE40"/>
          </p15:clr>
        </p15:guide>
        <p15:guide id="5" orient="horz" pos="2110" userDrawn="1">
          <p15:clr>
            <a:srgbClr val="FBAE40"/>
          </p15:clr>
        </p15:guide>
        <p15:guide id="6" orient="horz" pos="2442" userDrawn="1">
          <p15:clr>
            <a:srgbClr val="FBAE40"/>
          </p15:clr>
        </p15:guide>
        <p15:guide id="7" orient="horz" pos="3990" userDrawn="1">
          <p15:clr>
            <a:srgbClr val="FBAE40"/>
          </p15:clr>
        </p15:guide>
        <p15:guide id="8" pos="1840" userDrawn="1">
          <p15:clr>
            <a:srgbClr val="FBAE40"/>
          </p15:clr>
        </p15:guide>
        <p15:guide id="9" pos="2159" userDrawn="1">
          <p15:clr>
            <a:srgbClr val="FBAE40"/>
          </p15:clr>
        </p15:guide>
        <p15:guide id="10" pos="3683" userDrawn="1">
          <p15:clr>
            <a:srgbClr val="FBAE40"/>
          </p15:clr>
        </p15:guide>
        <p15:guide id="11" pos="4000" userDrawn="1">
          <p15:clr>
            <a:srgbClr val="FBAE40"/>
          </p15:clr>
        </p15:guide>
        <p15:guide id="12" pos="5525" userDrawn="1">
          <p15:clr>
            <a:srgbClr val="FBAE40"/>
          </p15:clr>
        </p15:guide>
        <p15:guide id="13" pos="5842" userDrawn="1">
          <p15:clr>
            <a:srgbClr val="FBAE40"/>
          </p15:clr>
        </p15:guide>
        <p15:guide id="14" pos="7364"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932785900"/>
      </p:ext>
    </p:extLst>
  </p:cSld>
  <p:clrMapOvr>
    <a:masterClrMapping/>
  </p:clrMapOvr>
  <p:extLst>
    <p:ext uri="{DCECCB84-F9BA-43D5-87BE-67443E8EF086}">
      <p15:sldGuideLst xmlns:p15="http://schemas.microsoft.com/office/powerpoint/2012/main">
        <p15:guide id="1" pos="317" userDrawn="1">
          <p15:clr>
            <a:srgbClr val="FBAE40"/>
          </p15:clr>
        </p15:guide>
        <p15:guide id="4" orient="horz" pos="1133" userDrawn="1">
          <p15:clr>
            <a:srgbClr val="FBAE40"/>
          </p15:clr>
        </p15:guide>
        <p15:guide id="5" orient="horz" pos="3204" userDrawn="1">
          <p15:clr>
            <a:srgbClr val="FBAE40"/>
          </p15:clr>
        </p15:guide>
        <p15:guide id="6" pos="7363"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Text with Image 1/3">
    <p:spTree>
      <p:nvGrpSpPr>
        <p:cNvPr id="1" name=""/>
        <p:cNvGrpSpPr/>
        <p:nvPr/>
      </p:nvGrpSpPr>
      <p:grpSpPr>
        <a:xfrm>
          <a:off x="0" y="0"/>
          <a:ext cx="0" cy="0"/>
          <a:chOff x="0" y="0"/>
          <a:chExt cx="0" cy="0"/>
        </a:xfrm>
      </p:grpSpPr>
      <p:sp>
        <p:nvSpPr>
          <p:cNvPr id="5" name="Picture Placeholder 1/3 right"/>
          <p:cNvSpPr>
            <a:spLocks noGrp="1"/>
          </p:cNvSpPr>
          <p:nvPr>
            <p:ph type="pic" sz="quarter" idx="10" hasCustomPrompt="1"/>
          </p:nvPr>
        </p:nvSpPr>
        <p:spPr bwMode="gray">
          <a:xfrm>
            <a:off x="8127175" y="0"/>
            <a:ext cx="4068000"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p:cNvSpPr>
            <a:spLocks noGrp="1"/>
          </p:cNvSpPr>
          <p:nvPr>
            <p:ph type="body" sz="quarter" idx="11" hasCustomPrompt="1"/>
          </p:nvPr>
        </p:nvSpPr>
        <p:spPr bwMode="black">
          <a:xfrm>
            <a:off x="503999" y="1620000"/>
            <a:ext cx="7092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3" name="Title"/>
          <p:cNvSpPr>
            <a:spLocks noGrp="1"/>
          </p:cNvSpPr>
          <p:nvPr>
            <p:ph type="title" hasCustomPrompt="1"/>
          </p:nvPr>
        </p:nvSpPr>
        <p:spPr>
          <a:xfrm>
            <a:off x="504001" y="504000"/>
            <a:ext cx="709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425020262"/>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991" userDrawn="1">
          <p15:clr>
            <a:srgbClr val="FBAE40"/>
          </p15:clr>
        </p15:guide>
        <p15:guide id="3" pos="4786" userDrawn="1">
          <p15:clr>
            <a:srgbClr val="FBAE40"/>
          </p15:clr>
        </p15:guide>
        <p15:guide id="4" pos="5119" userDrawn="1">
          <p15:clr>
            <a:srgbClr val="FBAE40"/>
          </p15:clr>
        </p15:guide>
        <p15:guide id="5" orient="horz" pos="317" userDrawn="1">
          <p15:clr>
            <a:srgbClr val="FBAE40"/>
          </p15:clr>
        </p15:guide>
        <p15:guide id="6" orient="horz" pos="551" userDrawn="1">
          <p15:clr>
            <a:srgbClr val="FBAE40"/>
          </p15:clr>
        </p15:guide>
        <p15:guide id="7" orient="horz" pos="102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Text with Image 1/2">
    <p:spTree>
      <p:nvGrpSpPr>
        <p:cNvPr id="1" name=""/>
        <p:cNvGrpSpPr/>
        <p:nvPr/>
      </p:nvGrpSpPr>
      <p:grpSpPr>
        <a:xfrm>
          <a:off x="0" y="0"/>
          <a:ext cx="0" cy="0"/>
          <a:chOff x="0" y="0"/>
          <a:chExt cx="0" cy="0"/>
        </a:xfrm>
      </p:grpSpPr>
      <p:sp>
        <p:nvSpPr>
          <p:cNvPr id="5" name="Picture Placeholder 1/2 right"/>
          <p:cNvSpPr>
            <a:spLocks noGrp="1"/>
          </p:cNvSpPr>
          <p:nvPr>
            <p:ph type="pic" sz="quarter" idx="10" hasCustomPrompt="1"/>
          </p:nvPr>
        </p:nvSpPr>
        <p:spPr bwMode="gray">
          <a:xfrm>
            <a:off x="6097588" y="0"/>
            <a:ext cx="6097587"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1/2"/>
          <p:cNvSpPr>
            <a:spLocks noGrp="1"/>
          </p:cNvSpPr>
          <p:nvPr>
            <p:ph type="body" sz="quarter" idx="11" hasCustomPrompt="1"/>
          </p:nvPr>
        </p:nvSpPr>
        <p:spPr bwMode="black">
          <a:xfrm>
            <a:off x="503999" y="1620000"/>
            <a:ext cx="5112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2" name="Title"/>
          <p:cNvSpPr>
            <a:spLocks noGrp="1"/>
          </p:cNvSpPr>
          <p:nvPr>
            <p:ph type="title" hasCustomPrompt="1"/>
          </p:nvPr>
        </p:nvSpPr>
        <p:spPr>
          <a:xfrm>
            <a:off x="504001" y="504000"/>
            <a:ext cx="511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552787710"/>
      </p:ext>
    </p:extLst>
  </p:cSld>
  <p:clrMapOvr>
    <a:masterClrMapping/>
  </p:clrMapOvr>
  <p:extLst>
    <p:ext uri="{DCECCB84-F9BA-43D5-87BE-67443E8EF086}">
      <p15:sldGuideLst xmlns:p15="http://schemas.microsoft.com/office/powerpoint/2012/main">
        <p15:guide id="1" pos="3841"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3991" userDrawn="1">
          <p15:clr>
            <a:srgbClr val="FBAE40"/>
          </p15:clr>
        </p15:guide>
        <p15:guide id="6" pos="3538" userDrawn="1">
          <p15:clr>
            <a:srgbClr val="FBAE40"/>
          </p15:clr>
        </p15:guide>
        <p15:guide id="7" pos="317"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Full Bleed Image ">
    <p:spTree>
      <p:nvGrpSpPr>
        <p:cNvPr id="1" name=""/>
        <p:cNvGrpSpPr/>
        <p:nvPr/>
      </p:nvGrpSpPr>
      <p:grpSpPr>
        <a:xfrm>
          <a:off x="0" y="0"/>
          <a:ext cx="0" cy="0"/>
          <a:chOff x="0" y="0"/>
          <a:chExt cx="0" cy="0"/>
        </a:xfrm>
      </p:grpSpPr>
      <p:sp>
        <p:nvSpPr>
          <p:cNvPr id="5" name="Picture Placeholder"/>
          <p:cNvSpPr>
            <a:spLocks noGrp="1"/>
          </p:cNvSpPr>
          <p:nvPr>
            <p:ph type="pic" sz="quarter" idx="10" hasCustomPrompt="1"/>
          </p:nvPr>
        </p:nvSpPr>
        <p:spPr bwMode="gray">
          <a:xfrm>
            <a:off x="1" y="0"/>
            <a:ext cx="12195175"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Tree>
    <p:extLst>
      <p:ext uri="{BB962C8B-B14F-4D97-AF65-F5344CB8AC3E}">
        <p14:creationId xmlns:p14="http://schemas.microsoft.com/office/powerpoint/2010/main" val="41397911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 and Screenshot">
    <p:spTree>
      <p:nvGrpSpPr>
        <p:cNvPr id="1" name=""/>
        <p:cNvGrpSpPr/>
        <p:nvPr/>
      </p:nvGrpSpPr>
      <p:grpSpPr>
        <a:xfrm>
          <a:off x="0" y="0"/>
          <a:ext cx="0" cy="0"/>
          <a:chOff x="0" y="0"/>
          <a:chExt cx="0" cy="0"/>
        </a:xfrm>
      </p:grpSpPr>
      <p:sp>
        <p:nvSpPr>
          <p:cNvPr id="5" name="Picture Placeholder"/>
          <p:cNvSpPr>
            <a:spLocks noGrp="1"/>
          </p:cNvSpPr>
          <p:nvPr>
            <p:ph type="pic" sz="quarter" idx="13" hasCustomPrompt="1"/>
          </p:nvPr>
        </p:nvSpPr>
        <p:spPr bwMode="gray">
          <a:xfrm>
            <a:off x="6362477" y="1620000"/>
            <a:ext cx="5328000" cy="4716000"/>
          </a:xfrm>
          <a:noFill/>
        </p:spPr>
        <p:txBody>
          <a:bodyPr vert="horz" lIns="0" tIns="1512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screenshot</a:t>
            </a:r>
            <a:endParaRPr lang="de-DE" dirty="0"/>
          </a:p>
        </p:txBody>
      </p:sp>
      <p:sp>
        <p:nvSpPr>
          <p:cNvPr id="4" name="Text Placeholder"/>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12872272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1020" userDrawn="1">
          <p15:clr>
            <a:srgbClr val="FBAE40"/>
          </p15:clr>
        </p15:guide>
        <p15:guide id="3" pos="3674" userDrawn="1">
          <p15:clr>
            <a:srgbClr val="FBAE40"/>
          </p15:clr>
        </p15:guide>
        <p15:guide id="4" pos="4008" userDrawn="1">
          <p15:clr>
            <a:srgbClr val="FBAE40"/>
          </p15:clr>
        </p15:guide>
        <p15:guide id="5" pos="7364" userDrawn="1">
          <p15:clr>
            <a:srgbClr val="FBAE40"/>
          </p15:clr>
        </p15:guide>
        <p15:guide id="6" orient="horz" pos="317" userDrawn="1">
          <p15:clr>
            <a:srgbClr val="FBAE40"/>
          </p15:clr>
        </p15:guide>
        <p15:guide id="7" orient="horz" pos="551" userDrawn="1">
          <p15:clr>
            <a:srgbClr val="FBAE40"/>
          </p15:clr>
        </p15:guide>
        <p15:guide id="8" orient="horz" pos="3991"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Content Placeholder"/>
          <p:cNvSpPr>
            <a:spLocks noGrp="1"/>
          </p:cNvSpPr>
          <p:nvPr>
            <p:ph idx="1" hasCustomPrompt="1"/>
          </p:nvPr>
        </p:nvSpPr>
        <p:spPr bwMode="gray">
          <a:xfrm>
            <a:off x="504000" y="1620000"/>
            <a:ext cx="11185200" cy="4716000"/>
          </a:xfrm>
          <a:noFill/>
        </p:spPr>
        <p:txBody>
          <a:bodyPr tIns="1368000"/>
          <a:lstStyle>
            <a:lvl1pPr algn="ctr">
              <a:defRPr sz="1400" b="0"/>
            </a:lvl1pPr>
          </a:lstStyle>
          <a:p>
            <a:pPr lvl="0"/>
            <a:r>
              <a:rPr lang="en-US" dirty="0"/>
              <a:t>Click to add content</a:t>
            </a:r>
          </a:p>
        </p:txBody>
      </p:sp>
      <p:sp>
        <p:nvSpPr>
          <p:cNvPr id="2"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41860987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3991" userDrawn="1">
          <p15:clr>
            <a:srgbClr val="FBAE40"/>
          </p15:clr>
        </p15:guide>
        <p15:guide id="6" pos="7364"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342181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hank You and Contact Information">
    <p:bg>
      <p:bgRef idx="1001">
        <a:schemeClr val="bg1"/>
      </p:bgRef>
    </p:bg>
    <p:spTree>
      <p:nvGrpSpPr>
        <p:cNvPr id="1" name=""/>
        <p:cNvGrpSpPr/>
        <p:nvPr/>
      </p:nvGrpSpPr>
      <p:grpSpPr>
        <a:xfrm>
          <a:off x="0" y="0"/>
          <a:ext cx="0" cy="0"/>
          <a:chOff x="0" y="0"/>
          <a:chExt cx="0" cy="0"/>
        </a:xfrm>
      </p:grpSpPr>
      <p:pic>
        <p:nvPicPr>
          <p:cNvPr id="7" name="SAP Logo" descr="SAP Logo" title="SAP Logo"/>
          <p:cNvPicPr>
            <a:picLocks noChangeAspect="1"/>
          </p:cNvPicPr>
          <p:nvPr userDrawn="1"/>
        </p:nvPicPr>
        <p:blipFill>
          <a:blip r:embed="rId2"/>
          <a:stretch>
            <a:fillRect/>
          </a:stretch>
        </p:blipFill>
        <p:spPr>
          <a:xfrm>
            <a:off x="9725565" y="5994000"/>
            <a:ext cx="1963635" cy="360000"/>
          </a:xfrm>
          <a:prstGeom prst="rect">
            <a:avLst/>
          </a:prstGeom>
        </p:spPr>
      </p:pic>
      <p:sp>
        <p:nvSpPr>
          <p:cNvPr id="2" name="Thank you"/>
          <p:cNvSpPr>
            <a:spLocks noGrp="1"/>
          </p:cNvSpPr>
          <p:nvPr>
            <p:ph type="ctrTitle" hasCustomPrompt="1"/>
          </p:nvPr>
        </p:nvSpPr>
        <p:spPr bwMode="gray">
          <a:xfrm>
            <a:off x="504000" y="1467009"/>
            <a:ext cx="5593588" cy="923116"/>
          </a:xfrm>
        </p:spPr>
        <p:txBody>
          <a:bodyPr anchor="t" anchorCtr="0">
            <a:noAutofit/>
          </a:bodyPr>
          <a:lstStyle>
            <a:lvl1pPr>
              <a:defRPr sz="5500">
                <a:solidFill>
                  <a:schemeClr val="accent1"/>
                </a:solidFill>
                <a:latin typeface="+mj-lt"/>
              </a:defRPr>
            </a:lvl1pPr>
          </a:lstStyle>
          <a:p>
            <a:r>
              <a:rPr lang="en-US" dirty="0"/>
              <a:t>Thank you.</a:t>
            </a:r>
            <a:endParaRPr lang="de-DE" dirty="0"/>
          </a:p>
        </p:txBody>
      </p:sp>
    </p:spTree>
    <p:extLst>
      <p:ext uri="{BB962C8B-B14F-4D97-AF65-F5344CB8AC3E}">
        <p14:creationId xmlns:p14="http://schemas.microsoft.com/office/powerpoint/2010/main" val="78109031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pos="7364" userDrawn="1">
          <p15:clr>
            <a:srgbClr val="FBAE40"/>
          </p15:clr>
        </p15:guide>
        <p15:guide id="2" orient="horz" pos="924" userDrawn="1">
          <p15:clr>
            <a:srgbClr val="FBAE40"/>
          </p15:clr>
        </p15:guide>
        <p15:guide id="4" orient="horz" pos="1830" userDrawn="1">
          <p15:clr>
            <a:srgbClr val="FBAE40"/>
          </p15:clr>
        </p15:guide>
        <p15:guide id="5" orient="horz" pos="4000" userDrawn="1">
          <p15:clr>
            <a:srgbClr val="FBAE40"/>
          </p15:clr>
        </p15:guide>
        <p15:guide id="6" pos="317" userDrawn="1">
          <p15:clr>
            <a:srgbClr val="FBAE40"/>
          </p15:clr>
        </p15:guide>
        <p15:guide id="8" pos="3841" userDrawn="1">
          <p15:clr>
            <a:srgbClr val="FBAE40"/>
          </p15:clr>
        </p15:guide>
        <p15:guide id="9" orient="horz" pos="318"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pyright">
    <p:spTree>
      <p:nvGrpSpPr>
        <p:cNvPr id="1" name=""/>
        <p:cNvGrpSpPr/>
        <p:nvPr/>
      </p:nvGrpSpPr>
      <p:grpSpPr>
        <a:xfrm>
          <a:off x="0" y="0"/>
          <a:ext cx="0" cy="0"/>
          <a:chOff x="0" y="0"/>
          <a:chExt cx="0" cy="0"/>
        </a:xfrm>
      </p:grpSpPr>
      <p:pic>
        <p:nvPicPr>
          <p:cNvPr id="16" name="SAP Logo" descr="SAP Logo" title="SAP Logo"/>
          <p:cNvPicPr>
            <a:picLocks noChangeAspect="1"/>
          </p:cNvPicPr>
          <p:nvPr userDrawn="1"/>
        </p:nvPicPr>
        <p:blipFill>
          <a:blip r:embed="rId2"/>
          <a:stretch>
            <a:fillRect/>
          </a:stretch>
        </p:blipFill>
        <p:spPr>
          <a:xfrm>
            <a:off x="9725565" y="5994000"/>
            <a:ext cx="1963635" cy="360000"/>
          </a:xfrm>
          <a:prstGeom prst="rect">
            <a:avLst/>
          </a:prstGeom>
        </p:spPr>
      </p:pic>
      <p:sp>
        <p:nvSpPr>
          <p:cNvPr id="19" name="Copyright information English"/>
          <p:cNvSpPr txBox="1"/>
          <p:nvPr userDrawn="1"/>
        </p:nvSpPr>
        <p:spPr bwMode="black">
          <a:xfrm>
            <a:off x="503238" y="2645292"/>
            <a:ext cx="5872310" cy="3708708"/>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800" b="0" noProof="0" dirty="0"/>
              <a:t>© 2019-2023 SAP SE or an SAP affiliate company. All rights reserved.</a:t>
            </a:r>
            <a:endParaRPr lang="de-DE" sz="800" kern="0" dirty="0">
              <a:ea typeface="Arial Unicode MS" pitchFamily="34" charset="-128"/>
              <a:cs typeface="Arial Unicode MS" pitchFamily="34" charset="-128"/>
            </a:endParaRPr>
          </a:p>
          <a:p>
            <a:pPr>
              <a:spcBef>
                <a:spcPts val="600"/>
              </a:spcBef>
            </a:pPr>
            <a:r>
              <a:rPr lang="en-US" sz="800" kern="1200" dirty="0">
                <a:solidFill>
                  <a:schemeClr val="tx1"/>
                </a:solidFill>
                <a:latin typeface="Arial"/>
                <a:ea typeface="Arial Unicode MS" panose="020B0604020202020204" pitchFamily="34" charset="-128"/>
                <a:cs typeface="+mn-cs"/>
              </a:rPr>
              <a:t>No part of this publication may be reproduced or transmitted in any form or for any purpose without the express permission of SAP SE or an SAP affiliate company.</a:t>
            </a:r>
          </a:p>
          <a:p>
            <a:pPr>
              <a:spcBef>
                <a:spcPts val="600"/>
              </a:spcBef>
            </a:pPr>
            <a:r>
              <a:rPr lang="en-US" sz="800" kern="1200" dirty="0">
                <a:solidFill>
                  <a:schemeClr val="tx1"/>
                </a:solidFill>
                <a:latin typeface="Arial"/>
                <a:ea typeface="Arial Unicode MS" panose="020B0604020202020204" pitchFamily="34" charset="-128"/>
                <a:cs typeface="+mn-cs"/>
              </a:rPr>
              <a:t>The information contained herein may be changed without prior notice. Some software products marketed by SAP SE and its distributors contain proprietary software components of other software vendors. National product specifications may vary.</a:t>
            </a:r>
          </a:p>
          <a:p>
            <a:pPr>
              <a:spcBef>
                <a:spcPts val="600"/>
              </a:spcBef>
            </a:pPr>
            <a:r>
              <a:rPr lang="en-US" sz="800" kern="1200" dirty="0">
                <a:solidFill>
                  <a:schemeClr val="tx1"/>
                </a:solidFill>
                <a:latin typeface="Arial"/>
                <a:ea typeface="Arial Unicode MS" panose="020B0604020202020204" pitchFamily="34" charset="-128"/>
                <a:cs typeface="+mn-cs"/>
              </a:rPr>
              <a:t>These materials are provided by SAP SE or an SAP affiliate company for informational purposes only, without representation or warranty of any kind, and SAP or its affiliated companies shall not be liable for errors or omissions with respect to the materials. The only warranties for SAP or SAP affiliate company products and services are those that are set forth in the express warranty statements accompanying such products and services, if any. Nothing herein should be construed as constituting an additional warranty. </a:t>
            </a:r>
          </a:p>
          <a:p>
            <a:pPr>
              <a:spcBef>
                <a:spcPts val="600"/>
              </a:spcBef>
            </a:pPr>
            <a:r>
              <a:rPr lang="en-US" sz="800" kern="1200" dirty="0">
                <a:solidFill>
                  <a:schemeClr val="tx1"/>
                </a:solidFill>
                <a:latin typeface="Arial"/>
                <a:ea typeface="Arial Unicode MS" panose="020B0604020202020204" pitchFamily="34" charset="-128"/>
                <a:cs typeface="+mn-cs"/>
              </a:rPr>
              <a:t>In particular, SAP SE or its affiliated companies have no obligation to pursue any course of business outlined in this document or any related presentation, or to develop or release any functionality mentioned therein. This document, or any related presentation, and SAP SE’s or its affiliated companies’ strategy and possible future developments, products, and/or platforms, directions, and functionality are all subject to change and may be changed by SAP SE or its affiliated companies at any time for any reason without notice. The information in this document is not a commitment, promise, or legal obligation to deliver any material, code, or functionality. All forward-looking statements are subject to various</a:t>
            </a:r>
            <a:r>
              <a:rPr lang="en-US" sz="800" kern="1200" baseline="0" dirty="0">
                <a:solidFill>
                  <a:schemeClr val="tx1"/>
                </a:solidFill>
                <a:latin typeface="Arial"/>
                <a:ea typeface="Arial Unicode MS" panose="020B0604020202020204" pitchFamily="34" charset="-128"/>
                <a:cs typeface="+mn-cs"/>
              </a:rPr>
              <a:t> </a:t>
            </a:r>
            <a:r>
              <a:rPr lang="en-US" sz="800" kern="1200" dirty="0">
                <a:solidFill>
                  <a:schemeClr val="tx1"/>
                </a:solidFill>
                <a:latin typeface="Arial"/>
                <a:ea typeface="Arial Unicode MS" panose="020B0604020202020204" pitchFamily="34" charset="-128"/>
                <a:cs typeface="+mn-cs"/>
              </a:rPr>
              <a:t>risks and uncertainties that could cause actual results to differ materially from expectations. Readers are cautioned not to place undue reliance on these forward-looking statements, and they should not be relied upon in making purchasing decisions.</a:t>
            </a:r>
          </a:p>
          <a:p>
            <a:pPr>
              <a:spcBef>
                <a:spcPts val="600"/>
              </a:spcBef>
            </a:pPr>
            <a:r>
              <a:rPr lang="en-US" sz="800" kern="1200" dirty="0">
                <a:solidFill>
                  <a:schemeClr val="tx1"/>
                </a:solidFill>
                <a:latin typeface="Arial"/>
                <a:ea typeface="Arial Unicode MS" panose="020B0604020202020204" pitchFamily="34" charset="-128"/>
                <a:cs typeface="+mn-cs"/>
              </a:rPr>
              <a:t>SAP and other SAP products and services mentioned herein as well as their respective logos are trademarks or registered trademarks of SAP SE (or an SAP affiliate company) in Germany and other countries. All other product and service names mentioned are the trademarks of their respective companies. </a:t>
            </a:r>
          </a:p>
          <a:p>
            <a:pPr>
              <a:spcBef>
                <a:spcPts val="600"/>
              </a:spcBef>
            </a:pPr>
            <a:r>
              <a:rPr lang="en-US" sz="800" kern="1200" dirty="0">
                <a:solidFill>
                  <a:schemeClr val="tx1"/>
                </a:solidFill>
                <a:latin typeface="Arial"/>
                <a:ea typeface="Arial Unicode MS" panose="020B0604020202020204" pitchFamily="34" charset="-128"/>
                <a:cs typeface="+mn-cs"/>
              </a:rPr>
              <a:t>See </a:t>
            </a:r>
            <a:r>
              <a:rPr lang="en-US" sz="800" kern="1200" dirty="0">
                <a:solidFill>
                  <a:schemeClr val="tx1"/>
                </a:solidFill>
                <a:latin typeface="Arial"/>
                <a:ea typeface="Arial Unicode MS" panose="020B0604020202020204" pitchFamily="34" charset="-128"/>
                <a:cs typeface="+mn-cs"/>
                <a:hlinkClick r:id="rId3"/>
              </a:rPr>
              <a:t>www.sap.com/copyright</a:t>
            </a:r>
            <a:r>
              <a:rPr lang="en-US" sz="800" kern="1200" dirty="0">
                <a:solidFill>
                  <a:schemeClr val="tx1"/>
                </a:solidFill>
                <a:latin typeface="Arial"/>
                <a:ea typeface="Arial Unicode MS" panose="020B0604020202020204" pitchFamily="34" charset="-128"/>
                <a:cs typeface="+mn-cs"/>
              </a:rPr>
              <a:t> for additional trademark information and notices.</a:t>
            </a:r>
          </a:p>
        </p:txBody>
      </p:sp>
      <p:sp>
        <p:nvSpPr>
          <p:cNvPr id="44" name="www.sap.com - contact SAP link">
            <a:hlinkClick r:id="rId4" tooltip="www.sap.com/contactsap"/>
          </p:cNvPr>
          <p:cNvSpPr txBox="1"/>
          <p:nvPr userDrawn="1"/>
        </p:nvSpPr>
        <p:spPr bwMode="black">
          <a:xfrm>
            <a:off x="503238" y="2461398"/>
            <a:ext cx="2215390"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1" kern="1200" dirty="0">
                <a:solidFill>
                  <a:schemeClr val="accent1"/>
                </a:solidFill>
                <a:latin typeface="Arial"/>
                <a:ea typeface="Arial Unicode MS" panose="020B0604020202020204" pitchFamily="34" charset="-128"/>
                <a:cs typeface="+mn-cs"/>
              </a:rPr>
              <a:t>www.sap.com</a:t>
            </a:r>
            <a:r>
              <a:rPr lang="en-US" sz="1100" b="1" kern="1200" dirty="0">
                <a:solidFill>
                  <a:schemeClr val="tx1"/>
                </a:solidFill>
                <a:latin typeface="Arial"/>
                <a:ea typeface="Arial Unicode MS" panose="020B0604020202020204" pitchFamily="34" charset="-128"/>
                <a:cs typeface="+mn-cs"/>
              </a:rPr>
              <a:t>/contactsap</a:t>
            </a:r>
          </a:p>
        </p:txBody>
      </p:sp>
      <p:pic>
        <p:nvPicPr>
          <p:cNvPr id="18" name="Linkedin icon with link">
            <a:hlinkClick r:id="rId5"/>
          </p:cNvPr>
          <p:cNvPicPr>
            <a:picLocks noChangeAspect="1"/>
          </p:cNvPicPr>
          <p:nvPr userDrawn="1"/>
        </p:nvPicPr>
        <p:blipFill>
          <a:blip r:embed="rId6"/>
          <a:stretch>
            <a:fillRect/>
          </a:stretch>
        </p:blipFill>
        <p:spPr>
          <a:xfrm>
            <a:off x="2273814" y="1749959"/>
            <a:ext cx="361809" cy="361809"/>
          </a:xfrm>
          <a:prstGeom prst="rect">
            <a:avLst/>
          </a:prstGeom>
        </p:spPr>
      </p:pic>
      <p:pic>
        <p:nvPicPr>
          <p:cNvPr id="20" name="YouTube icon with link">
            <a:hlinkClick r:id="rId7"/>
          </p:cNvPr>
          <p:cNvPicPr>
            <a:picLocks noChangeAspect="1"/>
          </p:cNvPicPr>
          <p:nvPr userDrawn="1"/>
        </p:nvPicPr>
        <p:blipFill>
          <a:blip r:embed="rId8"/>
          <a:stretch>
            <a:fillRect/>
          </a:stretch>
        </p:blipFill>
        <p:spPr>
          <a:xfrm>
            <a:off x="1683278" y="1749063"/>
            <a:ext cx="363600" cy="363600"/>
          </a:xfrm>
          <a:prstGeom prst="rect">
            <a:avLst/>
          </a:prstGeom>
        </p:spPr>
      </p:pic>
      <p:pic>
        <p:nvPicPr>
          <p:cNvPr id="21" name="Twitter icon with link">
            <a:hlinkClick r:id="rId9" tooltip="https://twitter.com/sap"/>
          </p:cNvPr>
          <p:cNvPicPr>
            <a:picLocks noChangeAspect="1"/>
          </p:cNvPicPr>
          <p:nvPr userDrawn="1"/>
        </p:nvPicPr>
        <p:blipFill>
          <a:blip r:embed="rId10"/>
          <a:stretch>
            <a:fillRect/>
          </a:stretch>
        </p:blipFill>
        <p:spPr>
          <a:xfrm>
            <a:off x="1094533" y="1749959"/>
            <a:ext cx="361809" cy="361809"/>
          </a:xfrm>
          <a:prstGeom prst="rect">
            <a:avLst/>
          </a:prstGeom>
        </p:spPr>
      </p:pic>
      <p:pic>
        <p:nvPicPr>
          <p:cNvPr id="22" name="Facebook icon with link">
            <a:hlinkClick r:id="rId11"/>
          </p:cNvPr>
          <p:cNvPicPr>
            <a:picLocks noChangeAspect="1"/>
          </p:cNvPicPr>
          <p:nvPr userDrawn="1"/>
        </p:nvPicPr>
        <p:blipFill>
          <a:blip r:embed="rId12"/>
          <a:stretch>
            <a:fillRect/>
          </a:stretch>
        </p:blipFill>
        <p:spPr>
          <a:xfrm>
            <a:off x="503997" y="1749063"/>
            <a:ext cx="363600" cy="363600"/>
          </a:xfrm>
          <a:prstGeom prst="rect">
            <a:avLst/>
          </a:prstGeom>
        </p:spPr>
      </p:pic>
      <p:sp>
        <p:nvSpPr>
          <p:cNvPr id="43" name="Follow all of SAP"/>
          <p:cNvSpPr txBox="1"/>
          <p:nvPr userDrawn="1"/>
        </p:nvSpPr>
        <p:spPr bwMode="black">
          <a:xfrm>
            <a:off x="503238" y="1461001"/>
            <a:ext cx="1228549"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0" kern="1200" dirty="0">
                <a:solidFill>
                  <a:schemeClr val="tx1"/>
                </a:solidFill>
                <a:latin typeface="Arial"/>
                <a:ea typeface="Arial Unicode MS" panose="020B0604020202020204" pitchFamily="34" charset="-128"/>
                <a:cs typeface="+mn-cs"/>
              </a:rPr>
              <a:t>Follow us</a:t>
            </a:r>
          </a:p>
        </p:txBody>
      </p:sp>
    </p:spTree>
    <p:extLst>
      <p:ext uri="{BB962C8B-B14F-4D97-AF65-F5344CB8AC3E}">
        <p14:creationId xmlns:p14="http://schemas.microsoft.com/office/powerpoint/2010/main" val="451925193"/>
      </p:ext>
    </p:extLst>
  </p:cSld>
  <p:clrMapOvr>
    <a:masterClrMapping/>
  </p:clrMapOvr>
  <p:extLst>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opyright German">
    <p:spTree>
      <p:nvGrpSpPr>
        <p:cNvPr id="1" name=""/>
        <p:cNvGrpSpPr/>
        <p:nvPr/>
      </p:nvGrpSpPr>
      <p:grpSpPr>
        <a:xfrm>
          <a:off x="0" y="0"/>
          <a:ext cx="0" cy="0"/>
          <a:chOff x="0" y="0"/>
          <a:chExt cx="0" cy="0"/>
        </a:xfrm>
      </p:grpSpPr>
      <p:sp>
        <p:nvSpPr>
          <p:cNvPr id="11" name="Copyright information">
            <a:hlinkClick r:id="rId2" tooltip="www.sap.com/contactsap"/>
          </p:cNvPr>
          <p:cNvSpPr txBox="1"/>
          <p:nvPr userDrawn="1"/>
        </p:nvSpPr>
        <p:spPr bwMode="black">
          <a:xfrm>
            <a:off x="503238" y="2461398"/>
            <a:ext cx="2580640"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1" kern="1200" dirty="0">
                <a:solidFill>
                  <a:schemeClr val="accent1"/>
                </a:solidFill>
                <a:latin typeface="Arial"/>
                <a:ea typeface="Arial Unicode MS" panose="020B0604020202020204" pitchFamily="34" charset="-128"/>
                <a:cs typeface="+mn-cs"/>
              </a:rPr>
              <a:t>www.sap.com/germany</a:t>
            </a:r>
            <a:r>
              <a:rPr lang="en-US" sz="1100" b="1" kern="1200" dirty="0">
                <a:solidFill>
                  <a:schemeClr val="tx1"/>
                </a:solidFill>
                <a:latin typeface="Arial"/>
                <a:ea typeface="Arial Unicode MS" panose="020B0604020202020204" pitchFamily="34" charset="-128"/>
                <a:cs typeface="+mn-cs"/>
              </a:rPr>
              <a:t>/contactsap</a:t>
            </a:r>
          </a:p>
        </p:txBody>
      </p:sp>
      <p:pic>
        <p:nvPicPr>
          <p:cNvPr id="17" name="SAP Logo" descr="SAP Logo" title="SAP Logo"/>
          <p:cNvPicPr>
            <a:picLocks noChangeAspect="1"/>
          </p:cNvPicPr>
          <p:nvPr userDrawn="1"/>
        </p:nvPicPr>
        <p:blipFill>
          <a:blip r:embed="rId3"/>
          <a:stretch>
            <a:fillRect/>
          </a:stretch>
        </p:blipFill>
        <p:spPr>
          <a:xfrm>
            <a:off x="9725565" y="5994000"/>
            <a:ext cx="1963635" cy="360000"/>
          </a:xfrm>
          <a:prstGeom prst="rect">
            <a:avLst/>
          </a:prstGeom>
        </p:spPr>
      </p:pic>
      <p:sp>
        <p:nvSpPr>
          <p:cNvPr id="32" name="Copyright information-German"/>
          <p:cNvSpPr txBox="1"/>
          <p:nvPr userDrawn="1"/>
        </p:nvSpPr>
        <p:spPr bwMode="black">
          <a:xfrm>
            <a:off x="503998" y="2645292"/>
            <a:ext cx="6076808" cy="3708708"/>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800" b="0" noProof="0" dirty="0"/>
              <a:t>© 2019-2023 SAP SE </a:t>
            </a:r>
            <a:r>
              <a:rPr lang="de-DE" sz="800" b="0" noProof="0" dirty="0"/>
              <a:t>oder ein SAP-Konzernunternehmen. Alle Rechte vorbehalten</a:t>
            </a:r>
            <a:r>
              <a:rPr lang="en-US" sz="800" b="0" noProof="0" dirty="0"/>
              <a:t>.</a:t>
            </a:r>
            <a:endParaRPr lang="de-DE" sz="800" kern="0" dirty="0">
              <a:ea typeface="Arial Unicode MS" pitchFamily="34" charset="-128"/>
              <a:cs typeface="Arial Unicode MS" pitchFamily="34" charset="-128"/>
            </a:endParaRPr>
          </a:p>
          <a:p>
            <a:pPr>
              <a:spcBef>
                <a:spcPts val="600"/>
              </a:spcBef>
            </a:pPr>
            <a:r>
              <a:rPr lang="de-DE" sz="800" kern="1200" noProof="0" dirty="0">
                <a:solidFill>
                  <a:schemeClr val="tx1"/>
                </a:solidFill>
                <a:effectLst/>
                <a:latin typeface="Arial"/>
                <a:ea typeface="+mn-ea"/>
                <a:cs typeface="+mn-cs"/>
              </a:rPr>
              <a:t>Weitergabe und Vervielfältigung dieser Publikation oder von Teilen daraus sind, zu welchem Zweck und in welcher Form auch immer, ohne die ausdrückliche schriftliche Genehmigung durch SAP SE oder ein SAP-Konzernunternehmen nicht gestattet.</a:t>
            </a:r>
          </a:p>
          <a:p>
            <a:pPr>
              <a:spcBef>
                <a:spcPts val="600"/>
              </a:spcBef>
            </a:pPr>
            <a:r>
              <a:rPr lang="de-DE" sz="800" kern="1200" noProof="0" dirty="0">
                <a:solidFill>
                  <a:schemeClr val="tx1"/>
                </a:solidFill>
                <a:effectLst/>
                <a:latin typeface="Arial"/>
                <a:ea typeface="+mn-ea"/>
                <a:cs typeface="+mn-cs"/>
              </a:rPr>
              <a:t>In dieser Publikation enthaltene Informationen können ohne vorherige Ankündigung geändert werden. Die von SAP SE oder deren Vertriebsfirmen angebotenen Softwareprodukte können Softwarekomponenten auch anderer Softwarehersteller enthalten. Produkte können länderspezifische Unterschiede aufweisen.</a:t>
            </a:r>
          </a:p>
          <a:p>
            <a:pPr>
              <a:spcBef>
                <a:spcPts val="600"/>
              </a:spcBef>
            </a:pPr>
            <a:r>
              <a:rPr lang="de-DE" sz="800" kern="1200" noProof="0" dirty="0">
                <a:solidFill>
                  <a:schemeClr val="tx1"/>
                </a:solidFill>
                <a:effectLst/>
                <a:latin typeface="Arial"/>
                <a:ea typeface="+mn-ea"/>
                <a:cs typeface="+mn-cs"/>
              </a:rPr>
              <a:t>Die vorliegenden Unterlagen werden von der SAP SE oder einem SAP-Konzernunternehmen bereitgestellt und dienen ausschließlich zu Informationszwecken. Die SAP SE oder ihre Konzernunternehmen übernehmen keinerlei Haftung oder Gewährleistung für Fehler oder Unvollständigkeiten in dieser Publikation. Die SAP SE oder ein SAP-Konzernunternehmen steht lediglich für Produkte und Dienstleistungen nach der Maßgabe ein, die in der Vereinbarung über die jeweiligen Produkte und Dienstleistungen ausdrücklich geregelt ist. Keine der hierin enthaltenen Informationen ist als zusätzliche Garantie zu interpretieren. </a:t>
            </a:r>
          </a:p>
          <a:p>
            <a:pPr>
              <a:spcBef>
                <a:spcPts val="600"/>
              </a:spcBef>
            </a:pPr>
            <a:r>
              <a:rPr lang="de-DE" sz="800" kern="1200" noProof="0" dirty="0">
                <a:solidFill>
                  <a:schemeClr val="tx1"/>
                </a:solidFill>
                <a:effectLst/>
                <a:latin typeface="Arial"/>
                <a:ea typeface="+mn-ea"/>
                <a:cs typeface="+mn-cs"/>
              </a:rPr>
              <a:t>Insbesondere sind die SAP SE oder ihre Konzernunternehmen in keiner Weise verpflichtet, in dieser Publikation oder einer zugehörigen Präsentation dargestellte Geschäftsabläufe zu verfolgen oder hierin wiedergegebene Funktionen zu entwickeln oder zu veröffentlichen. Diese Publikation oder eine zugehörige Präsentation, die Strategie und etwaige künftige Entwicklungen, Produkte und/oder Plattformen der SAP SE oder ihrer Konzernunternehmen können von der SAP SE oder ihren Konzernunternehmen jederzeit und ohne Angabe von Gründen unangekündigt geändert werden. Die in dieser Publikation enthaltenen Informationen stellen keine Zusage, kein Versprechen und keine rechtliche Verpflichtung zur Lieferung von Material, Code oder Funktionen dar. Sämtliche vorausschauenden Aussagen unterliegen unterschiedlichen Risiken und Unsicherheiten, durch die die tatsächlichen Ergebnisse von den Erwartungen abweichen können. Dem Leser wird empfohlen, diesen vorausschauenden Aussagen kein übertriebenes Vertrauen zu schenken und sich bei Kaufentscheidungen nicht auf sie zu stützen.</a:t>
            </a:r>
          </a:p>
          <a:p>
            <a:pPr>
              <a:spcBef>
                <a:spcPts val="600"/>
              </a:spcBef>
            </a:pPr>
            <a:r>
              <a:rPr lang="de-DE" sz="800" kern="1200" noProof="0" dirty="0">
                <a:solidFill>
                  <a:schemeClr val="tx1"/>
                </a:solidFill>
                <a:effectLst/>
                <a:latin typeface="Arial"/>
                <a:ea typeface="+mn-ea"/>
                <a:cs typeface="+mn-cs"/>
              </a:rPr>
              <a:t>SAP und andere in diesem Dokument erwähnte Produkte und Dienstleistungen von SAP sowie die dazugehörigen Logos sind Marken oder eingetragene Marken der SAP SE (oder von einem SAP-Konzernunternehmen) in Deutschland und verschiedenen anderen Ländern weltweit.</a:t>
            </a:r>
            <a:r>
              <a:rPr lang="de-DE" sz="800" kern="1200" baseline="0" noProof="0" dirty="0">
                <a:solidFill>
                  <a:schemeClr val="tx1"/>
                </a:solidFill>
                <a:effectLst/>
                <a:latin typeface="Arial"/>
                <a:ea typeface="+mn-ea"/>
                <a:cs typeface="+mn-cs"/>
              </a:rPr>
              <a:t> </a:t>
            </a:r>
            <a:r>
              <a:rPr lang="de-DE" sz="800" kern="1200" noProof="0" dirty="0">
                <a:solidFill>
                  <a:schemeClr val="tx1"/>
                </a:solidFill>
                <a:effectLst/>
                <a:latin typeface="Arial"/>
                <a:ea typeface="+mn-ea"/>
                <a:cs typeface="+mn-cs"/>
              </a:rPr>
              <a:t>Alle anderen Namen von Produkten und Dienstleistungen sind Marken der jeweiligen Firmen. </a:t>
            </a:r>
          </a:p>
          <a:p>
            <a:pPr>
              <a:spcBef>
                <a:spcPts val="600"/>
              </a:spcBef>
            </a:pPr>
            <a:r>
              <a:rPr lang="de-DE" sz="800" kern="1200" noProof="0" dirty="0">
                <a:solidFill>
                  <a:schemeClr val="tx1"/>
                </a:solidFill>
                <a:effectLst/>
                <a:latin typeface="Arial"/>
                <a:ea typeface="+mn-ea"/>
                <a:cs typeface="+mn-cs"/>
              </a:rPr>
              <a:t>Zusätzliche Informationen zur Marke und Vermerke finden Sie auf der Seite </a:t>
            </a:r>
            <a:r>
              <a:rPr lang="de-DE" sz="800" kern="1200" noProof="0" dirty="0">
                <a:solidFill>
                  <a:schemeClr val="tx1"/>
                </a:solidFill>
                <a:effectLst/>
                <a:latin typeface="Arial"/>
                <a:ea typeface="+mn-ea"/>
                <a:cs typeface="+mn-cs"/>
                <a:hlinkClick r:id="rId4"/>
              </a:rPr>
              <a:t>www.sap.com/corporate/de/legal/copyright.html</a:t>
            </a:r>
            <a:r>
              <a:rPr lang="de-DE" sz="800" kern="1200" noProof="0" dirty="0">
                <a:solidFill>
                  <a:schemeClr val="tx1"/>
                </a:solidFill>
                <a:effectLst/>
                <a:latin typeface="Arial"/>
                <a:ea typeface="+mn-ea"/>
                <a:cs typeface="+mn-cs"/>
              </a:rPr>
              <a:t>.</a:t>
            </a:r>
          </a:p>
        </p:txBody>
      </p:sp>
      <p:pic>
        <p:nvPicPr>
          <p:cNvPr id="26" name="Linkedin icon with link">
            <a:hlinkClick r:id="rId5"/>
          </p:cNvPr>
          <p:cNvPicPr>
            <a:picLocks noChangeAspect="1"/>
          </p:cNvPicPr>
          <p:nvPr userDrawn="1"/>
        </p:nvPicPr>
        <p:blipFill>
          <a:blip r:embed="rId6"/>
          <a:stretch>
            <a:fillRect/>
          </a:stretch>
        </p:blipFill>
        <p:spPr>
          <a:xfrm>
            <a:off x="2273814" y="1749959"/>
            <a:ext cx="361809" cy="361809"/>
          </a:xfrm>
          <a:prstGeom prst="rect">
            <a:avLst/>
          </a:prstGeom>
        </p:spPr>
      </p:pic>
      <p:pic>
        <p:nvPicPr>
          <p:cNvPr id="27" name="YouTube icon with link">
            <a:hlinkClick r:id="rId7"/>
          </p:cNvPr>
          <p:cNvPicPr>
            <a:picLocks noChangeAspect="1"/>
          </p:cNvPicPr>
          <p:nvPr userDrawn="1"/>
        </p:nvPicPr>
        <p:blipFill>
          <a:blip r:embed="rId8"/>
          <a:stretch>
            <a:fillRect/>
          </a:stretch>
        </p:blipFill>
        <p:spPr>
          <a:xfrm>
            <a:off x="1683278" y="1749063"/>
            <a:ext cx="363600" cy="363600"/>
          </a:xfrm>
          <a:prstGeom prst="rect">
            <a:avLst/>
          </a:prstGeom>
        </p:spPr>
      </p:pic>
      <p:pic>
        <p:nvPicPr>
          <p:cNvPr id="28" name="Twitter icon with link">
            <a:hlinkClick r:id="rId9" tooltip="https://twitter.com/sap"/>
          </p:cNvPr>
          <p:cNvPicPr>
            <a:picLocks noChangeAspect="1"/>
          </p:cNvPicPr>
          <p:nvPr userDrawn="1"/>
        </p:nvPicPr>
        <p:blipFill>
          <a:blip r:embed="rId10"/>
          <a:stretch>
            <a:fillRect/>
          </a:stretch>
        </p:blipFill>
        <p:spPr>
          <a:xfrm>
            <a:off x="1094533" y="1749959"/>
            <a:ext cx="361809" cy="361809"/>
          </a:xfrm>
          <a:prstGeom prst="rect">
            <a:avLst/>
          </a:prstGeom>
        </p:spPr>
      </p:pic>
      <p:pic>
        <p:nvPicPr>
          <p:cNvPr id="29" name="Facebook icon with link">
            <a:hlinkClick r:id="rId11"/>
          </p:cNvPr>
          <p:cNvPicPr>
            <a:picLocks noChangeAspect="1"/>
          </p:cNvPicPr>
          <p:nvPr userDrawn="1"/>
        </p:nvPicPr>
        <p:blipFill>
          <a:blip r:embed="rId12"/>
          <a:stretch>
            <a:fillRect/>
          </a:stretch>
        </p:blipFill>
        <p:spPr>
          <a:xfrm>
            <a:off x="503997" y="1749063"/>
            <a:ext cx="363600" cy="363600"/>
          </a:xfrm>
          <a:prstGeom prst="rect">
            <a:avLst/>
          </a:prstGeom>
        </p:spPr>
      </p:pic>
      <p:sp>
        <p:nvSpPr>
          <p:cNvPr id="20" name="SAP folgen auf"/>
          <p:cNvSpPr txBox="1"/>
          <p:nvPr userDrawn="1"/>
        </p:nvSpPr>
        <p:spPr bwMode="black">
          <a:xfrm>
            <a:off x="503997" y="1461001"/>
            <a:ext cx="1228549"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de-DE" sz="1100" b="0" kern="1200" noProof="0" dirty="0">
                <a:solidFill>
                  <a:schemeClr val="tx1"/>
                </a:solidFill>
                <a:latin typeface="Arial"/>
                <a:ea typeface="Arial Unicode MS" panose="020B0604020202020204" pitchFamily="34" charset="-128"/>
                <a:cs typeface="+mn-cs"/>
              </a:rPr>
              <a:t>SAP folgen auf</a:t>
            </a:r>
          </a:p>
        </p:txBody>
      </p:sp>
    </p:spTree>
    <p:extLst>
      <p:ext uri="{BB962C8B-B14F-4D97-AF65-F5344CB8AC3E}">
        <p14:creationId xmlns:p14="http://schemas.microsoft.com/office/powerpoint/2010/main" val="1911862759"/>
      </p:ext>
    </p:extLst>
  </p:cSld>
  <p:clrMapOvr>
    <a:masterClrMapping/>
  </p:clrMapOvr>
  <p:extLst>
    <p:ext uri="{DCECCB84-F9BA-43D5-87BE-67443E8EF086}">
      <p15:sldGuideLst xmlns:p15="http://schemas.microsoft.com/office/powerpoint/2012/main"/>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Only - blue">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113713247"/>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7364">
          <p15:clr>
            <a:srgbClr val="FBAE40"/>
          </p15:clr>
        </p15:guide>
        <p15:guide id="4" orient="horz" pos="551">
          <p15:clr>
            <a:srgbClr val="FBAE40"/>
          </p15:clr>
        </p15:guide>
        <p15:guide id="5" orient="horz" pos="3992">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Text - blue">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36523654"/>
      </p:ext>
    </p:extLst>
  </p:cSld>
  <p:clrMapOvr>
    <a:masterClrMapping/>
  </p:clrMapOvr>
  <p:extLst>
    <p:ext uri="{DCECCB84-F9BA-43D5-87BE-67443E8EF086}">
      <p15:sldGuideLst xmlns:p15="http://schemas.microsoft.com/office/powerpoint/2012/main">
        <p15:guide id="1" pos="316">
          <p15:clr>
            <a:srgbClr val="FBAE40"/>
          </p15:clr>
        </p15:guide>
        <p15:guide id="2" orient="horz" pos="3991">
          <p15:clr>
            <a:srgbClr val="FBAE40"/>
          </p15:clr>
        </p15:guide>
        <p15:guide id="3" pos="7364">
          <p15:clr>
            <a:srgbClr val="FBAE40"/>
          </p15:clr>
        </p15:guide>
        <p15:guide id="4" orient="horz" pos="318">
          <p15:clr>
            <a:srgbClr val="FBAE40"/>
          </p15:clr>
        </p15:guide>
        <p15:guide id="5" orient="horz" pos="552">
          <p15:clr>
            <a:srgbClr val="FBAE40"/>
          </p15:clr>
        </p15:guide>
        <p15:guide id="6" orient="horz" pos="102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Quote - blu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366177160"/>
      </p:ext>
    </p:extLst>
  </p:cSld>
  <p:clrMapOvr>
    <a:masterClrMapping/>
  </p:clrMapOvr>
  <p:extLst>
    <p:ext uri="{DCECCB84-F9BA-43D5-87BE-67443E8EF086}">
      <p15:sldGuideLst xmlns:p15="http://schemas.microsoft.com/office/powerpoint/2012/main">
        <p15:guide id="1" pos="317">
          <p15:clr>
            <a:srgbClr val="FBAE40"/>
          </p15:clr>
        </p15:guide>
        <p15:guide id="4" orient="horz" pos="1133">
          <p15:clr>
            <a:srgbClr val="FBAE40"/>
          </p15:clr>
        </p15:guide>
        <p15:guide id="5" orient="horz" pos="3204">
          <p15:clr>
            <a:srgbClr val="FBAE40"/>
          </p15:clr>
        </p15:guide>
        <p15:guide id="6" pos="7363">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4" name="Slide numbe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dirty="0"/>
          </a:p>
        </p:txBody>
      </p:sp>
      <p:sp>
        <p:nvSpPr>
          <p:cNvPr id="11" name="Classification"/>
          <p:cNvSpPr txBox="1"/>
          <p:nvPr userDrawn="1"/>
        </p:nvSpPr>
        <p:spPr bwMode="black">
          <a:xfrm>
            <a:off x="2814655" y="6559834"/>
            <a:ext cx="1710405" cy="92333"/>
          </a:xfrm>
          <a:prstGeom prst="rect">
            <a:avLst/>
          </a:prstGeom>
          <a:noFill/>
        </p:spPr>
        <p:txBody>
          <a:bodyPr wrap="none" lIns="0" tIns="0" rIns="0" bIns="0" rtlCol="0">
            <a:spAutoFit/>
          </a:bodyPr>
          <a:lstStyle/>
          <a:p>
            <a:pPr marL="0" marR="0" indent="0" algn="l" defTabSz="1088558" rtl="0" eaLnBrk="1" fontAlgn="auto" latinLnBrk="0" hangingPunct="1">
              <a:lnSpc>
                <a:spcPct val="100000"/>
              </a:lnSpc>
              <a:spcBef>
                <a:spcPts val="0"/>
              </a:spcBef>
              <a:spcAft>
                <a:spcPts val="0"/>
              </a:spcAft>
              <a:buClr>
                <a:schemeClr val="tx1"/>
              </a:buClr>
              <a:buSzTx/>
              <a:buFont typeface="Arial" pitchFamily="34" charset="0"/>
              <a:buNone/>
              <a:tabLst/>
              <a:defRPr/>
            </a:pPr>
            <a:r>
              <a:rPr kumimoji="0" lang="en-US" sz="600" b="0" i="0" u="none" kern="0" baseline="0" dirty="0">
                <a:solidFill>
                  <a:schemeClr val="tx1"/>
                </a:solidFill>
                <a:latin typeface="Arial"/>
                <a:ea typeface="Arial Unicode MS"/>
                <a:cs typeface="Arial Unicode MS" pitchFamily="34" charset="-128"/>
                <a:sym typeface="Arial"/>
              </a:rPr>
              <a:t>INTERNAL – SAP Buyers, Suppliers and Partners</a:t>
            </a:r>
          </a:p>
        </p:txBody>
      </p:sp>
      <p:sp>
        <p:nvSpPr>
          <p:cNvPr id="10" name="Copyright"/>
          <p:cNvSpPr txBox="1"/>
          <p:nvPr userDrawn="1"/>
        </p:nvSpPr>
        <p:spPr bwMode="black">
          <a:xfrm>
            <a:off x="504001" y="6559834"/>
            <a:ext cx="2269679" cy="184666"/>
          </a:xfrm>
          <a:prstGeom prst="rect">
            <a:avLst/>
          </a:prstGeom>
          <a:noFill/>
        </p:spPr>
        <p:txBody>
          <a:bodyPr wrap="square" lIns="0" tIns="0" rIns="0" bIns="0" rtlCol="0">
            <a:spAutoFit/>
          </a:bodyPr>
          <a:lstStyle/>
          <a:p>
            <a:pPr marL="84121" marR="0" indent="-84121" algn="l" defTabSz="1088558" rtl="0" eaLnBrk="1" fontAlgn="auto" latinLnBrk="0" hangingPunct="1">
              <a:lnSpc>
                <a:spcPct val="100000"/>
              </a:lnSpc>
              <a:spcBef>
                <a:spcPts val="0"/>
              </a:spcBef>
              <a:spcAft>
                <a:spcPts val="0"/>
              </a:spcAft>
              <a:buClr>
                <a:schemeClr val="tx1"/>
              </a:buClr>
              <a:buSzTx/>
              <a:buFont typeface="Arial" pitchFamily="34" charset="0"/>
              <a:buChar char="©"/>
              <a:tabLst/>
              <a:defRPr/>
            </a:pPr>
            <a:r>
              <a:rPr lang="en-US" sz="600" noProof="0" dirty="0">
                <a:solidFill>
                  <a:schemeClr val="tx1"/>
                </a:solidFill>
              </a:rPr>
              <a:t>2019-2023 SAP SE or an SAP affiliate company. All rights reserved.</a:t>
            </a:r>
            <a:endParaRPr kumimoji="0" lang="en-US" sz="600" b="0" i="0" u="none" kern="0" baseline="0" dirty="0">
              <a:solidFill>
                <a:schemeClr val="tx1"/>
              </a:solidFill>
              <a:latin typeface="Arial"/>
              <a:ea typeface="Arial Unicode MS"/>
              <a:cs typeface="Arial Unicode MS" pitchFamily="34" charset="-128"/>
              <a:sym typeface="Arial"/>
            </a:endParaRPr>
          </a:p>
        </p:txBody>
      </p:sp>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dirty="0"/>
              <a:t>Insert page title (sentence case)</a:t>
            </a:r>
          </a:p>
        </p:txBody>
      </p:sp>
    </p:spTree>
    <p:extLst>
      <p:ext uri="{BB962C8B-B14F-4D97-AF65-F5344CB8AC3E}">
        <p14:creationId xmlns:p14="http://schemas.microsoft.com/office/powerpoint/2010/main" val="3408294523"/>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5" r:id="rId3"/>
    <p:sldLayoutId id="2147483741" r:id="rId4"/>
    <p:sldLayoutId id="2147483765" r:id="rId5"/>
    <p:sldLayoutId id="2147483767" r:id="rId6"/>
    <p:sldLayoutId id="2147483743" r:id="rId7"/>
    <p:sldLayoutId id="2147483774" r:id="rId8"/>
    <p:sldLayoutId id="2147483745" r:id="rId9"/>
    <p:sldLayoutId id="2147483760" r:id="rId10"/>
    <p:sldLayoutId id="2147483768" r:id="rId11"/>
    <p:sldLayoutId id="2147483769" r:id="rId12"/>
    <p:sldLayoutId id="2147483770" r:id="rId13"/>
    <p:sldLayoutId id="2147483744" r:id="rId14"/>
    <p:sldLayoutId id="2147483757" r:id="rId15"/>
    <p:sldLayoutId id="2147483748" r:id="rId16"/>
    <p:sldLayoutId id="2147483771" r:id="rId17"/>
    <p:sldLayoutId id="2147483763" r:id="rId18"/>
    <p:sldLayoutId id="2147483751" r:id="rId19"/>
    <p:sldLayoutId id="2147483756" r:id="rId20"/>
    <p:sldLayoutId id="2147483740" r:id="rId21"/>
    <p:sldLayoutId id="2147483754" r:id="rId22"/>
    <p:sldLayoutId id="2147483755" r:id="rId23"/>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0195A"/>
        </a:solidFill>
        <a:effectLst/>
      </p:bgPr>
    </p:bg>
    <p:spTree>
      <p:nvGrpSpPr>
        <p:cNvPr id="1" name=""/>
        <p:cNvGrpSpPr/>
        <p:nvPr/>
      </p:nvGrpSpPr>
      <p:grpSpPr>
        <a:xfrm>
          <a:off x="0" y="0"/>
          <a:ext cx="0" cy="0"/>
          <a:chOff x="0" y="0"/>
          <a:chExt cx="0" cy="0"/>
        </a:xfrm>
      </p:grpSpPr>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dirty="0"/>
              <a:t>Insert page title (sentence case)</a:t>
            </a:r>
          </a:p>
        </p:txBody>
      </p:sp>
      <p:sp>
        <p:nvSpPr>
          <p:cNvPr id="13" name="Slide number">
            <a:extLst>
              <a:ext uri="{FF2B5EF4-FFF2-40B4-BE49-F238E27FC236}">
                <a16:creationId xmlns:a16="http://schemas.microsoft.com/office/drawing/2014/main" id="{6F6D7778-F272-4F12-ADD2-8AE6FF10DDDC}"/>
              </a:ext>
            </a:extLst>
          </p:cNvP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dirty="0"/>
          </a:p>
        </p:txBody>
      </p:sp>
      <p:sp>
        <p:nvSpPr>
          <p:cNvPr id="14" name="Classification">
            <a:extLst>
              <a:ext uri="{FF2B5EF4-FFF2-40B4-BE49-F238E27FC236}">
                <a16:creationId xmlns:a16="http://schemas.microsoft.com/office/drawing/2014/main" id="{4950D02E-DEA7-4F24-8212-FEEF73ED9421}"/>
              </a:ext>
            </a:extLst>
          </p:cNvPr>
          <p:cNvSpPr txBox="1"/>
          <p:nvPr userDrawn="1"/>
        </p:nvSpPr>
        <p:spPr bwMode="black">
          <a:xfrm>
            <a:off x="2814655" y="6559834"/>
            <a:ext cx="1710405" cy="92333"/>
          </a:xfrm>
          <a:prstGeom prst="rect">
            <a:avLst/>
          </a:prstGeom>
          <a:noFill/>
        </p:spPr>
        <p:txBody>
          <a:bodyPr wrap="none" lIns="0" tIns="0" rIns="0" bIns="0" rtlCol="0">
            <a:spAutoFit/>
          </a:bodyPr>
          <a:lstStyle/>
          <a:p>
            <a:pPr marL="0" marR="0" indent="0" algn="l" defTabSz="1088558" rtl="0" eaLnBrk="1" fontAlgn="auto" latinLnBrk="0" hangingPunct="1">
              <a:lnSpc>
                <a:spcPct val="100000"/>
              </a:lnSpc>
              <a:spcBef>
                <a:spcPts val="0"/>
              </a:spcBef>
              <a:spcAft>
                <a:spcPts val="0"/>
              </a:spcAft>
              <a:buClr>
                <a:schemeClr val="tx1"/>
              </a:buClr>
              <a:buSzTx/>
              <a:buFont typeface="Arial" pitchFamily="34" charset="0"/>
              <a:buNone/>
              <a:tabLst/>
              <a:defRPr/>
            </a:pPr>
            <a:r>
              <a:rPr kumimoji="0" lang="en-US" sz="600" b="0" i="0" u="none" kern="0" baseline="0" dirty="0">
                <a:solidFill>
                  <a:schemeClr val="tx1"/>
                </a:solidFill>
                <a:latin typeface="Arial"/>
                <a:ea typeface="Arial Unicode MS"/>
                <a:cs typeface="Arial Unicode MS" pitchFamily="34" charset="-128"/>
                <a:sym typeface="Arial"/>
              </a:rPr>
              <a:t>INTERNAL – SAP Buyers, Suppliers and Partners</a:t>
            </a:r>
          </a:p>
        </p:txBody>
      </p:sp>
      <p:sp>
        <p:nvSpPr>
          <p:cNvPr id="15" name="Copyright">
            <a:extLst>
              <a:ext uri="{FF2B5EF4-FFF2-40B4-BE49-F238E27FC236}">
                <a16:creationId xmlns:a16="http://schemas.microsoft.com/office/drawing/2014/main" id="{A507F817-5D47-4500-8930-FF4D058FA111}"/>
              </a:ext>
            </a:extLst>
          </p:cNvPr>
          <p:cNvSpPr txBox="1"/>
          <p:nvPr userDrawn="1"/>
        </p:nvSpPr>
        <p:spPr bwMode="black">
          <a:xfrm>
            <a:off x="504001" y="6559834"/>
            <a:ext cx="2269679" cy="184666"/>
          </a:xfrm>
          <a:prstGeom prst="rect">
            <a:avLst/>
          </a:prstGeom>
          <a:noFill/>
        </p:spPr>
        <p:txBody>
          <a:bodyPr wrap="square" lIns="0" tIns="0" rIns="0" bIns="0" rtlCol="0">
            <a:spAutoFit/>
          </a:bodyPr>
          <a:lstStyle/>
          <a:p>
            <a:pPr marL="84121" marR="0" indent="-84121" algn="l" defTabSz="1088558" rtl="0" eaLnBrk="1" fontAlgn="auto" latinLnBrk="0" hangingPunct="1">
              <a:lnSpc>
                <a:spcPct val="100000"/>
              </a:lnSpc>
              <a:spcBef>
                <a:spcPts val="0"/>
              </a:spcBef>
              <a:spcAft>
                <a:spcPts val="0"/>
              </a:spcAft>
              <a:buClr>
                <a:schemeClr val="tx1"/>
              </a:buClr>
              <a:buSzTx/>
              <a:buFont typeface="Arial" pitchFamily="34" charset="0"/>
              <a:buChar char="©"/>
              <a:tabLst/>
              <a:defRPr/>
            </a:pPr>
            <a:r>
              <a:rPr lang="en-US" sz="600" noProof="0" dirty="0">
                <a:solidFill>
                  <a:schemeClr val="tx1"/>
                </a:solidFill>
              </a:rPr>
              <a:t>2019-2023 SAP SE or an SAP affiliate company. All rights reserved. </a:t>
            </a:r>
            <a:endParaRPr kumimoji="0" lang="en-US" sz="600" b="0" i="0" u="none" kern="0" baseline="0" dirty="0">
              <a:solidFill>
                <a:schemeClr val="tx1"/>
              </a:solidFill>
              <a:latin typeface="Arial"/>
              <a:ea typeface="Arial Unicode MS"/>
              <a:cs typeface="Arial Unicode MS" pitchFamily="34" charset="-128"/>
              <a:sym typeface="Arial"/>
            </a:endParaRPr>
          </a:p>
        </p:txBody>
      </p:sp>
    </p:spTree>
    <p:extLst>
      <p:ext uri="{BB962C8B-B14F-4D97-AF65-F5344CB8AC3E}">
        <p14:creationId xmlns:p14="http://schemas.microsoft.com/office/powerpoint/2010/main" val="2031361106"/>
      </p:ext>
    </p:extLst>
  </p:cSld>
  <p:clrMap bg1="dk1" tx1="lt1" bg2="dk2" tx2="lt2" accent1="accent1" accent2="accent2" accent3="accent3" accent4="accent4" accent5="accent5" accent6="accent6" hlink="hlink" folHlink="folHlink"/>
  <p:sldLayoutIdLst>
    <p:sldLayoutId id="2147483789" r:id="rId1"/>
    <p:sldLayoutId id="2147483791" r:id="rId2"/>
    <p:sldLayoutId id="2147483798" r:id="rId3"/>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8.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hyperlink" Target="https://supplier.ariba.com/"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hyperlink" Target="https://supplier.ariba.com/" TargetMode="External"/><Relationship Id="rId2" Type="http://schemas.openxmlformats.org/officeDocument/2006/relationships/notesSlide" Target="../notesSlides/notesSlide27.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8.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7.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8.xml"/><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1.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2.xml"/><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3.xml"/><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3" Type="http://schemas.openxmlformats.org/officeDocument/2006/relationships/hyperlink" Target="http://www.mylogo12354.jpg/" TargetMode="External"/><Relationship Id="rId2" Type="http://schemas.openxmlformats.org/officeDocument/2006/relationships/notesSlide" Target="../notesSlides/notesSlide49.xml"/><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52.xml"/><Relationship Id="rId1" Type="http://schemas.openxmlformats.org/officeDocument/2006/relationships/slideLayout" Target="../slideLayouts/slideLayout8.xml"/></Relationships>
</file>

<file path=ppt/slides/_rels/slide5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3.xml"/><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4.xml"/><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8.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8.xml"/></Relationships>
</file>

<file path=ppt/slides/_rels/slide61.xml.rels><?xml version="1.0" encoding="UTF-8" standalone="yes"?>
<Relationships xmlns="http://schemas.openxmlformats.org/package/2006/relationships"><Relationship Id="rId3" Type="http://schemas.openxmlformats.org/officeDocument/2006/relationships/hyperlink" Target="https://www.1.com/34.jpg" TargetMode="External"/><Relationship Id="rId2" Type="http://schemas.openxmlformats.org/officeDocument/2006/relationships/notesSlide" Target="../notesSlides/notesSlide60.xml"/><Relationship Id="rId1" Type="http://schemas.openxmlformats.org/officeDocument/2006/relationships/slideLayout" Target="../slideLayouts/slideLayout8.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8.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2D29180-CCB4-9542-9DC8-8A8F221444B6}"/>
              </a:ext>
            </a:extLst>
          </p:cNvPr>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a:stretch>
            <a:fillRect/>
          </a:stretch>
        </p:blipFill>
        <p:spPr/>
      </p:pic>
      <p:sp>
        <p:nvSpPr>
          <p:cNvPr id="8" name="Presentation Title"/>
          <p:cNvSpPr>
            <a:spLocks noGrp="1"/>
          </p:cNvSpPr>
          <p:nvPr>
            <p:ph type="title"/>
          </p:nvPr>
        </p:nvSpPr>
        <p:spPr bwMode="gray">
          <a:xfrm>
            <a:off x="271375" y="4498255"/>
            <a:ext cx="10899174" cy="997196"/>
          </a:xfrm>
        </p:spPr>
        <p:txBody>
          <a:bodyPr/>
          <a:lstStyle/>
          <a:p>
            <a:r>
              <a:rPr lang="en-US" dirty="0"/>
              <a:t>Understanding, Creating and Publishing </a:t>
            </a:r>
            <a:r>
              <a:rPr lang="en-US" dirty="0">
                <a:solidFill>
                  <a:schemeClr val="accent1"/>
                </a:solidFill>
              </a:rPr>
              <a:t>PunchOut</a:t>
            </a:r>
            <a:r>
              <a:rPr lang="en-US" sz="2200" baseline="75000" dirty="0">
                <a:solidFill>
                  <a:schemeClr val="accent1"/>
                </a:solidFill>
              </a:rPr>
              <a:t>®</a:t>
            </a:r>
            <a:r>
              <a:rPr lang="en-US" dirty="0">
                <a:solidFill>
                  <a:schemeClr val="accent1"/>
                </a:solidFill>
              </a:rPr>
              <a:t> Catalogs</a:t>
            </a:r>
            <a:endParaRPr lang="de-DE" dirty="0">
              <a:solidFill>
                <a:schemeClr val="accent1"/>
              </a:solidFill>
            </a:endParaRPr>
          </a:p>
        </p:txBody>
      </p:sp>
    </p:spTree>
    <p:extLst>
      <p:ext uri="{BB962C8B-B14F-4D97-AF65-F5344CB8AC3E}">
        <p14:creationId xmlns:p14="http://schemas.microsoft.com/office/powerpoint/2010/main" val="3262179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genda items"/>
          <p:cNvSpPr>
            <a:spLocks noGrp="1"/>
          </p:cNvSpPr>
          <p:nvPr>
            <p:ph type="body" sz="quarter" idx="10"/>
          </p:nvPr>
        </p:nvSpPr>
        <p:spPr bwMode="gray">
          <a:xfrm>
            <a:off x="501449" y="1121923"/>
            <a:ext cx="11185200" cy="5350968"/>
          </a:xfrm>
        </p:spPr>
        <p:txBody>
          <a:bodyPr>
            <a:normAutofit fontScale="85000" lnSpcReduction="20000"/>
          </a:bodyPr>
          <a:lstStyle/>
          <a:p>
            <a:pPr marL="0" lvl="1" indent="0">
              <a:buNone/>
            </a:pPr>
            <a:r>
              <a:rPr lang="en-US" sz="2100" b="1" dirty="0"/>
              <a:t>Configuring a SAP Business Network (SBN) Account for PunchOut</a:t>
            </a:r>
          </a:p>
          <a:p>
            <a:pPr lvl="1"/>
            <a:r>
              <a:rPr lang="en-US" dirty="0"/>
              <a:t>Creating the </a:t>
            </a:r>
            <a:r>
              <a:rPr lang="en-US" i="1" dirty="0"/>
              <a:t>default</a:t>
            </a:r>
            <a:r>
              <a:rPr lang="en-US" dirty="0"/>
              <a:t> PunchOut Connection</a:t>
            </a:r>
          </a:p>
          <a:p>
            <a:pPr marL="0" marR="0" lvl="1" indent="0" algn="l" defTabSz="1088558" rtl="0" eaLnBrk="1" fontAlgn="auto" latinLnBrk="0" hangingPunct="1">
              <a:lnSpc>
                <a:spcPct val="160000"/>
              </a:lnSpc>
              <a:spcBef>
                <a:spcPts val="600"/>
              </a:spcBef>
              <a:spcAft>
                <a:spcPts val="0"/>
              </a:spcAft>
              <a:buClr>
                <a:srgbClr val="F0AB00"/>
              </a:buClr>
              <a:buSzPct val="100000"/>
              <a:buFont typeface="Wingdings" panose="05000000000000000000" pitchFamily="2" charset="2"/>
              <a:buNone/>
              <a:tabLst/>
              <a:defRPr/>
            </a:pPr>
            <a:r>
              <a:rPr kumimoji="0" lang="en-US" sz="2100" b="1" i="0" u="none" strike="noStrike" kern="1200" cap="none" spc="0" normalizeH="0" baseline="0" noProof="0" dirty="0">
                <a:ln>
                  <a:noFill/>
                </a:ln>
                <a:solidFill>
                  <a:srgbClr val="000000"/>
                </a:solidFill>
                <a:effectLst/>
                <a:uLnTx/>
                <a:uFillTx/>
                <a:latin typeface="Arial"/>
                <a:ea typeface="+mn-ea"/>
                <a:cs typeface="+mn-cs"/>
              </a:rPr>
              <a:t>Native cXML Transaction Setup</a:t>
            </a:r>
          </a:p>
          <a:p>
            <a:pPr marL="0" marR="0" lvl="1" indent="0" algn="l" defTabSz="1088558" rtl="0" eaLnBrk="1" fontAlgn="auto" latinLnBrk="0" hangingPunct="1">
              <a:lnSpc>
                <a:spcPct val="160000"/>
              </a:lnSpc>
              <a:spcBef>
                <a:spcPts val="600"/>
              </a:spcBef>
              <a:spcAft>
                <a:spcPts val="0"/>
              </a:spcAft>
              <a:buClr>
                <a:srgbClr val="F0AB00"/>
              </a:buClr>
              <a:buSzPct val="100000"/>
              <a:buFont typeface="Wingdings" panose="05000000000000000000" pitchFamily="2" charset="2"/>
              <a:buNone/>
              <a:tabLst/>
              <a:defRPr/>
            </a:pPr>
            <a:r>
              <a:rPr lang="en-US" sz="2100" b="1" dirty="0"/>
              <a:t>Configuring your Customer Specific PunchOut URL connection</a:t>
            </a:r>
          </a:p>
          <a:p>
            <a:pPr lvl="1"/>
            <a:r>
              <a:rPr lang="en-US" dirty="0"/>
              <a:t>Creating a </a:t>
            </a:r>
            <a:r>
              <a:rPr lang="en-US" i="1" dirty="0"/>
              <a:t>customer-specific</a:t>
            </a:r>
            <a:r>
              <a:rPr lang="en-US" dirty="0"/>
              <a:t> PunchOut connection</a:t>
            </a:r>
          </a:p>
          <a:p>
            <a:pPr marL="0" lvl="1" indent="0">
              <a:buNone/>
            </a:pPr>
            <a:endParaRPr lang="en-US" dirty="0"/>
          </a:p>
          <a:p>
            <a:pPr marL="0" lvl="1" indent="0">
              <a:buNone/>
            </a:pPr>
            <a:r>
              <a:rPr lang="en-US" sz="2200" b="1" dirty="0"/>
              <a:t>Setting up Default Level 1 Index File Template Details</a:t>
            </a:r>
          </a:p>
          <a:p>
            <a:pPr marL="0" lvl="1" indent="0">
              <a:buNone/>
            </a:pPr>
            <a:endParaRPr lang="en-US" sz="2200" b="1" dirty="0"/>
          </a:p>
          <a:p>
            <a:pPr marL="0" lvl="1" indent="0">
              <a:buNone/>
            </a:pPr>
            <a:r>
              <a:rPr lang="en-US" sz="2100" b="1" dirty="0"/>
              <a:t>Creating and Publishing PunchOut Level 1 Catalogs Online</a:t>
            </a:r>
          </a:p>
          <a:p>
            <a:pPr>
              <a:spcBef>
                <a:spcPts val="1800"/>
              </a:spcBef>
            </a:pPr>
            <a:r>
              <a:rPr lang="en-US" sz="2200" b="1" dirty="0"/>
              <a:t>Templates and Catalog File Creation</a:t>
            </a:r>
          </a:p>
          <a:p>
            <a:pPr lvl="1"/>
            <a:r>
              <a:rPr lang="en-US" dirty="0"/>
              <a:t>For Level 1 and Level 2 PunchOut Catalogs</a:t>
            </a:r>
          </a:p>
          <a:p>
            <a:pPr>
              <a:spcBef>
                <a:spcPts val="1800"/>
              </a:spcBef>
            </a:pPr>
            <a:r>
              <a:rPr lang="en-US" sz="2200" b="1" dirty="0"/>
              <a:t>Uploading and Publishing PunchOut Catalogs</a:t>
            </a:r>
          </a:p>
          <a:p>
            <a:pPr lvl="1"/>
            <a:r>
              <a:rPr lang="en-US" dirty="0"/>
              <a:t>Replacing Existing Catalogs</a:t>
            </a:r>
          </a:p>
          <a:p>
            <a:pPr marL="0" lvl="1" indent="0">
              <a:spcBef>
                <a:spcPts val="1800"/>
              </a:spcBef>
              <a:buSzPct val="80000"/>
              <a:buNone/>
            </a:pPr>
            <a:r>
              <a:rPr lang="en-US" sz="2200" b="1"/>
              <a:t>Appendix</a:t>
            </a:r>
            <a:endParaRPr lang="en-US" sz="2200" b="1" dirty="0"/>
          </a:p>
          <a:p>
            <a:pPr lvl="1"/>
            <a:r>
              <a:rPr lang="en-US" dirty="0"/>
              <a:t>Creating a CIF from an Excel Catalog File</a:t>
            </a:r>
          </a:p>
          <a:p>
            <a:pPr marL="0" lvl="1" indent="0">
              <a:spcBef>
                <a:spcPts val="1800"/>
              </a:spcBef>
              <a:buNone/>
            </a:pPr>
            <a:endParaRPr lang="en-US" sz="2000" b="1" dirty="0"/>
          </a:p>
        </p:txBody>
      </p:sp>
      <p:sp>
        <p:nvSpPr>
          <p:cNvPr id="2" name="Agenda"/>
          <p:cNvSpPr>
            <a:spLocks noGrp="1"/>
          </p:cNvSpPr>
          <p:nvPr>
            <p:ph type="title"/>
          </p:nvPr>
        </p:nvSpPr>
        <p:spPr bwMode="gray"/>
        <p:txBody>
          <a:bodyPr/>
          <a:lstStyle/>
          <a:p>
            <a:r>
              <a:rPr lang="en-US" dirty="0"/>
              <a:t>Agenda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vider"/>
          <p:cNvSpPr>
            <a:spLocks noGrp="1"/>
          </p:cNvSpPr>
          <p:nvPr>
            <p:ph type="ctrTitle"/>
          </p:nvPr>
        </p:nvSpPr>
        <p:spPr bwMode="gray">
          <a:xfrm>
            <a:off x="565265" y="2771503"/>
            <a:ext cx="11124922" cy="1314994"/>
          </a:xfrm>
        </p:spPr>
        <p:txBody>
          <a:bodyPr/>
          <a:lstStyle/>
          <a:p>
            <a:r>
              <a:rPr lang="en-US" sz="4300" i="0">
                <a:solidFill>
                  <a:srgbClr val="242424"/>
                </a:solidFill>
                <a:effectLst/>
              </a:rPr>
              <a:t>Configuring a SAP Business Network (SBN) Account </a:t>
            </a:r>
            <a:r>
              <a:rPr lang="en-US" sz="4300" i="0">
                <a:solidFill>
                  <a:schemeClr val="accent1"/>
                </a:solidFill>
                <a:effectLst/>
              </a:rPr>
              <a:t>for </a:t>
            </a:r>
            <a:r>
              <a:rPr lang="en-US" sz="4300" i="0" err="1">
                <a:solidFill>
                  <a:schemeClr val="accent1"/>
                </a:solidFill>
                <a:effectLst/>
              </a:rPr>
              <a:t>PunchOut</a:t>
            </a:r>
            <a:endParaRPr lang="en-US" sz="4300">
              <a:solidFill>
                <a:schemeClr val="accent1"/>
              </a:solidFill>
            </a:endParaRPr>
          </a:p>
        </p:txBody>
      </p:sp>
    </p:spTree>
    <p:extLst>
      <p:ext uri="{BB962C8B-B14F-4D97-AF65-F5344CB8AC3E}">
        <p14:creationId xmlns:p14="http://schemas.microsoft.com/office/powerpoint/2010/main" val="1831207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4001" y="1489370"/>
            <a:ext cx="10452174" cy="5119248"/>
          </a:xfrm>
        </p:spPr>
        <p:txBody>
          <a:bodyPr>
            <a:normAutofit/>
          </a:bodyPr>
          <a:lstStyle/>
          <a:p>
            <a:pPr marL="169863" indent="-169863">
              <a:buSzPct val="100000"/>
              <a:buFont typeface="Wingdings" panose="05000000000000000000" pitchFamily="2" charset="2"/>
              <a:buChar char="§"/>
            </a:pPr>
            <a:r>
              <a:rPr lang="en-US" dirty="0"/>
              <a:t>Login to your </a:t>
            </a:r>
            <a:r>
              <a:rPr lang="en-US" b="1" dirty="0"/>
              <a:t>Business Supplier Account </a:t>
            </a:r>
            <a:r>
              <a:rPr lang="en-US" dirty="0"/>
              <a:t>(https://supplier.ariba.com)</a:t>
            </a:r>
          </a:p>
          <a:p>
            <a:pPr marL="169863" indent="-169863">
              <a:buSzPct val="100000"/>
              <a:buFont typeface="Wingdings" panose="05000000000000000000" pitchFamily="2" charset="2"/>
              <a:buChar char="§"/>
            </a:pPr>
            <a:endParaRPr lang="en-US" dirty="0"/>
          </a:p>
          <a:p>
            <a:pPr marL="169863" indent="-169863">
              <a:buSzPct val="100000"/>
              <a:buFont typeface="Wingdings" panose="05000000000000000000" pitchFamily="2" charset="2"/>
              <a:buChar char="§"/>
            </a:pPr>
            <a:endParaRPr lang="en-US" dirty="0"/>
          </a:p>
          <a:p>
            <a:pPr marL="169863" indent="-169863">
              <a:buSzPct val="100000"/>
              <a:buFont typeface="Wingdings" panose="05000000000000000000" pitchFamily="2" charset="2"/>
              <a:buChar char="§"/>
            </a:pPr>
            <a:endParaRPr lang="en-US" dirty="0"/>
          </a:p>
          <a:p>
            <a:pPr>
              <a:buSzPct val="100000"/>
            </a:pPr>
            <a:br>
              <a:rPr lang="en-US" dirty="0"/>
            </a:br>
            <a:endParaRPr lang="en-US" dirty="0"/>
          </a:p>
          <a:p>
            <a:pPr marL="169863" indent="-169863">
              <a:buSzPct val="100000"/>
              <a:buFont typeface="Wingdings" panose="05000000000000000000" pitchFamily="2" charset="2"/>
              <a:buChar char="§"/>
            </a:pPr>
            <a:endParaRPr lang="en-US" dirty="0"/>
          </a:p>
          <a:p>
            <a:pPr marL="169863" indent="-169863">
              <a:buSzPct val="100000"/>
              <a:buFont typeface="Wingdings" panose="05000000000000000000" pitchFamily="2" charset="2"/>
              <a:buChar char="§"/>
            </a:pPr>
            <a:endParaRPr lang="en-US" dirty="0"/>
          </a:p>
          <a:p>
            <a:pPr marL="169863" indent="-169863">
              <a:buSzPct val="100000"/>
              <a:buFont typeface="Wingdings" panose="05000000000000000000" pitchFamily="2" charset="2"/>
              <a:buChar char="§"/>
            </a:pPr>
            <a:endParaRPr lang="en-US" dirty="0"/>
          </a:p>
          <a:p>
            <a:pPr marL="169863" indent="-169863">
              <a:buSzPct val="100000"/>
              <a:buFont typeface="Wingdings" panose="05000000000000000000" pitchFamily="2" charset="2"/>
              <a:buChar char="§"/>
            </a:pPr>
            <a:r>
              <a:rPr lang="en-US" sz="2000" dirty="0"/>
              <a:t>Assistance from your IT Manager may be needed for the following slides.</a:t>
            </a:r>
            <a:endParaRPr lang="en-US" dirty="0"/>
          </a:p>
          <a:p>
            <a:pPr marL="169863" indent="-169863">
              <a:buSzPct val="100000"/>
              <a:buFont typeface="Wingdings" panose="05000000000000000000" pitchFamily="2" charset="2"/>
              <a:buChar char="§"/>
            </a:pPr>
            <a:endParaRPr lang="en-US" dirty="0"/>
          </a:p>
        </p:txBody>
      </p:sp>
      <p:sp>
        <p:nvSpPr>
          <p:cNvPr id="2" name="Divider"/>
          <p:cNvSpPr>
            <a:spLocks noGrp="1"/>
          </p:cNvSpPr>
          <p:nvPr>
            <p:ph type="title"/>
          </p:nvPr>
        </p:nvSpPr>
        <p:spPr bwMode="gray">
          <a:xfrm>
            <a:off x="504001" y="504000"/>
            <a:ext cx="11186476" cy="369332"/>
          </a:xfrm>
        </p:spPr>
        <p:txBody>
          <a:bodyPr/>
          <a:lstStyle/>
          <a:p>
            <a:r>
              <a:rPr lang="en-US" i="0">
                <a:effectLst/>
              </a:rPr>
              <a:t>Configuring a SAP Business Network Account for </a:t>
            </a:r>
            <a:r>
              <a:rPr lang="en-US" i="0" err="1">
                <a:effectLst/>
              </a:rPr>
              <a:t>PunchOut</a:t>
            </a:r>
            <a:endParaRPr lang="en-US"/>
          </a:p>
        </p:txBody>
      </p:sp>
      <p:pic>
        <p:nvPicPr>
          <p:cNvPr id="14" name="Picture 13">
            <a:extLst>
              <a:ext uri="{FF2B5EF4-FFF2-40B4-BE49-F238E27FC236}">
                <a16:creationId xmlns:a16="http://schemas.microsoft.com/office/drawing/2014/main" id="{9D24588F-B3C3-441D-B39B-094916A51901}"/>
              </a:ext>
            </a:extLst>
          </p:cNvPr>
          <p:cNvPicPr>
            <a:picLocks noChangeAspect="1"/>
          </p:cNvPicPr>
          <p:nvPr/>
        </p:nvPicPr>
        <p:blipFill rotWithShape="1">
          <a:blip r:embed="rId3"/>
          <a:srcRect r="1731"/>
          <a:stretch/>
        </p:blipFill>
        <p:spPr>
          <a:xfrm>
            <a:off x="2113573" y="1959691"/>
            <a:ext cx="7233029" cy="387584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7992433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4001" y="1445829"/>
            <a:ext cx="11186476" cy="5050766"/>
          </a:xfrm>
          <a:prstGeom prst="rect">
            <a:avLst/>
          </a:prstGeom>
        </p:spPr>
        <p:txBody>
          <a:bodyPr>
            <a:normAutofit/>
          </a:bodyPr>
          <a:lstStyle/>
          <a:p>
            <a:pPr marL="228600" indent="-228600">
              <a:lnSpc>
                <a:spcPts val="2300"/>
              </a:lnSpc>
              <a:spcBef>
                <a:spcPts val="600"/>
              </a:spcBef>
              <a:spcAft>
                <a:spcPts val="600"/>
              </a:spcAft>
              <a:buFont typeface="Wingdings" pitchFamily="2" charset="2"/>
              <a:buChar char="§"/>
            </a:pPr>
            <a:r>
              <a:rPr lang="en-US"/>
              <a:t>Switch to your Test Account</a:t>
            </a:r>
          </a:p>
          <a:p>
            <a:pPr marL="403225" lvl="1" indent="-177800">
              <a:lnSpc>
                <a:spcPts val="2000"/>
              </a:lnSpc>
              <a:spcAft>
                <a:spcPts val="600"/>
              </a:spcAft>
            </a:pPr>
            <a:r>
              <a:rPr lang="en-US"/>
              <a:t>Your Network Account needs to be set up in both your Test and Production environments</a:t>
            </a:r>
          </a:p>
          <a:p>
            <a:pPr marL="403225" lvl="1" indent="-177800">
              <a:lnSpc>
                <a:spcPts val="2000"/>
              </a:lnSpc>
              <a:spcAft>
                <a:spcPts val="600"/>
              </a:spcAft>
            </a:pPr>
            <a:r>
              <a:rPr lang="en-US"/>
              <a:t>Find your initials in the upper right corner and click for the pull down menu, then click “Switch To Test Account”</a:t>
            </a:r>
          </a:p>
          <a:p>
            <a:pPr marL="403225" lvl="1" indent="-177800">
              <a:lnSpc>
                <a:spcPts val="2000"/>
              </a:lnSpc>
              <a:spcAft>
                <a:spcPts val="600"/>
              </a:spcAft>
            </a:pPr>
            <a:r>
              <a:rPr lang="en-US"/>
              <a:t>If you don’t see a “Switch to Test Account” link, </a:t>
            </a:r>
            <a:br>
              <a:rPr lang="en-US"/>
            </a:br>
            <a:r>
              <a:rPr lang="en-US"/>
              <a:t>your Test account has not yet been set up. </a:t>
            </a:r>
            <a:br>
              <a:rPr lang="en-US"/>
            </a:br>
            <a:r>
              <a:rPr lang="en-US"/>
              <a:t>Contact your </a:t>
            </a:r>
            <a:r>
              <a:rPr lang="en-US" sz="1800">
                <a:solidFill>
                  <a:sysClr val="windowText" lastClr="000000"/>
                </a:solidFill>
                <a:latin typeface="+mj-lt"/>
                <a:ea typeface="+mj-ea"/>
                <a:cs typeface="+mj-cs"/>
              </a:rPr>
              <a:t>SAP Business Network</a:t>
            </a:r>
            <a:r>
              <a:rPr lang="en-US"/>
              <a:t> </a:t>
            </a:r>
            <a:br>
              <a:rPr lang="en-US"/>
            </a:br>
            <a:r>
              <a:rPr lang="en-US"/>
              <a:t>Administrator</a:t>
            </a:r>
          </a:p>
          <a:p>
            <a:pPr marL="403225" lvl="1" indent="-177800">
              <a:lnSpc>
                <a:spcPts val="1700"/>
              </a:lnSpc>
              <a:spcAft>
                <a:spcPts val="600"/>
              </a:spcAft>
            </a:pPr>
            <a:r>
              <a:rPr lang="en-US"/>
              <a:t>You will get a warning. </a:t>
            </a:r>
            <a:br>
              <a:rPr lang="en-US"/>
            </a:br>
            <a:r>
              <a:rPr lang="en-US" b="1"/>
              <a:t>“You are about to switch to Test Mode.” </a:t>
            </a:r>
            <a:br>
              <a:rPr lang="en-US" b="1"/>
            </a:br>
            <a:r>
              <a:rPr lang="en-US"/>
              <a:t>Click “OK”</a:t>
            </a:r>
          </a:p>
          <a:p>
            <a:pPr lvl="1">
              <a:lnSpc>
                <a:spcPts val="1700"/>
              </a:lnSpc>
              <a:spcBef>
                <a:spcPts val="0"/>
              </a:spcBef>
              <a:spcAft>
                <a:spcPts val="200"/>
              </a:spcAft>
            </a:pPr>
            <a:endParaRPr lang="en-US" sz="1600"/>
          </a:p>
          <a:p>
            <a:pPr lvl="1">
              <a:lnSpc>
                <a:spcPts val="1700"/>
              </a:lnSpc>
              <a:spcBef>
                <a:spcPts val="0"/>
              </a:spcBef>
              <a:spcAft>
                <a:spcPts val="200"/>
              </a:spcAft>
            </a:pPr>
            <a:endParaRPr lang="en-US" sz="1600"/>
          </a:p>
          <a:p>
            <a:pPr marL="0" lvl="1" indent="0">
              <a:lnSpc>
                <a:spcPts val="1700"/>
              </a:lnSpc>
              <a:spcBef>
                <a:spcPts val="0"/>
              </a:spcBef>
              <a:spcAft>
                <a:spcPts val="200"/>
              </a:spcAft>
              <a:buNone/>
            </a:pPr>
            <a:endParaRPr lang="en-US" sz="1600"/>
          </a:p>
          <a:p>
            <a:pPr lvl="1">
              <a:lnSpc>
                <a:spcPts val="1700"/>
              </a:lnSpc>
              <a:spcBef>
                <a:spcPts val="0"/>
              </a:spcBef>
              <a:spcAft>
                <a:spcPts val="200"/>
              </a:spcAft>
            </a:pPr>
            <a:endParaRPr lang="en-US" sz="1600"/>
          </a:p>
          <a:p>
            <a:pPr lvl="1">
              <a:lnSpc>
                <a:spcPts val="1700"/>
              </a:lnSpc>
              <a:spcBef>
                <a:spcPts val="0"/>
              </a:spcBef>
              <a:spcAft>
                <a:spcPts val="200"/>
              </a:spcAft>
            </a:pPr>
            <a:endParaRPr lang="en-US" sz="1600"/>
          </a:p>
        </p:txBody>
      </p:sp>
      <p:sp>
        <p:nvSpPr>
          <p:cNvPr id="2" name="Title 1"/>
          <p:cNvSpPr>
            <a:spLocks noGrp="1"/>
          </p:cNvSpPr>
          <p:nvPr>
            <p:ph type="title"/>
          </p:nvPr>
        </p:nvSpPr>
        <p:spPr/>
        <p:txBody>
          <a:bodyPr/>
          <a:lstStyle/>
          <a:p>
            <a:r>
              <a:rPr lang="en-US" i="0">
                <a:effectLst/>
              </a:rPr>
              <a:t>Configuring a SAP Business Network Account for </a:t>
            </a:r>
            <a:r>
              <a:rPr lang="en-US" i="0" err="1">
                <a:effectLst/>
              </a:rPr>
              <a:t>PunchOut</a:t>
            </a:r>
            <a:endParaRPr lang="en-US" noProof="0"/>
          </a:p>
        </p:txBody>
      </p:sp>
      <p:pic>
        <p:nvPicPr>
          <p:cNvPr id="4" name="Picture 3">
            <a:extLst>
              <a:ext uri="{FF2B5EF4-FFF2-40B4-BE49-F238E27FC236}">
                <a16:creationId xmlns:a16="http://schemas.microsoft.com/office/drawing/2014/main" id="{2E90FAB0-CB70-6CD7-6B9E-262B2B997F68}"/>
              </a:ext>
            </a:extLst>
          </p:cNvPr>
          <p:cNvPicPr>
            <a:picLocks noChangeAspect="1"/>
          </p:cNvPicPr>
          <p:nvPr/>
        </p:nvPicPr>
        <p:blipFill rotWithShape="1">
          <a:blip r:embed="rId3"/>
          <a:srcRect l="-1" r="473"/>
          <a:stretch/>
        </p:blipFill>
        <p:spPr>
          <a:xfrm>
            <a:off x="5685290" y="2717876"/>
            <a:ext cx="6086215" cy="334210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895184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4000" y="1620000"/>
            <a:ext cx="3516457" cy="4716000"/>
          </a:xfrm>
        </p:spPr>
        <p:txBody>
          <a:bodyPr vert="horz" lIns="0" tIns="0" rIns="0" bIns="0" rtlCol="0" anchor="t">
            <a:normAutofit/>
          </a:bodyPr>
          <a:lstStyle/>
          <a:p>
            <a:pPr marL="169545" indent="-169545">
              <a:buSzPct val="100000"/>
              <a:buFont typeface="Wingdings" panose="05000000000000000000" pitchFamily="2" charset="2"/>
              <a:buChar char="§"/>
            </a:pPr>
            <a:r>
              <a:rPr lang="en-US" dirty="0"/>
              <a:t>Go to </a:t>
            </a:r>
            <a:r>
              <a:rPr lang="en-US" b="1" dirty="0"/>
              <a:t>Catalog</a:t>
            </a:r>
            <a:r>
              <a:rPr lang="en-US" dirty="0"/>
              <a:t> tab, choose </a:t>
            </a:r>
            <a:r>
              <a:rPr lang="en-US" b="1" dirty="0"/>
              <a:t>Customer Catalogs</a:t>
            </a:r>
            <a:r>
              <a:rPr lang="en-US" dirty="0"/>
              <a:t>, and click </a:t>
            </a:r>
            <a:r>
              <a:rPr lang="en-US" b="1" dirty="0" err="1"/>
              <a:t>PunchOut</a:t>
            </a:r>
            <a:r>
              <a:rPr lang="en-US" b="1" dirty="0"/>
              <a:t> Configuration</a:t>
            </a:r>
            <a:r>
              <a:rPr lang="en-US" dirty="0"/>
              <a:t>.</a:t>
            </a:r>
          </a:p>
          <a:p>
            <a:pPr marL="169545" indent="-169545">
              <a:buSzPct val="100000"/>
              <a:buFont typeface="Wingdings" panose="05000000000000000000" pitchFamily="2" charset="2"/>
              <a:buChar char="§"/>
            </a:pPr>
            <a:r>
              <a:rPr lang="en-US" dirty="0"/>
              <a:t>This area allows you to create your </a:t>
            </a:r>
            <a:r>
              <a:rPr lang="en-US" b="1" dirty="0"/>
              <a:t>default</a:t>
            </a:r>
            <a:r>
              <a:rPr lang="en-US" dirty="0"/>
              <a:t> </a:t>
            </a:r>
            <a:r>
              <a:rPr lang="en-US" dirty="0" err="1"/>
              <a:t>PunchOut</a:t>
            </a:r>
            <a:r>
              <a:rPr lang="en-US" dirty="0"/>
              <a:t> connection as well as a </a:t>
            </a:r>
            <a:r>
              <a:rPr lang="en-US" b="1" dirty="0"/>
              <a:t>unique</a:t>
            </a:r>
            <a:r>
              <a:rPr lang="en-US" dirty="0"/>
              <a:t> connection with your customer (if applicable).</a:t>
            </a:r>
            <a:endParaRPr lang="en-US" dirty="0">
              <a:cs typeface="Arial"/>
            </a:endParaRPr>
          </a:p>
          <a:p>
            <a:pPr marL="169545" indent="-169545">
              <a:buSzPct val="100000"/>
              <a:buFont typeface="Wingdings" panose="05000000000000000000" pitchFamily="2" charset="2"/>
              <a:buChar char="§"/>
            </a:pPr>
            <a:r>
              <a:rPr lang="en-US" dirty="0"/>
              <a:t>Please note the next steps need to be completed in your </a:t>
            </a:r>
            <a:r>
              <a:rPr lang="en-US" b="1" dirty="0"/>
              <a:t>Test</a:t>
            </a:r>
            <a:r>
              <a:rPr lang="en-US" dirty="0"/>
              <a:t> and </a:t>
            </a:r>
            <a:r>
              <a:rPr lang="en-US" b="1" dirty="0"/>
              <a:t>Production</a:t>
            </a:r>
            <a:r>
              <a:rPr lang="en-US" dirty="0"/>
              <a:t> environments.</a:t>
            </a:r>
            <a:endParaRPr lang="en-US" dirty="0">
              <a:cs typeface="Arial"/>
            </a:endParaRPr>
          </a:p>
          <a:p>
            <a:pPr>
              <a:buSzPct val="100000"/>
            </a:pPr>
            <a:endParaRPr lang="en-US"/>
          </a:p>
          <a:p>
            <a:pPr marL="169545" indent="-169545">
              <a:buSzPct val="100000"/>
              <a:buFont typeface="Wingdings" panose="05000000000000000000" pitchFamily="2" charset="2"/>
              <a:buChar char="§"/>
            </a:pPr>
            <a:endParaRPr lang="en-US" b="1">
              <a:cs typeface="Arial"/>
            </a:endParaRPr>
          </a:p>
        </p:txBody>
      </p:sp>
      <p:sp>
        <p:nvSpPr>
          <p:cNvPr id="2" name="Divider"/>
          <p:cNvSpPr>
            <a:spLocks noGrp="1"/>
          </p:cNvSpPr>
          <p:nvPr>
            <p:ph type="title"/>
          </p:nvPr>
        </p:nvSpPr>
        <p:spPr bwMode="gray">
          <a:xfrm>
            <a:off x="504001" y="504000"/>
            <a:ext cx="11186476" cy="369332"/>
          </a:xfrm>
        </p:spPr>
        <p:txBody>
          <a:bodyPr/>
          <a:lstStyle/>
          <a:p>
            <a:r>
              <a:rPr lang="en-US" i="0">
                <a:effectLst/>
              </a:rPr>
              <a:t>Configuring a SAP Business Network Account for </a:t>
            </a:r>
            <a:r>
              <a:rPr lang="en-US" i="0" err="1">
                <a:effectLst/>
              </a:rPr>
              <a:t>PunchOut</a:t>
            </a:r>
            <a:endParaRPr lang="en-US"/>
          </a:p>
        </p:txBody>
      </p:sp>
      <p:pic>
        <p:nvPicPr>
          <p:cNvPr id="4" name="Picture 3">
            <a:extLst>
              <a:ext uri="{FF2B5EF4-FFF2-40B4-BE49-F238E27FC236}">
                <a16:creationId xmlns:a16="http://schemas.microsoft.com/office/drawing/2014/main" id="{E212AFCF-F91D-C657-7993-1D949633804F}"/>
              </a:ext>
            </a:extLst>
          </p:cNvPr>
          <p:cNvPicPr>
            <a:picLocks noChangeAspect="1"/>
          </p:cNvPicPr>
          <p:nvPr/>
        </p:nvPicPr>
        <p:blipFill rotWithShape="1">
          <a:blip r:embed="rId3"/>
          <a:srcRect b="50717"/>
          <a:stretch/>
        </p:blipFill>
        <p:spPr>
          <a:xfrm>
            <a:off x="4274913" y="1415772"/>
            <a:ext cx="7051354" cy="1809000"/>
          </a:xfrm>
          <a:prstGeom prst="rect">
            <a:avLst/>
          </a:prstGeom>
          <a:ln>
            <a:noFill/>
          </a:ln>
          <a:effectLst>
            <a:outerShdw blurRad="190500" algn="tl" rotWithShape="0">
              <a:srgbClr val="000000">
                <a:alpha val="70000"/>
              </a:srgbClr>
            </a:outerShdw>
          </a:effectLst>
        </p:spPr>
      </p:pic>
      <p:pic>
        <p:nvPicPr>
          <p:cNvPr id="9" name="Picture 8">
            <a:extLst>
              <a:ext uri="{FF2B5EF4-FFF2-40B4-BE49-F238E27FC236}">
                <a16:creationId xmlns:a16="http://schemas.microsoft.com/office/drawing/2014/main" id="{EAACC793-25C9-796A-E0BD-5270EC3AAD39}"/>
              </a:ext>
            </a:extLst>
          </p:cNvPr>
          <p:cNvPicPr>
            <a:picLocks noChangeAspect="1"/>
          </p:cNvPicPr>
          <p:nvPr/>
        </p:nvPicPr>
        <p:blipFill>
          <a:blip r:embed="rId4"/>
          <a:stretch>
            <a:fillRect/>
          </a:stretch>
        </p:blipFill>
        <p:spPr>
          <a:xfrm>
            <a:off x="4839266" y="3586734"/>
            <a:ext cx="6160042" cy="280515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287265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3999" y="1620000"/>
            <a:ext cx="4817148" cy="5095760"/>
          </a:xfrm>
        </p:spPr>
        <p:txBody>
          <a:bodyPr>
            <a:normAutofit/>
          </a:bodyPr>
          <a:lstStyle/>
          <a:p>
            <a:pPr>
              <a:buSzPct val="100000"/>
            </a:pPr>
            <a:r>
              <a:rPr lang="en-US"/>
              <a:t>To create your default </a:t>
            </a:r>
            <a:r>
              <a:rPr lang="en-US" err="1"/>
              <a:t>PunchOut</a:t>
            </a:r>
            <a:r>
              <a:rPr lang="en-US"/>
              <a:t> Catalog:</a:t>
            </a:r>
          </a:p>
          <a:p>
            <a:pPr marL="169863" indent="-169863">
              <a:buSzPct val="100000"/>
              <a:buFont typeface="Wingdings" panose="05000000000000000000" pitchFamily="2" charset="2"/>
              <a:buChar char="§"/>
            </a:pPr>
            <a:r>
              <a:rPr lang="en-US"/>
              <a:t>Click on </a:t>
            </a:r>
            <a:r>
              <a:rPr lang="en-US" b="1"/>
              <a:t>Create</a:t>
            </a:r>
          </a:p>
          <a:p>
            <a:pPr marL="169863" indent="-169863">
              <a:buSzPct val="100000"/>
              <a:buFont typeface="Wingdings" panose="05000000000000000000" pitchFamily="2" charset="2"/>
              <a:buChar char="§"/>
            </a:pPr>
            <a:r>
              <a:rPr lang="en-US"/>
              <a:t>In the </a:t>
            </a:r>
            <a:r>
              <a:rPr lang="en-US" b="1"/>
              <a:t>Name</a:t>
            </a:r>
            <a:r>
              <a:rPr lang="en-US"/>
              <a:t> field, write “</a:t>
            </a:r>
            <a:r>
              <a:rPr lang="en-US" i="1"/>
              <a:t>Default URL” </a:t>
            </a:r>
            <a:r>
              <a:rPr lang="en-US"/>
              <a:t>as seen in the image.</a:t>
            </a:r>
          </a:p>
          <a:p>
            <a:pPr marL="169863" indent="-169863">
              <a:buSzPct val="100000"/>
              <a:buFont typeface="Wingdings" panose="05000000000000000000" pitchFamily="2" charset="2"/>
              <a:buChar char="§"/>
            </a:pPr>
            <a:r>
              <a:rPr lang="en-US"/>
              <a:t>Add your company’s complete </a:t>
            </a:r>
            <a:r>
              <a:rPr lang="en-US" b="1" err="1"/>
              <a:t>PunchOut</a:t>
            </a:r>
            <a:r>
              <a:rPr lang="en-US" b="1"/>
              <a:t> Request URL </a:t>
            </a:r>
            <a:r>
              <a:rPr lang="en-US"/>
              <a:t>within the </a:t>
            </a:r>
            <a:r>
              <a:rPr lang="en-US" err="1"/>
              <a:t>PunchOut</a:t>
            </a:r>
            <a:r>
              <a:rPr lang="en-US"/>
              <a:t> URL field. </a:t>
            </a:r>
          </a:p>
          <a:p>
            <a:pPr marL="349827" lvl="1" indent="-169863">
              <a:buClrTx/>
            </a:pPr>
            <a:r>
              <a:rPr lang="en-US" sz="1600"/>
              <a:t>This is the </a:t>
            </a:r>
            <a:r>
              <a:rPr lang="en-US" sz="1600" b="1"/>
              <a:t>default</a:t>
            </a:r>
            <a:r>
              <a:rPr lang="en-US" sz="1600"/>
              <a:t> URL that will be used for </a:t>
            </a:r>
            <a:r>
              <a:rPr lang="en-US" sz="1600" b="1" u="sng"/>
              <a:t>all</a:t>
            </a:r>
            <a:r>
              <a:rPr lang="en-US" sz="1600"/>
              <a:t> of your customers, each time they initiate a </a:t>
            </a:r>
            <a:r>
              <a:rPr lang="en-US" sz="1600" err="1"/>
              <a:t>PunchOut</a:t>
            </a:r>
            <a:r>
              <a:rPr lang="en-US" sz="1600"/>
              <a:t> session.</a:t>
            </a:r>
          </a:p>
          <a:p>
            <a:pPr marL="349827" lvl="1" indent="-169863">
              <a:buClrTx/>
            </a:pPr>
            <a:endParaRPr lang="en-US"/>
          </a:p>
          <a:p>
            <a:pPr lvl="1" indent="0">
              <a:buClrTx/>
              <a:buNone/>
            </a:pPr>
            <a:r>
              <a:rPr lang="en-US" b="1"/>
              <a:t>Note</a:t>
            </a:r>
            <a:r>
              <a:rPr lang="en-US"/>
              <a:t>: Refer to the section </a:t>
            </a:r>
            <a:r>
              <a:rPr lang="en-US">
                <a:solidFill>
                  <a:schemeClr val="accent1"/>
                </a:solidFill>
              </a:rPr>
              <a:t>Configuring your</a:t>
            </a:r>
            <a:r>
              <a:rPr lang="en-US"/>
              <a:t> </a:t>
            </a:r>
            <a:r>
              <a:rPr lang="en-US" i="1">
                <a:solidFill>
                  <a:schemeClr val="accent1"/>
                </a:solidFill>
              </a:rPr>
              <a:t>Customer Specific </a:t>
            </a:r>
            <a:r>
              <a:rPr lang="en-US" i="1" err="1">
                <a:solidFill>
                  <a:schemeClr val="accent1"/>
                </a:solidFill>
              </a:rPr>
              <a:t>PunchOut</a:t>
            </a:r>
            <a:r>
              <a:rPr lang="en-US" i="1">
                <a:solidFill>
                  <a:schemeClr val="accent1"/>
                </a:solidFill>
              </a:rPr>
              <a:t> URL connection, </a:t>
            </a:r>
            <a:r>
              <a:rPr lang="en-US"/>
              <a:t>to use a unique URL.</a:t>
            </a:r>
            <a:endParaRPr lang="en-US">
              <a:solidFill>
                <a:schemeClr val="accent1"/>
              </a:solidFill>
            </a:endParaRPr>
          </a:p>
          <a:p>
            <a:pPr>
              <a:buSzPct val="100000"/>
            </a:pPr>
            <a:endParaRPr lang="en-US" b="1"/>
          </a:p>
        </p:txBody>
      </p:sp>
      <p:sp>
        <p:nvSpPr>
          <p:cNvPr id="2" name="Divider"/>
          <p:cNvSpPr>
            <a:spLocks noGrp="1"/>
          </p:cNvSpPr>
          <p:nvPr>
            <p:ph type="title"/>
          </p:nvPr>
        </p:nvSpPr>
        <p:spPr bwMode="gray">
          <a:xfrm>
            <a:off x="504001" y="504000"/>
            <a:ext cx="11186476" cy="369332"/>
          </a:xfrm>
        </p:spPr>
        <p:txBody>
          <a:bodyPr/>
          <a:lstStyle/>
          <a:p>
            <a:r>
              <a:rPr lang="en-US" i="0">
                <a:effectLst/>
              </a:rPr>
              <a:t>Configuring a SAP Business Network Account for </a:t>
            </a:r>
            <a:r>
              <a:rPr lang="en-US" i="0" err="1">
                <a:effectLst/>
              </a:rPr>
              <a:t>PunchOut</a:t>
            </a:r>
            <a:endParaRPr lang="en-US"/>
          </a:p>
        </p:txBody>
      </p:sp>
      <p:pic>
        <p:nvPicPr>
          <p:cNvPr id="10" name="Picture 9">
            <a:extLst>
              <a:ext uri="{FF2B5EF4-FFF2-40B4-BE49-F238E27FC236}">
                <a16:creationId xmlns:a16="http://schemas.microsoft.com/office/drawing/2014/main" id="{022C88CE-EEC3-4239-8A99-442F63C8AA4E}"/>
              </a:ext>
            </a:extLst>
          </p:cNvPr>
          <p:cNvPicPr>
            <a:picLocks noChangeAspect="1"/>
          </p:cNvPicPr>
          <p:nvPr/>
        </p:nvPicPr>
        <p:blipFill rotWithShape="1">
          <a:blip r:embed="rId3"/>
          <a:srcRect l="1398"/>
          <a:stretch/>
        </p:blipFill>
        <p:spPr>
          <a:xfrm>
            <a:off x="5786577" y="1668260"/>
            <a:ext cx="5613689" cy="1996101"/>
          </a:xfrm>
          <a:prstGeom prst="rect">
            <a:avLst/>
          </a:prstGeom>
          <a:ln>
            <a:noFill/>
          </a:ln>
          <a:effectLst>
            <a:outerShdw blurRad="190500" algn="tl" rotWithShape="0">
              <a:srgbClr val="000000">
                <a:alpha val="70000"/>
              </a:srgbClr>
            </a:outerShdw>
          </a:effectLst>
        </p:spPr>
      </p:pic>
      <p:pic>
        <p:nvPicPr>
          <p:cNvPr id="16" name="Picture 15">
            <a:extLst>
              <a:ext uri="{FF2B5EF4-FFF2-40B4-BE49-F238E27FC236}">
                <a16:creationId xmlns:a16="http://schemas.microsoft.com/office/drawing/2014/main" id="{C80EE0BD-8542-497D-AFD5-645DAF54F5BD}"/>
              </a:ext>
            </a:extLst>
          </p:cNvPr>
          <p:cNvPicPr>
            <a:picLocks noChangeAspect="1"/>
          </p:cNvPicPr>
          <p:nvPr/>
        </p:nvPicPr>
        <p:blipFill rotWithShape="1">
          <a:blip r:embed="rId4"/>
          <a:srcRect b="40784"/>
          <a:stretch/>
        </p:blipFill>
        <p:spPr>
          <a:xfrm>
            <a:off x="5496367" y="4191689"/>
            <a:ext cx="6194110" cy="2092621"/>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7421811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4000" y="1620000"/>
            <a:ext cx="4397039" cy="4716000"/>
          </a:xfrm>
        </p:spPr>
        <p:txBody>
          <a:bodyPr>
            <a:normAutofit/>
          </a:bodyPr>
          <a:lstStyle/>
          <a:p>
            <a:pPr marL="182563" indent="-182563">
              <a:lnSpc>
                <a:spcPct val="107000"/>
              </a:lnSpc>
              <a:spcAft>
                <a:spcPts val="800"/>
              </a:spcAft>
              <a:buSzPct val="100000"/>
              <a:buFont typeface="Wingdings" panose="05000000000000000000" pitchFamily="2" charset="2"/>
              <a:buChar char="§"/>
            </a:pPr>
            <a:r>
              <a:rPr lang="en-AU" dirty="0">
                <a:solidFill>
                  <a:srgbClr val="242424"/>
                </a:solidFill>
              </a:rPr>
              <a:t>Select </a:t>
            </a:r>
            <a:r>
              <a:rPr lang="en-AU" b="1" dirty="0">
                <a:solidFill>
                  <a:srgbClr val="242424"/>
                </a:solidFill>
              </a:rPr>
              <a:t>Public visibility </a:t>
            </a:r>
            <a:r>
              <a:rPr lang="en-AU" dirty="0">
                <a:solidFill>
                  <a:srgbClr val="242424"/>
                </a:solidFill>
              </a:rPr>
              <a:t>as this default URL will be used to received the </a:t>
            </a:r>
            <a:r>
              <a:rPr lang="en-AU" dirty="0" err="1">
                <a:solidFill>
                  <a:srgbClr val="242424"/>
                </a:solidFill>
              </a:rPr>
              <a:t>PunchOutSetUpRequest</a:t>
            </a:r>
            <a:r>
              <a:rPr lang="en-AU" dirty="0">
                <a:solidFill>
                  <a:srgbClr val="242424"/>
                </a:solidFill>
              </a:rPr>
              <a:t>. </a:t>
            </a:r>
            <a:br>
              <a:rPr lang="en-AU" dirty="0">
                <a:solidFill>
                  <a:srgbClr val="242424"/>
                </a:solidFill>
              </a:rPr>
            </a:br>
            <a:r>
              <a:rPr lang="en-AU" dirty="0">
                <a:solidFill>
                  <a:srgbClr val="242424"/>
                </a:solidFill>
              </a:rPr>
              <a:t>This link can be used to connect with all customers.</a:t>
            </a:r>
          </a:p>
          <a:p>
            <a:pPr marL="539750" lvl="2" indent="-180975">
              <a:lnSpc>
                <a:spcPct val="107000"/>
              </a:lnSpc>
              <a:spcAft>
                <a:spcPts val="800"/>
              </a:spcAft>
              <a:buFont typeface="Arial" panose="020B0604020202020204" pitchFamily="34" charset="0"/>
              <a:buChar char="•"/>
            </a:pPr>
            <a:r>
              <a:rPr lang="en-AU" dirty="0">
                <a:solidFill>
                  <a:srgbClr val="242424"/>
                </a:solidFill>
              </a:rPr>
              <a:t>Note 1: This setting will not impact which customers can access the punchout site.</a:t>
            </a:r>
          </a:p>
          <a:p>
            <a:pPr marL="539750" lvl="2" indent="-180975">
              <a:lnSpc>
                <a:spcPct val="107000"/>
              </a:lnSpc>
              <a:spcAft>
                <a:spcPts val="800"/>
              </a:spcAft>
              <a:buFont typeface="Arial" panose="020B0604020202020204" pitchFamily="34" charset="0"/>
              <a:buChar char="•"/>
            </a:pPr>
            <a:r>
              <a:rPr lang="en-AU" dirty="0">
                <a:solidFill>
                  <a:srgbClr val="242424"/>
                </a:solidFill>
              </a:rPr>
              <a:t>Note 2: To configure a customer specific punchout connection, using a specific URL link, please refer to </a:t>
            </a:r>
            <a:r>
              <a:rPr lang="en-US" i="1" dirty="0">
                <a:solidFill>
                  <a:schemeClr val="accent1"/>
                </a:solidFill>
              </a:rPr>
              <a:t>Configuring your Customer Specific PunchOut URL connection.</a:t>
            </a:r>
            <a:r>
              <a:rPr lang="en-AU" dirty="0">
                <a:solidFill>
                  <a:srgbClr val="242424"/>
                </a:solidFill>
              </a:rPr>
              <a:t>.</a:t>
            </a:r>
          </a:p>
        </p:txBody>
      </p:sp>
      <p:sp>
        <p:nvSpPr>
          <p:cNvPr id="2" name="Divider"/>
          <p:cNvSpPr>
            <a:spLocks noGrp="1"/>
          </p:cNvSpPr>
          <p:nvPr>
            <p:ph type="title"/>
          </p:nvPr>
        </p:nvSpPr>
        <p:spPr bwMode="gray">
          <a:xfrm>
            <a:off x="504001" y="504000"/>
            <a:ext cx="11186476" cy="369332"/>
          </a:xfrm>
        </p:spPr>
        <p:txBody>
          <a:bodyPr/>
          <a:lstStyle/>
          <a:p>
            <a:r>
              <a:rPr lang="en-US" i="0">
                <a:effectLst/>
              </a:rPr>
              <a:t>Configuring a SAP Business Network Account for </a:t>
            </a:r>
            <a:r>
              <a:rPr lang="en-US" i="0" err="1">
                <a:effectLst/>
              </a:rPr>
              <a:t>PunchOut</a:t>
            </a:r>
            <a:endParaRPr lang="en-US"/>
          </a:p>
        </p:txBody>
      </p:sp>
      <p:pic>
        <p:nvPicPr>
          <p:cNvPr id="6" name="Picture 5">
            <a:extLst>
              <a:ext uri="{FF2B5EF4-FFF2-40B4-BE49-F238E27FC236}">
                <a16:creationId xmlns:a16="http://schemas.microsoft.com/office/drawing/2014/main" id="{2237693D-8C0A-4F1A-A691-F0A017B9A53B}"/>
              </a:ext>
            </a:extLst>
          </p:cNvPr>
          <p:cNvPicPr>
            <a:picLocks noChangeAspect="1"/>
          </p:cNvPicPr>
          <p:nvPr/>
        </p:nvPicPr>
        <p:blipFill>
          <a:blip r:embed="rId3"/>
          <a:stretch>
            <a:fillRect/>
          </a:stretch>
        </p:blipFill>
        <p:spPr>
          <a:xfrm>
            <a:off x="5070077" y="1620000"/>
            <a:ext cx="6620400" cy="37771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8303998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3999" y="1619999"/>
            <a:ext cx="4433185" cy="5034189"/>
          </a:xfrm>
        </p:spPr>
        <p:txBody>
          <a:bodyPr>
            <a:normAutofit fontScale="85000" lnSpcReduction="20000"/>
          </a:bodyPr>
          <a:lstStyle/>
          <a:p>
            <a:pPr marL="169863" indent="-169863">
              <a:lnSpc>
                <a:spcPct val="134000"/>
              </a:lnSpc>
              <a:spcBef>
                <a:spcPts val="600"/>
              </a:spcBef>
              <a:buSzPct val="100000"/>
              <a:buFont typeface="Wingdings" panose="05000000000000000000" pitchFamily="2" charset="2"/>
              <a:buChar char="§"/>
            </a:pPr>
            <a:r>
              <a:rPr lang="en-US" sz="2400"/>
              <a:t>Next, select an </a:t>
            </a:r>
            <a:r>
              <a:rPr lang="en-US" sz="2400" b="1"/>
              <a:t>Authentication</a:t>
            </a:r>
            <a:r>
              <a:rPr lang="en-US" sz="2400"/>
              <a:t> option. The</a:t>
            </a:r>
            <a:r>
              <a:rPr lang="en-US" sz="2400" b="1"/>
              <a:t> </a:t>
            </a:r>
            <a:r>
              <a:rPr lang="en-US" sz="2400"/>
              <a:t>Preferred method is </a:t>
            </a:r>
            <a:r>
              <a:rPr lang="en-US" sz="2400" b="1"/>
              <a:t>Shared Secret. </a:t>
            </a:r>
          </a:p>
          <a:p>
            <a:pPr marL="349827" lvl="1" indent="-169863">
              <a:lnSpc>
                <a:spcPct val="134000"/>
              </a:lnSpc>
              <a:spcAft>
                <a:spcPts val="600"/>
              </a:spcAft>
              <a:buClrTx/>
            </a:pPr>
            <a:r>
              <a:rPr lang="en-US" sz="1600" i="1"/>
              <a:t>Customized Authentication</a:t>
            </a:r>
            <a:r>
              <a:rPr lang="en-US" sz="1600"/>
              <a:t>: This shared secret is used purely for </a:t>
            </a:r>
            <a:r>
              <a:rPr lang="en-US" sz="1600" err="1"/>
              <a:t>PunchOut</a:t>
            </a:r>
            <a:r>
              <a:rPr lang="en-US" sz="1600"/>
              <a:t> catalog connectivity. These credentials will be sent to your </a:t>
            </a:r>
            <a:r>
              <a:rPr lang="en-US" sz="1600" err="1"/>
              <a:t>PunchOut</a:t>
            </a:r>
            <a:r>
              <a:rPr lang="en-US" sz="1600"/>
              <a:t> site to authenticate requests from </a:t>
            </a:r>
            <a:r>
              <a:rPr lang="en-US" sz="1600" b="1" u="sng"/>
              <a:t>ALL</a:t>
            </a:r>
            <a:r>
              <a:rPr lang="en-US" sz="1600" b="1"/>
              <a:t> </a:t>
            </a:r>
            <a:r>
              <a:rPr lang="en-US" sz="1600"/>
              <a:t>Buyers.</a:t>
            </a:r>
          </a:p>
          <a:p>
            <a:pPr marL="349827" lvl="1" indent="-169863">
              <a:lnSpc>
                <a:spcPct val="134000"/>
              </a:lnSpc>
              <a:buClrTx/>
            </a:pPr>
            <a:r>
              <a:rPr lang="en-US" sz="1600" i="1"/>
              <a:t>Default Authentication</a:t>
            </a:r>
            <a:r>
              <a:rPr lang="en-US" sz="1600"/>
              <a:t>: This Account Level authentication is used for all cXML transactional documents and is maintained in another section of your Supplier account. More detail regarding this topic and setup is covered in section </a:t>
            </a:r>
            <a:r>
              <a:rPr lang="en-US" sz="1600" b="1" i="1">
                <a:solidFill>
                  <a:schemeClr val="accent1"/>
                </a:solidFill>
              </a:rPr>
              <a:t>Native cXML transaction setup </a:t>
            </a:r>
            <a:r>
              <a:rPr lang="en-US" sz="1600" b="1" i="1" err="1">
                <a:solidFill>
                  <a:schemeClr val="accent1"/>
                </a:solidFill>
              </a:rPr>
              <a:t>PunchOut</a:t>
            </a:r>
            <a:r>
              <a:rPr lang="en-US" sz="1600" b="1" i="1">
                <a:solidFill>
                  <a:schemeClr val="accent1"/>
                </a:solidFill>
              </a:rPr>
              <a:t> Index File Template</a:t>
            </a:r>
            <a:r>
              <a:rPr lang="en-US" sz="1600"/>
              <a:t>.</a:t>
            </a:r>
          </a:p>
          <a:p>
            <a:pPr>
              <a:lnSpc>
                <a:spcPct val="134000"/>
              </a:lnSpc>
              <a:spcBef>
                <a:spcPts val="0"/>
              </a:spcBef>
              <a:buSzPct val="100000"/>
            </a:pPr>
            <a:endParaRPr lang="en-US" sz="1800"/>
          </a:p>
          <a:p>
            <a:pPr marL="169863" indent="-169863">
              <a:lnSpc>
                <a:spcPct val="134000"/>
              </a:lnSpc>
              <a:spcBef>
                <a:spcPts val="0"/>
              </a:spcBef>
              <a:buSzPct val="100000"/>
              <a:buFont typeface="Wingdings" panose="05000000000000000000" pitchFamily="2" charset="2"/>
              <a:buChar char="§"/>
            </a:pPr>
            <a:r>
              <a:rPr lang="en-US" sz="2400"/>
              <a:t>If using the customized option, type in your Shared Secret, and confirm it.</a:t>
            </a:r>
          </a:p>
        </p:txBody>
      </p:sp>
      <p:sp>
        <p:nvSpPr>
          <p:cNvPr id="2" name="Divider"/>
          <p:cNvSpPr>
            <a:spLocks noGrp="1"/>
          </p:cNvSpPr>
          <p:nvPr>
            <p:ph type="title"/>
          </p:nvPr>
        </p:nvSpPr>
        <p:spPr bwMode="gray">
          <a:xfrm>
            <a:off x="504001" y="504000"/>
            <a:ext cx="11186476" cy="369332"/>
          </a:xfrm>
        </p:spPr>
        <p:txBody>
          <a:bodyPr/>
          <a:lstStyle/>
          <a:p>
            <a:r>
              <a:rPr lang="en-US" i="0">
                <a:effectLst/>
              </a:rPr>
              <a:t>Configuring a SAP Business Network Account for </a:t>
            </a:r>
            <a:r>
              <a:rPr lang="en-US" i="0" err="1">
                <a:effectLst/>
              </a:rPr>
              <a:t>PunchOut</a:t>
            </a:r>
            <a:endParaRPr lang="en-US"/>
          </a:p>
        </p:txBody>
      </p:sp>
      <p:pic>
        <p:nvPicPr>
          <p:cNvPr id="6" name="Picture 5">
            <a:extLst>
              <a:ext uri="{FF2B5EF4-FFF2-40B4-BE49-F238E27FC236}">
                <a16:creationId xmlns:a16="http://schemas.microsoft.com/office/drawing/2014/main" id="{D86FAC99-D4B9-4A8D-B7B7-02CF731031FA}"/>
              </a:ext>
            </a:extLst>
          </p:cNvPr>
          <p:cNvPicPr>
            <a:picLocks noChangeAspect="1"/>
          </p:cNvPicPr>
          <p:nvPr/>
        </p:nvPicPr>
        <p:blipFill>
          <a:blip r:embed="rId3"/>
          <a:stretch>
            <a:fillRect/>
          </a:stretch>
        </p:blipFill>
        <p:spPr>
          <a:xfrm>
            <a:off x="5078965" y="1619998"/>
            <a:ext cx="6483316" cy="3698891"/>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3401822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4000" y="1620000"/>
            <a:ext cx="3913764" cy="3029118"/>
          </a:xfrm>
        </p:spPr>
        <p:txBody>
          <a:bodyPr>
            <a:normAutofit/>
          </a:bodyPr>
          <a:lstStyle/>
          <a:p>
            <a:pPr marL="169863" lvl="1" indent="-169863"/>
            <a:r>
              <a:rPr lang="en-US" sz="2000"/>
              <a:t>Uncheck if your URL is not </a:t>
            </a:r>
            <a:r>
              <a:rPr lang="en-US" sz="2000" b="1"/>
              <a:t>Server Name Indication</a:t>
            </a:r>
            <a:r>
              <a:rPr lang="en-US" sz="2000"/>
              <a:t> (</a:t>
            </a:r>
            <a:r>
              <a:rPr lang="en-US" sz="2000" b="1"/>
              <a:t>SNI)</a:t>
            </a:r>
            <a:r>
              <a:rPr lang="en-US" sz="2000"/>
              <a:t> enabled.</a:t>
            </a:r>
          </a:p>
          <a:p>
            <a:pPr marL="169863" indent="-169863">
              <a:buSzPct val="100000"/>
              <a:buFont typeface="Wingdings" panose="05000000000000000000" pitchFamily="2" charset="2"/>
              <a:buChar char="§"/>
            </a:pPr>
            <a:r>
              <a:rPr lang="en-US"/>
              <a:t>Click OK</a:t>
            </a:r>
            <a:br>
              <a:rPr lang="en-US"/>
            </a:br>
            <a:endParaRPr lang="en-US"/>
          </a:p>
        </p:txBody>
      </p:sp>
      <p:sp>
        <p:nvSpPr>
          <p:cNvPr id="2" name="Divider"/>
          <p:cNvSpPr>
            <a:spLocks noGrp="1"/>
          </p:cNvSpPr>
          <p:nvPr>
            <p:ph type="title"/>
          </p:nvPr>
        </p:nvSpPr>
        <p:spPr bwMode="gray">
          <a:xfrm>
            <a:off x="504001" y="504000"/>
            <a:ext cx="11186476" cy="369332"/>
          </a:xfrm>
        </p:spPr>
        <p:txBody>
          <a:bodyPr/>
          <a:lstStyle/>
          <a:p>
            <a:r>
              <a:rPr lang="en-US" i="0">
                <a:effectLst/>
              </a:rPr>
              <a:t>Configuring a SAP Business Network Account for </a:t>
            </a:r>
            <a:r>
              <a:rPr lang="en-US" i="0" err="1">
                <a:effectLst/>
              </a:rPr>
              <a:t>PunchOut</a:t>
            </a:r>
            <a:endParaRPr lang="en-US"/>
          </a:p>
        </p:txBody>
      </p:sp>
      <p:pic>
        <p:nvPicPr>
          <p:cNvPr id="6" name="Picture 5">
            <a:extLst>
              <a:ext uri="{FF2B5EF4-FFF2-40B4-BE49-F238E27FC236}">
                <a16:creationId xmlns:a16="http://schemas.microsoft.com/office/drawing/2014/main" id="{F17AB01C-5385-4328-8A2C-5C0502D68D32}"/>
              </a:ext>
            </a:extLst>
          </p:cNvPr>
          <p:cNvPicPr>
            <a:picLocks noChangeAspect="1"/>
          </p:cNvPicPr>
          <p:nvPr/>
        </p:nvPicPr>
        <p:blipFill>
          <a:blip r:embed="rId3"/>
          <a:stretch>
            <a:fillRect/>
          </a:stretch>
        </p:blipFill>
        <p:spPr>
          <a:xfrm>
            <a:off x="4667016" y="1620000"/>
            <a:ext cx="7023461" cy="400705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8871653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vider"/>
          <p:cNvSpPr>
            <a:spLocks noGrp="1"/>
          </p:cNvSpPr>
          <p:nvPr>
            <p:ph type="ctrTitle"/>
          </p:nvPr>
        </p:nvSpPr>
        <p:spPr bwMode="gray">
          <a:xfrm>
            <a:off x="504987" y="2771503"/>
            <a:ext cx="11185200" cy="1314994"/>
          </a:xfrm>
        </p:spPr>
        <p:txBody>
          <a:bodyPr/>
          <a:lstStyle/>
          <a:p>
            <a:r>
              <a:rPr lang="en-US" i="0">
                <a:solidFill>
                  <a:srgbClr val="242424"/>
                </a:solidFill>
                <a:effectLst/>
              </a:rPr>
              <a:t>Native cXML </a:t>
            </a:r>
            <a:r>
              <a:rPr lang="en-US" i="0">
                <a:solidFill>
                  <a:schemeClr val="accent1"/>
                </a:solidFill>
                <a:effectLst/>
              </a:rPr>
              <a:t>transaction setup</a:t>
            </a:r>
            <a:br>
              <a:rPr lang="en-US" i="0">
                <a:solidFill>
                  <a:srgbClr val="242424"/>
                </a:solidFill>
                <a:effectLst/>
              </a:rPr>
            </a:br>
            <a:endParaRPr lang="en-US">
              <a:solidFill>
                <a:schemeClr val="accent1"/>
              </a:solidFill>
            </a:endParaRPr>
          </a:p>
        </p:txBody>
      </p:sp>
    </p:spTree>
    <p:extLst>
      <p:ext uri="{BB962C8B-B14F-4D97-AF65-F5344CB8AC3E}">
        <p14:creationId xmlns:p14="http://schemas.microsoft.com/office/powerpoint/2010/main" val="3750060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4000" y="1620000"/>
            <a:ext cx="4934692" cy="4439277"/>
          </a:xfrm>
        </p:spPr>
        <p:txBody>
          <a:bodyPr>
            <a:normAutofit/>
          </a:bodyPr>
          <a:lstStyle/>
          <a:p>
            <a:pPr marL="169863" indent="-169863">
              <a:lnSpc>
                <a:spcPct val="134000"/>
              </a:lnSpc>
              <a:spcBef>
                <a:spcPts val="0"/>
              </a:spcBef>
              <a:spcAft>
                <a:spcPts val="600"/>
              </a:spcAft>
              <a:buSzPct val="100000"/>
              <a:buFont typeface="Wingdings" panose="05000000000000000000" pitchFamily="2" charset="2"/>
              <a:buChar char="§"/>
            </a:pPr>
            <a:r>
              <a:rPr lang="en-US"/>
              <a:t>This option refers to the account level </a:t>
            </a:r>
            <a:r>
              <a:rPr lang="en-US" b="1"/>
              <a:t>Default</a:t>
            </a:r>
            <a:r>
              <a:rPr lang="en-US"/>
              <a:t> </a:t>
            </a:r>
            <a:r>
              <a:rPr lang="en-US" b="1"/>
              <a:t>Authentication</a:t>
            </a:r>
            <a:r>
              <a:rPr lang="en-US"/>
              <a:t>. This option would be used for all cXML transactional documents across all customers.</a:t>
            </a:r>
            <a:br>
              <a:rPr lang="en-US"/>
            </a:br>
            <a:endParaRPr lang="en-US"/>
          </a:p>
          <a:p>
            <a:pPr marL="169863" indent="-169863">
              <a:lnSpc>
                <a:spcPct val="134000"/>
              </a:lnSpc>
              <a:spcBef>
                <a:spcPts val="0"/>
              </a:spcBef>
              <a:spcAft>
                <a:spcPts val="600"/>
              </a:spcAft>
              <a:buSzPct val="100000"/>
              <a:buFont typeface="Wingdings" panose="05000000000000000000" pitchFamily="2" charset="2"/>
              <a:buChar char="§"/>
            </a:pPr>
            <a:r>
              <a:rPr lang="en-US"/>
              <a:t>To access this authentication setup: </a:t>
            </a:r>
          </a:p>
          <a:p>
            <a:pPr marL="349827" lvl="1" indent="-169863">
              <a:lnSpc>
                <a:spcPct val="134000"/>
              </a:lnSpc>
              <a:spcBef>
                <a:spcPts val="0"/>
              </a:spcBef>
              <a:spcAft>
                <a:spcPts val="600"/>
              </a:spcAft>
              <a:buClrTx/>
            </a:pPr>
            <a:r>
              <a:rPr lang="en-US"/>
              <a:t>Click your initials</a:t>
            </a:r>
          </a:p>
          <a:p>
            <a:pPr marL="349827" lvl="1" indent="-169863">
              <a:lnSpc>
                <a:spcPct val="134000"/>
              </a:lnSpc>
              <a:spcBef>
                <a:spcPts val="0"/>
              </a:spcBef>
              <a:spcAft>
                <a:spcPts val="600"/>
              </a:spcAft>
              <a:buClrTx/>
            </a:pPr>
            <a:r>
              <a:rPr lang="en-US"/>
              <a:t>Select Settings</a:t>
            </a:r>
          </a:p>
          <a:p>
            <a:pPr marL="349827" lvl="1" indent="-169863">
              <a:lnSpc>
                <a:spcPct val="134000"/>
              </a:lnSpc>
              <a:spcBef>
                <a:spcPts val="0"/>
              </a:spcBef>
              <a:spcAft>
                <a:spcPts val="600"/>
              </a:spcAft>
              <a:buClrTx/>
            </a:pPr>
            <a:r>
              <a:rPr lang="en-US"/>
              <a:t>Click Electronic Order Routing</a:t>
            </a:r>
          </a:p>
        </p:txBody>
      </p:sp>
      <p:sp>
        <p:nvSpPr>
          <p:cNvPr id="2" name="Divider"/>
          <p:cNvSpPr>
            <a:spLocks noGrp="1"/>
          </p:cNvSpPr>
          <p:nvPr>
            <p:ph type="title"/>
          </p:nvPr>
        </p:nvSpPr>
        <p:spPr bwMode="gray">
          <a:xfrm>
            <a:off x="504001" y="504000"/>
            <a:ext cx="11186476" cy="369332"/>
          </a:xfrm>
        </p:spPr>
        <p:txBody>
          <a:bodyPr/>
          <a:lstStyle/>
          <a:p>
            <a:r>
              <a:rPr lang="en-US" i="0">
                <a:effectLst/>
              </a:rPr>
              <a:t>Native cXML transaction setup</a:t>
            </a:r>
            <a:endParaRPr lang="en-US"/>
          </a:p>
        </p:txBody>
      </p:sp>
      <p:pic>
        <p:nvPicPr>
          <p:cNvPr id="4" name="Picture 3">
            <a:extLst>
              <a:ext uri="{FF2B5EF4-FFF2-40B4-BE49-F238E27FC236}">
                <a16:creationId xmlns:a16="http://schemas.microsoft.com/office/drawing/2014/main" id="{D6297663-35A1-3C67-014B-038D8F207EB6}"/>
              </a:ext>
            </a:extLst>
          </p:cNvPr>
          <p:cNvPicPr>
            <a:picLocks noChangeAspect="1"/>
          </p:cNvPicPr>
          <p:nvPr/>
        </p:nvPicPr>
        <p:blipFill>
          <a:blip r:embed="rId3"/>
          <a:stretch>
            <a:fillRect/>
          </a:stretch>
        </p:blipFill>
        <p:spPr>
          <a:xfrm>
            <a:off x="5438692" y="1698377"/>
            <a:ext cx="6144252" cy="3979611"/>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6733272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3999" y="1620000"/>
            <a:ext cx="4831325" cy="5098852"/>
          </a:xfrm>
        </p:spPr>
        <p:txBody>
          <a:bodyPr>
            <a:normAutofit fontScale="77500" lnSpcReduction="20000"/>
          </a:bodyPr>
          <a:lstStyle/>
          <a:p>
            <a:pPr marL="169863" lvl="1" indent="-169863">
              <a:lnSpc>
                <a:spcPct val="134000"/>
              </a:lnSpc>
            </a:pPr>
            <a:r>
              <a:rPr lang="en-US" sz="2600"/>
              <a:t>Click Configure cXML (native) Integration</a:t>
            </a:r>
          </a:p>
          <a:p>
            <a:pPr marL="0" lvl="1" indent="0">
              <a:lnSpc>
                <a:spcPct val="134000"/>
              </a:lnSpc>
              <a:buNone/>
            </a:pPr>
            <a:endParaRPr lang="en-US" sz="2600"/>
          </a:p>
          <a:p>
            <a:pPr marL="169863" indent="-169863">
              <a:lnSpc>
                <a:spcPct val="134000"/>
              </a:lnSpc>
              <a:spcBef>
                <a:spcPts val="600"/>
              </a:spcBef>
              <a:buSzPct val="100000"/>
              <a:buFont typeface="Wingdings" panose="05000000000000000000" pitchFamily="2" charset="2"/>
              <a:buChar char="§"/>
            </a:pPr>
            <a:r>
              <a:rPr lang="en-US" sz="2600"/>
              <a:t>Select your Authentication Method. The Preferred method is Shared Secret. </a:t>
            </a:r>
          </a:p>
          <a:p>
            <a:pPr>
              <a:lnSpc>
                <a:spcPct val="134000"/>
              </a:lnSpc>
              <a:spcBef>
                <a:spcPts val="600"/>
              </a:spcBef>
              <a:buSzPct val="100000"/>
            </a:pPr>
            <a:endParaRPr lang="en-US" sz="2600"/>
          </a:p>
          <a:p>
            <a:pPr marL="169863" indent="-169863">
              <a:lnSpc>
                <a:spcPct val="134000"/>
              </a:lnSpc>
              <a:spcBef>
                <a:spcPts val="600"/>
              </a:spcBef>
              <a:buSzPct val="100000"/>
              <a:buFont typeface="Wingdings" panose="05000000000000000000" pitchFamily="2" charset="2"/>
              <a:buChar char="§"/>
            </a:pPr>
            <a:r>
              <a:rPr lang="en-US" sz="2600"/>
              <a:t>Type in your Shared Secret credentials.</a:t>
            </a:r>
          </a:p>
          <a:p>
            <a:pPr marL="349827" lvl="1" indent="-169863">
              <a:lnSpc>
                <a:spcPct val="134000"/>
              </a:lnSpc>
              <a:buClrTx/>
            </a:pPr>
            <a:r>
              <a:rPr lang="en-US" sz="2300"/>
              <a:t>This Shared Secret will be sent to your systems to authenticate requests.</a:t>
            </a:r>
          </a:p>
          <a:p>
            <a:pPr lvl="1" indent="0">
              <a:lnSpc>
                <a:spcPct val="134000"/>
              </a:lnSpc>
              <a:buNone/>
              <a:tabLst>
                <a:tab pos="1998663" algn="l"/>
              </a:tabLst>
            </a:pPr>
            <a:endParaRPr lang="en-US" sz="2400"/>
          </a:p>
          <a:p>
            <a:pPr marL="169863" indent="-169863">
              <a:lnSpc>
                <a:spcPct val="134000"/>
              </a:lnSpc>
              <a:spcBef>
                <a:spcPts val="600"/>
              </a:spcBef>
              <a:buSzPct val="100000"/>
              <a:buFont typeface="Wingdings" panose="05000000000000000000" pitchFamily="2" charset="2"/>
              <a:buChar char="§"/>
            </a:pPr>
            <a:r>
              <a:rPr lang="en-US" sz="2600"/>
              <a:t>Click OK</a:t>
            </a:r>
            <a:endParaRPr lang="en-US"/>
          </a:p>
        </p:txBody>
      </p:sp>
      <p:sp>
        <p:nvSpPr>
          <p:cNvPr id="2" name="Divider"/>
          <p:cNvSpPr>
            <a:spLocks noGrp="1"/>
          </p:cNvSpPr>
          <p:nvPr>
            <p:ph type="title"/>
          </p:nvPr>
        </p:nvSpPr>
        <p:spPr bwMode="gray">
          <a:xfrm>
            <a:off x="504001" y="504000"/>
            <a:ext cx="11186476" cy="369332"/>
          </a:xfrm>
        </p:spPr>
        <p:txBody>
          <a:bodyPr/>
          <a:lstStyle/>
          <a:p>
            <a:r>
              <a:rPr lang="en-US" i="0">
                <a:effectLst/>
              </a:rPr>
              <a:t>Native cXML transaction setup</a:t>
            </a:r>
            <a:endParaRPr lang="en-US"/>
          </a:p>
        </p:txBody>
      </p:sp>
      <p:pic>
        <p:nvPicPr>
          <p:cNvPr id="6" name="Picture 5">
            <a:extLst>
              <a:ext uri="{FF2B5EF4-FFF2-40B4-BE49-F238E27FC236}">
                <a16:creationId xmlns:a16="http://schemas.microsoft.com/office/drawing/2014/main" id="{ADF44A43-7935-E552-4A3F-B167E6961E1F}"/>
              </a:ext>
            </a:extLst>
          </p:cNvPr>
          <p:cNvPicPr>
            <a:picLocks noChangeAspect="1"/>
          </p:cNvPicPr>
          <p:nvPr/>
        </p:nvPicPr>
        <p:blipFill>
          <a:blip r:embed="rId3"/>
          <a:stretch>
            <a:fillRect/>
          </a:stretch>
        </p:blipFill>
        <p:spPr>
          <a:xfrm>
            <a:off x="5704121" y="1263165"/>
            <a:ext cx="5890114" cy="1898676"/>
          </a:xfrm>
          <a:prstGeom prst="rect">
            <a:avLst/>
          </a:prstGeom>
          <a:ln>
            <a:noFill/>
          </a:ln>
          <a:effectLst>
            <a:outerShdw blurRad="190500" algn="tl" rotWithShape="0">
              <a:srgbClr val="000000">
                <a:alpha val="70000"/>
              </a:srgbClr>
            </a:outerShdw>
          </a:effectLst>
        </p:spPr>
      </p:pic>
      <p:pic>
        <p:nvPicPr>
          <p:cNvPr id="9" name="Picture 8">
            <a:extLst>
              <a:ext uri="{FF2B5EF4-FFF2-40B4-BE49-F238E27FC236}">
                <a16:creationId xmlns:a16="http://schemas.microsoft.com/office/drawing/2014/main" id="{B1EC07B1-B1B2-94A8-2A8C-AD7DB4637C91}"/>
              </a:ext>
            </a:extLst>
          </p:cNvPr>
          <p:cNvPicPr>
            <a:picLocks noChangeAspect="1"/>
          </p:cNvPicPr>
          <p:nvPr/>
        </p:nvPicPr>
        <p:blipFill>
          <a:blip r:embed="rId4"/>
          <a:stretch>
            <a:fillRect/>
          </a:stretch>
        </p:blipFill>
        <p:spPr>
          <a:xfrm>
            <a:off x="5647027" y="3584725"/>
            <a:ext cx="6004302" cy="276536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6286394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vider"/>
          <p:cNvSpPr>
            <a:spLocks noGrp="1"/>
          </p:cNvSpPr>
          <p:nvPr>
            <p:ph type="ctrTitle"/>
          </p:nvPr>
        </p:nvSpPr>
        <p:spPr bwMode="gray">
          <a:xfrm>
            <a:off x="355954" y="2864023"/>
            <a:ext cx="11185200" cy="677108"/>
          </a:xfrm>
        </p:spPr>
        <p:txBody>
          <a:bodyPr/>
          <a:lstStyle/>
          <a:p>
            <a:r>
              <a:rPr lang="en-US"/>
              <a:t>Configuring your Customer Specific </a:t>
            </a:r>
            <a:r>
              <a:rPr lang="en-US">
                <a:solidFill>
                  <a:schemeClr val="accent1"/>
                </a:solidFill>
              </a:rPr>
              <a:t>PunchOut URL connection</a:t>
            </a:r>
            <a:endParaRPr lang="en-US"/>
          </a:p>
        </p:txBody>
      </p:sp>
    </p:spTree>
    <p:extLst>
      <p:ext uri="{BB962C8B-B14F-4D97-AF65-F5344CB8AC3E}">
        <p14:creationId xmlns:p14="http://schemas.microsoft.com/office/powerpoint/2010/main" val="1531737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4001" y="1837714"/>
            <a:ext cx="5095610" cy="3648686"/>
          </a:xfrm>
        </p:spPr>
        <p:txBody>
          <a:bodyPr>
            <a:normAutofit lnSpcReduction="10000"/>
          </a:bodyPr>
          <a:lstStyle/>
          <a:p>
            <a:pPr>
              <a:buSzPct val="100000"/>
            </a:pPr>
            <a:r>
              <a:rPr lang="en-US" dirty="0"/>
              <a:t>In some cases, you may wish to use a unique PunchOut URL, that is different to your Default URL, for a specific customer.</a:t>
            </a:r>
          </a:p>
          <a:p>
            <a:pPr>
              <a:buSzPct val="100000"/>
            </a:pPr>
            <a:r>
              <a:rPr lang="en-US" dirty="0"/>
              <a:t>To configure your customer specific PunchOut URL connection, please follow these steps. </a:t>
            </a:r>
          </a:p>
          <a:p>
            <a:pPr>
              <a:buSzPct val="100000"/>
            </a:pPr>
            <a:endParaRPr lang="en-US" dirty="0"/>
          </a:p>
          <a:p>
            <a:pPr marL="169863" indent="-169863">
              <a:buSzPct val="100000"/>
              <a:buFont typeface="Wingdings" panose="05000000000000000000" pitchFamily="2" charset="2"/>
              <a:buChar char="§"/>
            </a:pPr>
            <a:r>
              <a:rPr lang="en-US" dirty="0"/>
              <a:t>Login to your </a:t>
            </a:r>
            <a:r>
              <a:rPr lang="en-US" b="1" dirty="0"/>
              <a:t>SAP</a:t>
            </a:r>
            <a:r>
              <a:rPr lang="en-US" dirty="0"/>
              <a:t> </a:t>
            </a:r>
            <a:r>
              <a:rPr lang="en-US" b="1" dirty="0"/>
              <a:t>Business Network Supplier Account </a:t>
            </a:r>
            <a:r>
              <a:rPr lang="en-US" dirty="0"/>
              <a:t>(</a:t>
            </a:r>
            <a:r>
              <a:rPr lang="en-US" dirty="0">
                <a:hlinkClick r:id="rId3"/>
              </a:rPr>
              <a:t>https://supplier.ariba.com</a:t>
            </a:r>
            <a:r>
              <a:rPr lang="en-US" dirty="0"/>
              <a:t>)</a:t>
            </a:r>
          </a:p>
          <a:p>
            <a:pPr marL="169863" indent="-169863">
              <a:buSzPct val="100000"/>
              <a:buFont typeface="Wingdings" panose="05000000000000000000" pitchFamily="2" charset="2"/>
              <a:buChar char="§"/>
            </a:pPr>
            <a:endParaRPr lang="en-US" sz="1500" dirty="0">
              <a:cs typeface="Arial"/>
            </a:endParaRPr>
          </a:p>
          <a:p>
            <a:pPr marL="169863" indent="-169863">
              <a:buSzPct val="100000"/>
              <a:buFont typeface="Wingdings" panose="05000000000000000000" pitchFamily="2" charset="2"/>
              <a:buChar char="§"/>
            </a:pPr>
            <a:endParaRPr lang="en-US" dirty="0"/>
          </a:p>
        </p:txBody>
      </p:sp>
      <p:sp>
        <p:nvSpPr>
          <p:cNvPr id="2" name="Divider"/>
          <p:cNvSpPr>
            <a:spLocks noGrp="1"/>
          </p:cNvSpPr>
          <p:nvPr>
            <p:ph type="title"/>
          </p:nvPr>
        </p:nvSpPr>
        <p:spPr bwMode="gray">
          <a:xfrm>
            <a:off x="504001" y="504000"/>
            <a:ext cx="11186476" cy="369332"/>
          </a:xfrm>
        </p:spPr>
        <p:txBody>
          <a:bodyPr/>
          <a:lstStyle/>
          <a:p>
            <a:r>
              <a:rPr lang="en-US"/>
              <a:t>Configuring your Customer Specific </a:t>
            </a:r>
            <a:r>
              <a:rPr lang="en-US" err="1"/>
              <a:t>PunchOut</a:t>
            </a:r>
            <a:r>
              <a:rPr lang="en-US"/>
              <a:t> URL connection</a:t>
            </a:r>
          </a:p>
        </p:txBody>
      </p:sp>
      <p:pic>
        <p:nvPicPr>
          <p:cNvPr id="14" name="Picture 13">
            <a:extLst>
              <a:ext uri="{FF2B5EF4-FFF2-40B4-BE49-F238E27FC236}">
                <a16:creationId xmlns:a16="http://schemas.microsoft.com/office/drawing/2014/main" id="{9D24588F-B3C3-441D-B39B-094916A51901}"/>
              </a:ext>
            </a:extLst>
          </p:cNvPr>
          <p:cNvPicPr>
            <a:picLocks noChangeAspect="1"/>
          </p:cNvPicPr>
          <p:nvPr/>
        </p:nvPicPr>
        <p:blipFill rotWithShape="1">
          <a:blip r:embed="rId4"/>
          <a:srcRect r="1731"/>
          <a:stretch/>
        </p:blipFill>
        <p:spPr>
          <a:xfrm>
            <a:off x="5439834" y="1837712"/>
            <a:ext cx="6250643" cy="3349429"/>
          </a:xfrm>
          <a:prstGeom prst="rect">
            <a:avLst/>
          </a:prstGeom>
          <a:ln>
            <a:noFill/>
          </a:ln>
          <a:effectLst>
            <a:outerShdw blurRad="190500" algn="tl" rotWithShape="0">
              <a:srgbClr val="000000">
                <a:alpha val="70000"/>
              </a:srgbClr>
            </a:outerShdw>
          </a:effectLst>
        </p:spPr>
      </p:pic>
      <p:sp>
        <p:nvSpPr>
          <p:cNvPr id="5" name="TextBox 4">
            <a:extLst>
              <a:ext uri="{FF2B5EF4-FFF2-40B4-BE49-F238E27FC236}">
                <a16:creationId xmlns:a16="http://schemas.microsoft.com/office/drawing/2014/main" id="{FB4570C0-F159-4C26-F93E-C1B92800AF31}"/>
              </a:ext>
            </a:extLst>
          </p:cNvPr>
          <p:cNvSpPr txBox="1"/>
          <p:nvPr/>
        </p:nvSpPr>
        <p:spPr>
          <a:xfrm>
            <a:off x="504001" y="6077001"/>
            <a:ext cx="10599310" cy="276999"/>
          </a:xfrm>
          <a:prstGeom prst="rect">
            <a:avLst/>
          </a:prstGeom>
          <a:noFill/>
        </p:spPr>
        <p:txBody>
          <a:bodyPr wrap="square">
            <a:spAutoFit/>
          </a:bodyPr>
          <a:lstStyle/>
          <a:p>
            <a:pPr marL="169863" indent="-169863">
              <a:buClr>
                <a:schemeClr val="accent1"/>
              </a:buClr>
              <a:buSzPct val="100000"/>
              <a:buFont typeface="Wingdings" panose="05000000000000000000" pitchFamily="2" charset="2"/>
              <a:buChar char="§"/>
            </a:pPr>
            <a:r>
              <a:rPr lang="en-US" sz="1200">
                <a:cs typeface="Arial"/>
              </a:rPr>
              <a:t>Assistance from your IT Manager may be needed for the following slides.</a:t>
            </a:r>
          </a:p>
        </p:txBody>
      </p:sp>
    </p:spTree>
    <p:extLst>
      <p:ext uri="{BB962C8B-B14F-4D97-AF65-F5344CB8AC3E}">
        <p14:creationId xmlns:p14="http://schemas.microsoft.com/office/powerpoint/2010/main" val="29671455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4000" y="1445829"/>
            <a:ext cx="11186477" cy="5050766"/>
          </a:xfrm>
          <a:prstGeom prst="rect">
            <a:avLst/>
          </a:prstGeom>
        </p:spPr>
        <p:txBody>
          <a:bodyPr>
            <a:normAutofit/>
          </a:bodyPr>
          <a:lstStyle/>
          <a:p>
            <a:pPr marL="228600" indent="-228600">
              <a:lnSpc>
                <a:spcPts val="2300"/>
              </a:lnSpc>
              <a:spcBef>
                <a:spcPts val="600"/>
              </a:spcBef>
              <a:spcAft>
                <a:spcPts val="600"/>
              </a:spcAft>
              <a:buFont typeface="Wingdings" pitchFamily="2" charset="2"/>
              <a:buChar char="§"/>
            </a:pPr>
            <a:r>
              <a:rPr lang="en-US"/>
              <a:t>Switch to your Test Account</a:t>
            </a:r>
          </a:p>
          <a:p>
            <a:pPr marL="403225" lvl="1" indent="-177800">
              <a:lnSpc>
                <a:spcPts val="2000"/>
              </a:lnSpc>
              <a:spcAft>
                <a:spcPts val="600"/>
              </a:spcAft>
            </a:pPr>
            <a:r>
              <a:rPr lang="en-US"/>
              <a:t>Your Network Account needs to be set up in both your Test and Production environments</a:t>
            </a:r>
          </a:p>
          <a:p>
            <a:pPr marL="403225" lvl="1" indent="-177800">
              <a:lnSpc>
                <a:spcPts val="2000"/>
              </a:lnSpc>
              <a:spcAft>
                <a:spcPts val="600"/>
              </a:spcAft>
            </a:pPr>
            <a:r>
              <a:rPr lang="en-US"/>
              <a:t>Find your initials in the upper right corner and click for the pull down menu, then click “Switch To Test Account”</a:t>
            </a:r>
          </a:p>
          <a:p>
            <a:pPr marL="403225" lvl="1" indent="-177800">
              <a:lnSpc>
                <a:spcPts val="2000"/>
              </a:lnSpc>
              <a:spcAft>
                <a:spcPts val="600"/>
              </a:spcAft>
            </a:pPr>
            <a:r>
              <a:rPr lang="en-US"/>
              <a:t>If you don’t see a “Switch to Test Account” link, </a:t>
            </a:r>
            <a:br>
              <a:rPr lang="en-US"/>
            </a:br>
            <a:r>
              <a:rPr lang="en-US"/>
              <a:t>your Test account has not yet been set up. </a:t>
            </a:r>
            <a:br>
              <a:rPr lang="en-US"/>
            </a:br>
            <a:r>
              <a:rPr lang="en-US"/>
              <a:t>Contact your </a:t>
            </a:r>
            <a:r>
              <a:rPr lang="en-US" sz="1800">
                <a:solidFill>
                  <a:sysClr val="windowText" lastClr="000000"/>
                </a:solidFill>
                <a:latin typeface="+mj-lt"/>
                <a:ea typeface="+mj-ea"/>
                <a:cs typeface="+mj-cs"/>
              </a:rPr>
              <a:t>SAP Business Network</a:t>
            </a:r>
            <a:r>
              <a:rPr lang="en-US"/>
              <a:t> </a:t>
            </a:r>
            <a:br>
              <a:rPr lang="en-US"/>
            </a:br>
            <a:r>
              <a:rPr lang="en-US"/>
              <a:t>Administrator</a:t>
            </a:r>
          </a:p>
          <a:p>
            <a:pPr marL="403225" lvl="1" indent="-177800">
              <a:lnSpc>
                <a:spcPts val="1700"/>
              </a:lnSpc>
              <a:spcAft>
                <a:spcPts val="600"/>
              </a:spcAft>
            </a:pPr>
            <a:r>
              <a:rPr lang="en-US"/>
              <a:t>You will get a warning. </a:t>
            </a:r>
            <a:br>
              <a:rPr lang="en-US"/>
            </a:br>
            <a:r>
              <a:rPr lang="en-US" b="1"/>
              <a:t>“You are about to switch to Test Mode.” </a:t>
            </a:r>
            <a:br>
              <a:rPr lang="en-US" b="1"/>
            </a:br>
            <a:r>
              <a:rPr lang="en-US"/>
              <a:t>Click “OK”</a:t>
            </a:r>
          </a:p>
        </p:txBody>
      </p:sp>
      <p:sp>
        <p:nvSpPr>
          <p:cNvPr id="2" name="Title 1"/>
          <p:cNvSpPr>
            <a:spLocks noGrp="1"/>
          </p:cNvSpPr>
          <p:nvPr>
            <p:ph type="title"/>
          </p:nvPr>
        </p:nvSpPr>
        <p:spPr/>
        <p:txBody>
          <a:bodyPr/>
          <a:lstStyle/>
          <a:p>
            <a:r>
              <a:rPr lang="en-US"/>
              <a:t>Configuring your Customer Specific </a:t>
            </a:r>
            <a:r>
              <a:rPr lang="en-US" err="1"/>
              <a:t>PunchOut</a:t>
            </a:r>
            <a:r>
              <a:rPr lang="en-US"/>
              <a:t> URL connection</a:t>
            </a:r>
            <a:endParaRPr lang="en-US" noProof="0"/>
          </a:p>
        </p:txBody>
      </p:sp>
      <p:pic>
        <p:nvPicPr>
          <p:cNvPr id="5" name="Picture 4">
            <a:extLst>
              <a:ext uri="{FF2B5EF4-FFF2-40B4-BE49-F238E27FC236}">
                <a16:creationId xmlns:a16="http://schemas.microsoft.com/office/drawing/2014/main" id="{984D41DC-1B5E-E3EA-B6EC-6C4BBA5FD7F0}"/>
              </a:ext>
            </a:extLst>
          </p:cNvPr>
          <p:cNvPicPr>
            <a:picLocks noChangeAspect="1"/>
          </p:cNvPicPr>
          <p:nvPr/>
        </p:nvPicPr>
        <p:blipFill>
          <a:blip r:embed="rId3"/>
          <a:stretch>
            <a:fillRect/>
          </a:stretch>
        </p:blipFill>
        <p:spPr>
          <a:xfrm>
            <a:off x="5756313" y="2928682"/>
            <a:ext cx="5934164" cy="326246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7769970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4000" y="1620000"/>
            <a:ext cx="3472914" cy="4716000"/>
          </a:xfrm>
        </p:spPr>
        <p:txBody>
          <a:bodyPr vert="horz" lIns="0" tIns="0" rIns="0" bIns="0" rtlCol="0" anchor="t">
            <a:normAutofit/>
          </a:bodyPr>
          <a:lstStyle/>
          <a:p>
            <a:pPr marL="169545" indent="-169545">
              <a:buSzPct val="100000"/>
              <a:buFont typeface="Wingdings" panose="05000000000000000000" pitchFamily="2" charset="2"/>
              <a:buChar char="§"/>
            </a:pPr>
            <a:r>
              <a:rPr lang="en-US"/>
              <a:t>Go to </a:t>
            </a:r>
            <a:r>
              <a:rPr lang="en-US" b="1"/>
              <a:t>Catalog</a:t>
            </a:r>
            <a:r>
              <a:rPr lang="en-US"/>
              <a:t> tab, </a:t>
            </a:r>
            <a:r>
              <a:rPr lang="en-US" dirty="0"/>
              <a:t>choose </a:t>
            </a:r>
            <a:r>
              <a:rPr lang="en-US" b="1" dirty="0"/>
              <a:t>Customer Catalogs</a:t>
            </a:r>
            <a:r>
              <a:rPr lang="en-US" dirty="0"/>
              <a:t>, </a:t>
            </a:r>
            <a:r>
              <a:rPr lang="en-US"/>
              <a:t>and click </a:t>
            </a:r>
            <a:r>
              <a:rPr lang="en-US" b="1" dirty="0" err="1"/>
              <a:t>PunchOut</a:t>
            </a:r>
            <a:r>
              <a:rPr lang="en-US" b="1"/>
              <a:t> Configuration</a:t>
            </a:r>
            <a:r>
              <a:rPr lang="en-US"/>
              <a:t>.</a:t>
            </a:r>
            <a:endParaRPr lang="en-US" dirty="0"/>
          </a:p>
          <a:p>
            <a:pPr marL="169545" indent="-169545">
              <a:buSzPct val="100000"/>
              <a:buFont typeface="Wingdings" panose="05000000000000000000" pitchFamily="2" charset="2"/>
              <a:buChar char="§"/>
            </a:pPr>
            <a:r>
              <a:rPr lang="en-US"/>
              <a:t>Please note the next steps need to be completed in your </a:t>
            </a:r>
            <a:r>
              <a:rPr lang="en-US" b="1"/>
              <a:t>Test</a:t>
            </a:r>
            <a:r>
              <a:rPr lang="en-US"/>
              <a:t> and </a:t>
            </a:r>
            <a:r>
              <a:rPr lang="en-US" b="1"/>
              <a:t>Production</a:t>
            </a:r>
            <a:r>
              <a:rPr lang="en-US"/>
              <a:t> environments.</a:t>
            </a:r>
            <a:endParaRPr lang="en-US" dirty="0">
              <a:cs typeface="Arial"/>
            </a:endParaRPr>
          </a:p>
          <a:p>
            <a:pPr marL="169545" indent="-169545">
              <a:buSzPct val="100000"/>
              <a:buFont typeface="Wingdings" panose="05000000000000000000" pitchFamily="2" charset="2"/>
              <a:buChar char="§"/>
            </a:pPr>
            <a:endParaRPr lang="en-US" b="1">
              <a:cs typeface="Arial"/>
            </a:endParaRPr>
          </a:p>
        </p:txBody>
      </p:sp>
      <p:sp>
        <p:nvSpPr>
          <p:cNvPr id="2" name="Divider"/>
          <p:cNvSpPr>
            <a:spLocks noGrp="1"/>
          </p:cNvSpPr>
          <p:nvPr>
            <p:ph type="title"/>
          </p:nvPr>
        </p:nvSpPr>
        <p:spPr bwMode="gray">
          <a:xfrm>
            <a:off x="504001" y="504000"/>
            <a:ext cx="11186476" cy="369332"/>
          </a:xfrm>
        </p:spPr>
        <p:txBody>
          <a:bodyPr/>
          <a:lstStyle/>
          <a:p>
            <a:r>
              <a:rPr lang="en-US"/>
              <a:t>Configuring your Customer Specific PunchOut URL connection</a:t>
            </a:r>
          </a:p>
        </p:txBody>
      </p:sp>
      <p:pic>
        <p:nvPicPr>
          <p:cNvPr id="4" name="Picture 3">
            <a:extLst>
              <a:ext uri="{FF2B5EF4-FFF2-40B4-BE49-F238E27FC236}">
                <a16:creationId xmlns:a16="http://schemas.microsoft.com/office/drawing/2014/main" id="{F3F7D69B-ACC7-17A3-C2E6-7013D91D00DC}"/>
              </a:ext>
            </a:extLst>
          </p:cNvPr>
          <p:cNvPicPr>
            <a:picLocks noChangeAspect="1"/>
          </p:cNvPicPr>
          <p:nvPr/>
        </p:nvPicPr>
        <p:blipFill rotWithShape="1">
          <a:blip r:embed="rId3"/>
          <a:srcRect b="50717"/>
          <a:stretch/>
        </p:blipFill>
        <p:spPr>
          <a:xfrm>
            <a:off x="4393610" y="1462267"/>
            <a:ext cx="7051354" cy="1809000"/>
          </a:xfrm>
          <a:prstGeom prst="rect">
            <a:avLst/>
          </a:prstGeom>
          <a:ln>
            <a:noFill/>
          </a:ln>
          <a:effectLst>
            <a:outerShdw blurRad="190500" algn="tl" rotWithShape="0">
              <a:srgbClr val="000000">
                <a:alpha val="70000"/>
              </a:srgbClr>
            </a:outerShdw>
          </a:effectLst>
        </p:spPr>
      </p:pic>
      <p:pic>
        <p:nvPicPr>
          <p:cNvPr id="6" name="Picture 5">
            <a:extLst>
              <a:ext uri="{FF2B5EF4-FFF2-40B4-BE49-F238E27FC236}">
                <a16:creationId xmlns:a16="http://schemas.microsoft.com/office/drawing/2014/main" id="{A1190FE8-0606-29B8-C06E-B2AE8B5307AB}"/>
              </a:ext>
            </a:extLst>
          </p:cNvPr>
          <p:cNvPicPr>
            <a:picLocks noChangeAspect="1"/>
          </p:cNvPicPr>
          <p:nvPr/>
        </p:nvPicPr>
        <p:blipFill>
          <a:blip r:embed="rId4"/>
          <a:stretch>
            <a:fillRect/>
          </a:stretch>
        </p:blipFill>
        <p:spPr>
          <a:xfrm>
            <a:off x="4839266" y="3586734"/>
            <a:ext cx="6160042" cy="280515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6077340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3999" y="1620000"/>
            <a:ext cx="4480775" cy="5095760"/>
          </a:xfrm>
        </p:spPr>
        <p:txBody>
          <a:bodyPr>
            <a:normAutofit/>
          </a:bodyPr>
          <a:lstStyle/>
          <a:p>
            <a:pPr>
              <a:buSzPct val="100000"/>
            </a:pPr>
            <a:r>
              <a:rPr lang="en-US"/>
              <a:t>To create your customer specific PunchOut Catalog connection:</a:t>
            </a:r>
          </a:p>
          <a:p>
            <a:pPr marL="169863" indent="-169863">
              <a:buSzPct val="100000"/>
              <a:buFont typeface="Wingdings" panose="05000000000000000000" pitchFamily="2" charset="2"/>
              <a:buChar char="§"/>
            </a:pPr>
            <a:r>
              <a:rPr lang="en-US"/>
              <a:t>Click on </a:t>
            </a:r>
            <a:r>
              <a:rPr lang="en-US" b="1"/>
              <a:t>Create</a:t>
            </a:r>
          </a:p>
          <a:p>
            <a:pPr marL="169863" indent="-169863">
              <a:buSzPct val="100000"/>
              <a:buFont typeface="Wingdings" panose="05000000000000000000" pitchFamily="2" charset="2"/>
              <a:buChar char="§"/>
            </a:pPr>
            <a:r>
              <a:rPr lang="en-US"/>
              <a:t>In the </a:t>
            </a:r>
            <a:r>
              <a:rPr lang="en-US" b="1"/>
              <a:t>Name</a:t>
            </a:r>
            <a:r>
              <a:rPr lang="en-US"/>
              <a:t> field, write your customer’s company name.</a:t>
            </a:r>
          </a:p>
          <a:p>
            <a:pPr marL="169863" indent="-169863">
              <a:buSzPct val="100000"/>
              <a:buFont typeface="Wingdings" panose="05000000000000000000" pitchFamily="2" charset="2"/>
              <a:buChar char="§"/>
            </a:pPr>
            <a:r>
              <a:rPr lang="en-US"/>
              <a:t>Add your company’s complete unique </a:t>
            </a:r>
            <a:r>
              <a:rPr lang="en-US" b="1"/>
              <a:t>PunchOut Request URL </a:t>
            </a:r>
            <a:r>
              <a:rPr lang="en-US"/>
              <a:t>within the PunchOut URL field. This is the</a:t>
            </a:r>
            <a:br>
              <a:rPr lang="en-US"/>
            </a:br>
            <a:r>
              <a:rPr lang="en-US"/>
              <a:t>location where your customer’s specific PunchOut requests will be sent to. This field is checked,</a:t>
            </a:r>
            <a:br>
              <a:rPr lang="en-US"/>
            </a:br>
            <a:r>
              <a:rPr lang="en-US"/>
              <a:t>and its value used each time your customer punches out to your site.</a:t>
            </a:r>
            <a:endParaRPr lang="en-US">
              <a:solidFill>
                <a:srgbClr val="FF0000"/>
              </a:solidFill>
            </a:endParaRPr>
          </a:p>
          <a:p>
            <a:pPr>
              <a:buSzPct val="100000"/>
            </a:pPr>
            <a:endParaRPr lang="en-US" b="1"/>
          </a:p>
        </p:txBody>
      </p:sp>
      <p:sp>
        <p:nvSpPr>
          <p:cNvPr id="2" name="Divider"/>
          <p:cNvSpPr>
            <a:spLocks noGrp="1"/>
          </p:cNvSpPr>
          <p:nvPr>
            <p:ph type="title"/>
          </p:nvPr>
        </p:nvSpPr>
        <p:spPr bwMode="gray">
          <a:xfrm>
            <a:off x="504001" y="504000"/>
            <a:ext cx="11186476" cy="369332"/>
          </a:xfrm>
        </p:spPr>
        <p:txBody>
          <a:bodyPr/>
          <a:lstStyle/>
          <a:p>
            <a:r>
              <a:rPr lang="en-US"/>
              <a:t>Configuring your Customer Specific </a:t>
            </a:r>
            <a:r>
              <a:rPr lang="en-US" err="1"/>
              <a:t>PunchOut</a:t>
            </a:r>
            <a:r>
              <a:rPr lang="en-US"/>
              <a:t> URL connection</a:t>
            </a:r>
          </a:p>
        </p:txBody>
      </p:sp>
      <p:pic>
        <p:nvPicPr>
          <p:cNvPr id="10" name="Picture 9">
            <a:extLst>
              <a:ext uri="{FF2B5EF4-FFF2-40B4-BE49-F238E27FC236}">
                <a16:creationId xmlns:a16="http://schemas.microsoft.com/office/drawing/2014/main" id="{022C88CE-EEC3-4239-8A99-442F63C8AA4E}"/>
              </a:ext>
            </a:extLst>
          </p:cNvPr>
          <p:cNvPicPr>
            <a:picLocks noChangeAspect="1"/>
          </p:cNvPicPr>
          <p:nvPr/>
        </p:nvPicPr>
        <p:blipFill rotWithShape="1">
          <a:blip r:embed="rId3"/>
          <a:srcRect l="1398"/>
          <a:stretch/>
        </p:blipFill>
        <p:spPr>
          <a:xfrm>
            <a:off x="4984774" y="1568773"/>
            <a:ext cx="5613689" cy="1996101"/>
          </a:xfrm>
          <a:prstGeom prst="rect">
            <a:avLst/>
          </a:prstGeom>
          <a:ln>
            <a:noFill/>
          </a:ln>
          <a:effectLst>
            <a:outerShdw blurRad="190500" algn="tl" rotWithShape="0">
              <a:srgbClr val="000000">
                <a:alpha val="70000"/>
              </a:srgbClr>
            </a:outerShdw>
          </a:effectLst>
        </p:spPr>
      </p:pic>
      <p:pic>
        <p:nvPicPr>
          <p:cNvPr id="11" name="Picture 10">
            <a:extLst>
              <a:ext uri="{FF2B5EF4-FFF2-40B4-BE49-F238E27FC236}">
                <a16:creationId xmlns:a16="http://schemas.microsoft.com/office/drawing/2014/main" id="{9ECA4E9C-DB12-425E-84DB-90C6BA9A8B4E}"/>
              </a:ext>
            </a:extLst>
          </p:cNvPr>
          <p:cNvPicPr>
            <a:picLocks noChangeAspect="1"/>
          </p:cNvPicPr>
          <p:nvPr/>
        </p:nvPicPr>
        <p:blipFill>
          <a:blip r:embed="rId4"/>
          <a:stretch>
            <a:fillRect/>
          </a:stretch>
        </p:blipFill>
        <p:spPr>
          <a:xfrm>
            <a:off x="4984774" y="4329238"/>
            <a:ext cx="6705703" cy="191997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599950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3999" y="1620000"/>
            <a:ext cx="4267703" cy="4716000"/>
          </a:xfrm>
        </p:spPr>
        <p:txBody>
          <a:bodyPr>
            <a:normAutofit/>
          </a:bodyPr>
          <a:lstStyle/>
          <a:p>
            <a:pPr marL="182563" indent="-182563">
              <a:buSzPct val="100000"/>
              <a:buFont typeface="Wingdings" panose="05000000000000000000" pitchFamily="2" charset="2"/>
              <a:buChar char="§"/>
            </a:pPr>
            <a:r>
              <a:rPr lang="en-US" sz="2200"/>
              <a:t>Select </a:t>
            </a:r>
            <a:r>
              <a:rPr lang="en-US" sz="2200" b="1"/>
              <a:t>Private</a:t>
            </a:r>
            <a:r>
              <a:rPr lang="en-US" sz="2200"/>
              <a:t> visibility as this URL is applicable to only your specific customer.</a:t>
            </a:r>
            <a:endParaRPr lang="en-US"/>
          </a:p>
          <a:p>
            <a:pPr marL="539750" lvl="2" indent="-182563">
              <a:buFont typeface="Arial" panose="020B0604020202020204" pitchFamily="34" charset="0"/>
              <a:buChar char="•"/>
            </a:pPr>
            <a:r>
              <a:rPr lang="en-US">
                <a:solidFill>
                  <a:srgbClr val="242424"/>
                </a:solidFill>
              </a:rPr>
              <a:t>Note: A table will appear and show all existing customer relationships.</a:t>
            </a:r>
            <a:br>
              <a:rPr lang="en-US" sz="1500"/>
            </a:br>
            <a:endParaRPr lang="en-US" sz="1500"/>
          </a:p>
          <a:p>
            <a:pPr marL="169863" indent="-169863">
              <a:buSzPct val="100000"/>
              <a:buFont typeface="Wingdings" panose="05000000000000000000" pitchFamily="2" charset="2"/>
              <a:buChar char="§"/>
            </a:pPr>
            <a:r>
              <a:rPr lang="en-US"/>
              <a:t>Next, select </a:t>
            </a:r>
            <a:r>
              <a:rPr lang="en-US" b="1"/>
              <a:t>Customized Authentication</a:t>
            </a:r>
            <a:r>
              <a:rPr lang="en-US"/>
              <a:t> option. The</a:t>
            </a:r>
            <a:r>
              <a:rPr lang="en-US" b="1"/>
              <a:t> </a:t>
            </a:r>
            <a:r>
              <a:rPr lang="en-US"/>
              <a:t>Preferred method is </a:t>
            </a:r>
            <a:r>
              <a:rPr lang="en-US" b="1"/>
              <a:t>Shared Secret. </a:t>
            </a:r>
            <a:r>
              <a:rPr lang="en-US"/>
              <a:t>This Shared Secret will be sent to you to authenticate requests from your Buyers. Type in your Shared Secret, and confirm it. </a:t>
            </a:r>
          </a:p>
        </p:txBody>
      </p:sp>
      <p:sp>
        <p:nvSpPr>
          <p:cNvPr id="2" name="Divider"/>
          <p:cNvSpPr>
            <a:spLocks noGrp="1"/>
          </p:cNvSpPr>
          <p:nvPr>
            <p:ph type="title"/>
          </p:nvPr>
        </p:nvSpPr>
        <p:spPr bwMode="gray">
          <a:xfrm>
            <a:off x="504001" y="504000"/>
            <a:ext cx="11186476" cy="369332"/>
          </a:xfrm>
        </p:spPr>
        <p:txBody>
          <a:bodyPr/>
          <a:lstStyle/>
          <a:p>
            <a:r>
              <a:rPr lang="en-US"/>
              <a:t>Configuring your Customer Specific </a:t>
            </a:r>
            <a:r>
              <a:rPr lang="en-US" err="1"/>
              <a:t>PunchOut</a:t>
            </a:r>
            <a:r>
              <a:rPr lang="en-US"/>
              <a:t> URL connection</a:t>
            </a:r>
          </a:p>
        </p:txBody>
      </p:sp>
      <p:pic>
        <p:nvPicPr>
          <p:cNvPr id="7" name="Picture 6">
            <a:extLst>
              <a:ext uri="{FF2B5EF4-FFF2-40B4-BE49-F238E27FC236}">
                <a16:creationId xmlns:a16="http://schemas.microsoft.com/office/drawing/2014/main" id="{34F6878B-B5A5-4F58-B05C-2FA37D61DD98}"/>
              </a:ext>
            </a:extLst>
          </p:cNvPr>
          <p:cNvPicPr>
            <a:picLocks noChangeAspect="1"/>
          </p:cNvPicPr>
          <p:nvPr/>
        </p:nvPicPr>
        <p:blipFill>
          <a:blip r:embed="rId3"/>
          <a:stretch>
            <a:fillRect/>
          </a:stretch>
        </p:blipFill>
        <p:spPr>
          <a:xfrm>
            <a:off x="5211607" y="1433548"/>
            <a:ext cx="6039160" cy="490245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858510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4000" y="1620000"/>
            <a:ext cx="4259590" cy="1558629"/>
          </a:xfrm>
        </p:spPr>
        <p:txBody>
          <a:bodyPr>
            <a:normAutofit/>
          </a:bodyPr>
          <a:lstStyle/>
          <a:p>
            <a:pPr marL="169863" lvl="1" indent="-169863"/>
            <a:r>
              <a:rPr lang="en-US" sz="2000"/>
              <a:t>Uncheck if your URL is not </a:t>
            </a:r>
            <a:r>
              <a:rPr lang="en-US" sz="2000" b="1"/>
              <a:t>Server Name Indication</a:t>
            </a:r>
            <a:r>
              <a:rPr lang="en-US" sz="2000"/>
              <a:t> (</a:t>
            </a:r>
            <a:r>
              <a:rPr lang="en-US" sz="2000" b="1"/>
              <a:t>SNI)</a:t>
            </a:r>
            <a:r>
              <a:rPr lang="en-US" sz="2000"/>
              <a:t> enabled.</a:t>
            </a:r>
          </a:p>
          <a:p>
            <a:pPr marL="169863" indent="-169863">
              <a:buSzPct val="100000"/>
              <a:buFont typeface="Wingdings" panose="05000000000000000000" pitchFamily="2" charset="2"/>
              <a:buChar char="§"/>
            </a:pPr>
            <a:r>
              <a:rPr lang="en-US" sz="2000"/>
              <a:t>Click OK</a:t>
            </a:r>
            <a:br>
              <a:rPr lang="en-US"/>
            </a:br>
            <a:endParaRPr lang="en-US"/>
          </a:p>
        </p:txBody>
      </p:sp>
      <p:sp>
        <p:nvSpPr>
          <p:cNvPr id="2" name="Divider"/>
          <p:cNvSpPr>
            <a:spLocks noGrp="1"/>
          </p:cNvSpPr>
          <p:nvPr>
            <p:ph type="title"/>
          </p:nvPr>
        </p:nvSpPr>
        <p:spPr bwMode="gray">
          <a:xfrm>
            <a:off x="504001" y="504000"/>
            <a:ext cx="11186476" cy="369332"/>
          </a:xfrm>
        </p:spPr>
        <p:txBody>
          <a:bodyPr/>
          <a:lstStyle/>
          <a:p>
            <a:r>
              <a:rPr lang="en-US"/>
              <a:t>Configuring your Customer Specific </a:t>
            </a:r>
            <a:r>
              <a:rPr lang="en-US" err="1"/>
              <a:t>PunchOut</a:t>
            </a:r>
            <a:r>
              <a:rPr lang="en-US"/>
              <a:t> URL connection</a:t>
            </a:r>
          </a:p>
        </p:txBody>
      </p:sp>
      <p:pic>
        <p:nvPicPr>
          <p:cNvPr id="8" name="Picture 7">
            <a:extLst>
              <a:ext uri="{FF2B5EF4-FFF2-40B4-BE49-F238E27FC236}">
                <a16:creationId xmlns:a16="http://schemas.microsoft.com/office/drawing/2014/main" id="{45116401-83D0-4087-9D79-3BC1BD29AE2B}"/>
              </a:ext>
            </a:extLst>
          </p:cNvPr>
          <p:cNvPicPr>
            <a:picLocks noChangeAspect="1"/>
          </p:cNvPicPr>
          <p:nvPr/>
        </p:nvPicPr>
        <p:blipFill>
          <a:blip r:embed="rId3"/>
          <a:stretch>
            <a:fillRect/>
          </a:stretch>
        </p:blipFill>
        <p:spPr>
          <a:xfrm>
            <a:off x="5282727" y="1620000"/>
            <a:ext cx="6039160" cy="490245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9681930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vider"/>
          <p:cNvSpPr>
            <a:spLocks noGrp="1"/>
          </p:cNvSpPr>
          <p:nvPr>
            <p:ph type="ctrTitle"/>
          </p:nvPr>
        </p:nvSpPr>
        <p:spPr bwMode="gray">
          <a:xfrm>
            <a:off x="504987" y="2771503"/>
            <a:ext cx="11185200" cy="1314994"/>
          </a:xfrm>
        </p:spPr>
        <p:txBody>
          <a:bodyPr/>
          <a:lstStyle/>
          <a:p>
            <a:r>
              <a:rPr lang="en-US">
                <a:solidFill>
                  <a:srgbClr val="242424"/>
                </a:solidFill>
              </a:rPr>
              <a:t>Setting up Default Level 1 </a:t>
            </a:r>
            <a:br>
              <a:rPr lang="en-US">
                <a:solidFill>
                  <a:schemeClr val="accent1"/>
                </a:solidFill>
              </a:rPr>
            </a:br>
            <a:r>
              <a:rPr lang="en-US">
                <a:solidFill>
                  <a:schemeClr val="accent1"/>
                </a:solidFill>
              </a:rPr>
              <a:t>Index File Template Details</a:t>
            </a:r>
            <a:br>
              <a:rPr lang="en-US">
                <a:solidFill>
                  <a:schemeClr val="accent1"/>
                </a:solidFill>
              </a:rPr>
            </a:br>
            <a:endParaRPr lang="en-US">
              <a:solidFill>
                <a:schemeClr val="accent1"/>
              </a:solidFill>
            </a:endParaRPr>
          </a:p>
        </p:txBody>
      </p:sp>
    </p:spTree>
    <p:extLst>
      <p:ext uri="{BB962C8B-B14F-4D97-AF65-F5344CB8AC3E}">
        <p14:creationId xmlns:p14="http://schemas.microsoft.com/office/powerpoint/2010/main" val="41489190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p:txBody>
          <a:bodyPr/>
          <a:lstStyle/>
          <a:p>
            <a:r>
              <a:rPr lang="en-US"/>
              <a:t>In </a:t>
            </a:r>
            <a:r>
              <a:rPr lang="en-US" b="1"/>
              <a:t>Level 1 PunchOut</a:t>
            </a:r>
            <a:r>
              <a:rPr lang="en-US"/>
              <a:t>, the catalog file is a simple, one line Index file. This is because a Level 1 Catalog appears on the catalog interface just as a link to the Supplier’s website.</a:t>
            </a:r>
          </a:p>
        </p:txBody>
      </p:sp>
      <p:sp>
        <p:nvSpPr>
          <p:cNvPr id="2" name="Divider"/>
          <p:cNvSpPr>
            <a:spLocks noGrp="1"/>
          </p:cNvSpPr>
          <p:nvPr>
            <p:ph type="title"/>
          </p:nvPr>
        </p:nvSpPr>
        <p:spPr bwMode="gray">
          <a:xfrm>
            <a:off x="504001" y="504000"/>
            <a:ext cx="11186476" cy="369332"/>
          </a:xfrm>
        </p:spPr>
        <p:txBody>
          <a:bodyPr/>
          <a:lstStyle/>
          <a:p>
            <a:r>
              <a:rPr lang="en-US"/>
              <a:t>Setting</a:t>
            </a:r>
            <a:r>
              <a:rPr lang="en-US" sz="2400"/>
              <a:t> </a:t>
            </a:r>
            <a:r>
              <a:rPr lang="en-US"/>
              <a:t>up Default </a:t>
            </a:r>
            <a:r>
              <a:rPr lang="en-US" sz="2400"/>
              <a:t>Level 1 Index File Template </a:t>
            </a:r>
            <a:r>
              <a:rPr lang="en-US"/>
              <a:t>Details</a:t>
            </a:r>
            <a:endParaRPr lang="en-US" sz="2400"/>
          </a:p>
        </p:txBody>
      </p:sp>
      <p:sp>
        <p:nvSpPr>
          <p:cNvPr id="5" name="TextBox 4">
            <a:extLst>
              <a:ext uri="{FF2B5EF4-FFF2-40B4-BE49-F238E27FC236}">
                <a16:creationId xmlns:a16="http://schemas.microsoft.com/office/drawing/2014/main" id="{AD485C64-9A01-41D5-BC40-C82695849402}"/>
              </a:ext>
            </a:extLst>
          </p:cNvPr>
          <p:cNvSpPr txBox="1"/>
          <p:nvPr/>
        </p:nvSpPr>
        <p:spPr>
          <a:xfrm>
            <a:off x="5253334" y="2602925"/>
            <a:ext cx="5212472" cy="584775"/>
          </a:xfrm>
          <a:prstGeom prst="rect">
            <a:avLst/>
          </a:prstGeom>
          <a:solidFill>
            <a:schemeClr val="bg1"/>
          </a:solidFill>
        </p:spPr>
        <p:txBody>
          <a:bodyPr wrap="square" rtlCol="0">
            <a:spAutoFit/>
          </a:bodyPr>
          <a:lstStyle/>
          <a:p>
            <a:r>
              <a:rPr lang="en-US" sz="1600">
                <a:latin typeface="Arial" panose="020B0604020202020204" pitchFamily="34" charset="0"/>
              </a:rPr>
              <a:t>The PunchOut icon tells the User that this is an external catalog, as well as the</a:t>
            </a:r>
            <a:r>
              <a:rPr lang="en-US" sz="1600" b="1">
                <a:latin typeface="Arial" panose="020B0604020202020204" pitchFamily="34" charset="0"/>
              </a:rPr>
              <a:t> “</a:t>
            </a:r>
            <a:r>
              <a:rPr lang="en-US" sz="1600">
                <a:latin typeface="Arial" panose="020B0604020202020204" pitchFamily="34" charset="0"/>
              </a:rPr>
              <a:t>Buy From Supplier” button.</a:t>
            </a:r>
          </a:p>
        </p:txBody>
      </p:sp>
      <p:pic>
        <p:nvPicPr>
          <p:cNvPr id="23" name="Picture 22">
            <a:extLst>
              <a:ext uri="{FF2B5EF4-FFF2-40B4-BE49-F238E27FC236}">
                <a16:creationId xmlns:a16="http://schemas.microsoft.com/office/drawing/2014/main" id="{02C9E4B4-115B-8011-EA8A-07F51DB02F8C}"/>
              </a:ext>
            </a:extLst>
          </p:cNvPr>
          <p:cNvPicPr>
            <a:picLocks noChangeAspect="1"/>
          </p:cNvPicPr>
          <p:nvPr/>
        </p:nvPicPr>
        <p:blipFill>
          <a:blip r:embed="rId3"/>
          <a:stretch>
            <a:fillRect/>
          </a:stretch>
        </p:blipFill>
        <p:spPr>
          <a:xfrm>
            <a:off x="1129908" y="4292600"/>
            <a:ext cx="9755270" cy="1238038"/>
          </a:xfrm>
          <a:prstGeom prst="rect">
            <a:avLst/>
          </a:prstGeom>
          <a:ln>
            <a:noFill/>
          </a:ln>
          <a:effectLst>
            <a:outerShdw blurRad="190500" algn="tl" rotWithShape="0">
              <a:srgbClr val="000000">
                <a:alpha val="70000"/>
              </a:srgbClr>
            </a:outerShdw>
          </a:effectLst>
        </p:spPr>
      </p:pic>
      <p:grpSp>
        <p:nvGrpSpPr>
          <p:cNvPr id="19" name="Group 18">
            <a:extLst>
              <a:ext uri="{FF2B5EF4-FFF2-40B4-BE49-F238E27FC236}">
                <a16:creationId xmlns:a16="http://schemas.microsoft.com/office/drawing/2014/main" id="{D1BD9F80-AA42-AC71-7419-6CD6D3C1F2A3}"/>
              </a:ext>
            </a:extLst>
          </p:cNvPr>
          <p:cNvGrpSpPr/>
          <p:nvPr/>
        </p:nvGrpSpPr>
        <p:grpSpPr>
          <a:xfrm>
            <a:off x="3373164" y="2895313"/>
            <a:ext cx="1880170" cy="1697235"/>
            <a:chOff x="3187783" y="2895313"/>
            <a:chExt cx="2065551" cy="1640257"/>
          </a:xfrm>
        </p:grpSpPr>
        <p:sp>
          <p:nvSpPr>
            <p:cNvPr id="8" name="Rectangle 7">
              <a:extLst>
                <a:ext uri="{FF2B5EF4-FFF2-40B4-BE49-F238E27FC236}">
                  <a16:creationId xmlns:a16="http://schemas.microsoft.com/office/drawing/2014/main" id="{3E4C3616-6B35-464C-88B8-B6958979ABC9}"/>
                </a:ext>
              </a:extLst>
            </p:cNvPr>
            <p:cNvSpPr/>
            <p:nvPr/>
          </p:nvSpPr>
          <p:spPr>
            <a:xfrm flipV="1">
              <a:off x="3187783" y="4341302"/>
              <a:ext cx="209984" cy="194268"/>
            </a:xfrm>
            <a:prstGeom prst="rect">
              <a:avLst/>
            </a:prstGeom>
            <a:noFill/>
            <a:ln w="127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Arrow Connector 8">
              <a:extLst>
                <a:ext uri="{FF2B5EF4-FFF2-40B4-BE49-F238E27FC236}">
                  <a16:creationId xmlns:a16="http://schemas.microsoft.com/office/drawing/2014/main" id="{E9F9F117-381B-43C6-9884-D95C3396BFA9}"/>
                </a:ext>
              </a:extLst>
            </p:cNvPr>
            <p:cNvCxnSpPr>
              <a:cxnSpLocks/>
              <a:stCxn id="5" idx="1"/>
            </p:cNvCxnSpPr>
            <p:nvPr/>
          </p:nvCxnSpPr>
          <p:spPr>
            <a:xfrm flipH="1">
              <a:off x="3429000" y="2895313"/>
              <a:ext cx="1824334" cy="1397287"/>
            </a:xfrm>
            <a:prstGeom prst="straightConnector1">
              <a:avLst/>
            </a:prstGeom>
            <a:ln w="12700">
              <a:solidFill>
                <a:srgbClr val="C00000"/>
              </a:solidFill>
              <a:tailEnd type="ova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ABD25297-FD32-B38A-3297-3A1083D18508}"/>
              </a:ext>
            </a:extLst>
          </p:cNvPr>
          <p:cNvGrpSpPr/>
          <p:nvPr/>
        </p:nvGrpSpPr>
        <p:grpSpPr>
          <a:xfrm>
            <a:off x="8846049" y="3187699"/>
            <a:ext cx="1869654" cy="1826089"/>
            <a:chOff x="9055100" y="3187700"/>
            <a:chExt cx="2010167" cy="1784992"/>
          </a:xfrm>
        </p:grpSpPr>
        <p:sp>
          <p:nvSpPr>
            <p:cNvPr id="6" name="Rectangle 5">
              <a:extLst>
                <a:ext uri="{FF2B5EF4-FFF2-40B4-BE49-F238E27FC236}">
                  <a16:creationId xmlns:a16="http://schemas.microsoft.com/office/drawing/2014/main" id="{72CE8EEA-84CD-42F3-A860-DC718833F5C2}"/>
                </a:ext>
              </a:extLst>
            </p:cNvPr>
            <p:cNvSpPr/>
            <p:nvPr/>
          </p:nvSpPr>
          <p:spPr>
            <a:xfrm flipV="1">
              <a:off x="9185097" y="4438436"/>
              <a:ext cx="1880170" cy="534256"/>
            </a:xfrm>
            <a:prstGeom prst="rect">
              <a:avLst/>
            </a:prstGeom>
            <a:no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a:extLst>
                <a:ext uri="{FF2B5EF4-FFF2-40B4-BE49-F238E27FC236}">
                  <a16:creationId xmlns:a16="http://schemas.microsoft.com/office/drawing/2014/main" id="{2C7602FE-5BA8-40A9-9F4D-F8F8830937BC}"/>
                </a:ext>
              </a:extLst>
            </p:cNvPr>
            <p:cNvCxnSpPr>
              <a:cxnSpLocks/>
            </p:cNvCxnSpPr>
            <p:nvPr/>
          </p:nvCxnSpPr>
          <p:spPr>
            <a:xfrm>
              <a:off x="9055100" y="3187700"/>
              <a:ext cx="1089387" cy="1250736"/>
            </a:xfrm>
            <a:prstGeom prst="straightConnector1">
              <a:avLst/>
            </a:prstGeom>
            <a:ln w="6350">
              <a:solidFill>
                <a:srgbClr val="C00000"/>
              </a:solidFill>
              <a:headEnd type="none"/>
              <a:tailEnd type="oval" w="sm" len="sm"/>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571114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E5A6C72-7D76-F11D-5D4D-42EF17E1D920}"/>
              </a:ext>
            </a:extLst>
          </p:cNvPr>
          <p:cNvPicPr>
            <a:picLocks noChangeAspect="1"/>
          </p:cNvPicPr>
          <p:nvPr/>
        </p:nvPicPr>
        <p:blipFill>
          <a:blip r:embed="rId3"/>
          <a:stretch>
            <a:fillRect/>
          </a:stretch>
        </p:blipFill>
        <p:spPr>
          <a:xfrm>
            <a:off x="4788355" y="3351053"/>
            <a:ext cx="6311087" cy="3170967"/>
          </a:xfrm>
          <a:prstGeom prst="rect">
            <a:avLst/>
          </a:prstGeom>
          <a:ln>
            <a:noFill/>
          </a:ln>
          <a:effectLst>
            <a:outerShdw blurRad="190500" algn="tl" rotWithShape="0">
              <a:srgbClr val="000000">
                <a:alpha val="70000"/>
              </a:srgbClr>
            </a:outerShdw>
          </a:effectLst>
        </p:spPr>
      </p:pic>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4000" y="1620000"/>
            <a:ext cx="3844480" cy="4716000"/>
          </a:xfrm>
        </p:spPr>
        <p:txBody>
          <a:bodyPr>
            <a:normAutofit lnSpcReduction="10000"/>
          </a:bodyPr>
          <a:lstStyle/>
          <a:p>
            <a:pPr marL="169863" indent="-169863">
              <a:buSzPct val="100000"/>
              <a:buFont typeface="Wingdings" panose="05000000000000000000" pitchFamily="2" charset="2"/>
              <a:buChar char="§"/>
            </a:pPr>
            <a:r>
              <a:rPr lang="en-US"/>
              <a:t>Enter default PunchOut details by specifying standard information and company logos to be applied to all future PunchOut Level 1 catalog templates.</a:t>
            </a:r>
          </a:p>
          <a:p>
            <a:pPr marL="169863" indent="-169863">
              <a:buSzPct val="100000"/>
              <a:buFont typeface="Wingdings" panose="05000000000000000000" pitchFamily="2" charset="2"/>
              <a:buChar char="§"/>
            </a:pPr>
            <a:r>
              <a:rPr lang="en-US"/>
              <a:t>Go to </a:t>
            </a:r>
            <a:r>
              <a:rPr lang="en-US" b="1"/>
              <a:t>Catalogs</a:t>
            </a:r>
            <a:r>
              <a:rPr lang="en-US"/>
              <a:t> tab, choose </a:t>
            </a:r>
            <a:r>
              <a:rPr lang="en-US" b="1"/>
              <a:t>Customer Catalogs</a:t>
            </a:r>
            <a:r>
              <a:rPr lang="en-US"/>
              <a:t>, and then click the </a:t>
            </a:r>
            <a:r>
              <a:rPr lang="en-US" b="1"/>
              <a:t>PunchOut Configuration </a:t>
            </a:r>
            <a:r>
              <a:rPr lang="en-US"/>
              <a:t>tab.</a:t>
            </a:r>
          </a:p>
          <a:p>
            <a:pPr marL="169863" indent="-169863">
              <a:buSzPct val="100000"/>
              <a:buFont typeface="Wingdings" panose="05000000000000000000" pitchFamily="2" charset="2"/>
              <a:buChar char="§"/>
            </a:pPr>
            <a:r>
              <a:rPr lang="en-US"/>
              <a:t>Click </a:t>
            </a:r>
            <a:r>
              <a:rPr lang="en-US" b="1"/>
              <a:t>View/Edit </a:t>
            </a:r>
            <a:r>
              <a:rPr lang="en-US"/>
              <a:t>to start populating your </a:t>
            </a:r>
            <a:r>
              <a:rPr lang="en-US" b="1"/>
              <a:t>default Level 1 Index File Template Form </a:t>
            </a:r>
            <a:r>
              <a:rPr lang="en-US"/>
              <a:t>details.</a:t>
            </a:r>
          </a:p>
          <a:p>
            <a:pPr marL="169863" indent="-169863">
              <a:buSzPct val="100000"/>
              <a:buFont typeface="Wingdings" panose="05000000000000000000" pitchFamily="2" charset="2"/>
              <a:buChar char="§"/>
            </a:pPr>
            <a:endParaRPr lang="en-US" b="1"/>
          </a:p>
        </p:txBody>
      </p:sp>
      <p:sp>
        <p:nvSpPr>
          <p:cNvPr id="2" name="Divider"/>
          <p:cNvSpPr>
            <a:spLocks noGrp="1"/>
          </p:cNvSpPr>
          <p:nvPr>
            <p:ph type="title"/>
          </p:nvPr>
        </p:nvSpPr>
        <p:spPr bwMode="gray">
          <a:xfrm>
            <a:off x="504001" y="504000"/>
            <a:ext cx="11186476" cy="369332"/>
          </a:xfrm>
        </p:spPr>
        <p:txBody>
          <a:bodyPr/>
          <a:lstStyle/>
          <a:p>
            <a:r>
              <a:rPr lang="en-US"/>
              <a:t>Setting up Default </a:t>
            </a:r>
            <a:r>
              <a:rPr lang="en-US" sz="2400"/>
              <a:t>Level 1 Index File Template </a:t>
            </a:r>
            <a:r>
              <a:rPr lang="en-US"/>
              <a:t>Details</a:t>
            </a:r>
          </a:p>
        </p:txBody>
      </p:sp>
      <p:pic>
        <p:nvPicPr>
          <p:cNvPr id="4" name="Picture 3">
            <a:extLst>
              <a:ext uri="{FF2B5EF4-FFF2-40B4-BE49-F238E27FC236}">
                <a16:creationId xmlns:a16="http://schemas.microsoft.com/office/drawing/2014/main" id="{80D0021A-6B9F-7B8D-2DBF-B39CBB4B45CF}"/>
              </a:ext>
            </a:extLst>
          </p:cNvPr>
          <p:cNvPicPr>
            <a:picLocks noChangeAspect="1"/>
          </p:cNvPicPr>
          <p:nvPr/>
        </p:nvPicPr>
        <p:blipFill rotWithShape="1">
          <a:blip r:embed="rId4"/>
          <a:srcRect b="50717"/>
          <a:stretch/>
        </p:blipFill>
        <p:spPr>
          <a:xfrm>
            <a:off x="4418222" y="1392525"/>
            <a:ext cx="7051354" cy="18090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9527455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a:xfrm>
            <a:off x="504000" y="1620000"/>
            <a:ext cx="3844480" cy="4716000"/>
          </a:xfrm>
        </p:spPr>
        <p:txBody>
          <a:bodyPr vert="horz" lIns="0" tIns="0" rIns="0" bIns="0" rtlCol="0" anchor="t">
            <a:normAutofit/>
          </a:bodyPr>
          <a:lstStyle/>
          <a:p>
            <a:pPr marL="169545" indent="-169545">
              <a:buSzPct val="100000"/>
              <a:buFont typeface="Wingdings" panose="05000000000000000000" pitchFamily="2" charset="2"/>
              <a:buChar char="§"/>
            </a:pPr>
            <a:r>
              <a:rPr lang="en-US"/>
              <a:t>This is where </a:t>
            </a:r>
            <a:r>
              <a:rPr lang="en-US" b="1"/>
              <a:t>default</a:t>
            </a:r>
            <a:r>
              <a:rPr lang="en-US"/>
              <a:t> information can be specified.</a:t>
            </a:r>
          </a:p>
          <a:p>
            <a:pPr marL="169545" indent="-169545">
              <a:buSzPct val="100000"/>
              <a:buFont typeface="Wingdings" panose="05000000000000000000" pitchFamily="2" charset="2"/>
              <a:buChar char="§"/>
            </a:pPr>
            <a:r>
              <a:rPr lang="en-US"/>
              <a:t>This information will be visible to any customers when you use the </a:t>
            </a:r>
            <a:r>
              <a:rPr lang="en-US" b="1" err="1"/>
              <a:t>PunchOut</a:t>
            </a:r>
            <a:r>
              <a:rPr lang="en-US" b="1"/>
              <a:t> Level 1 Template</a:t>
            </a:r>
            <a:r>
              <a:rPr lang="en-US"/>
              <a:t>.</a:t>
            </a:r>
            <a:endParaRPr lang="en-US">
              <a:cs typeface="Arial"/>
            </a:endParaRPr>
          </a:p>
          <a:p>
            <a:pPr marL="169545" indent="-169545">
              <a:buSzPct val="100000"/>
              <a:buFont typeface="Wingdings" panose="05000000000000000000" pitchFamily="2" charset="2"/>
              <a:buChar char="§"/>
            </a:pPr>
            <a:r>
              <a:rPr lang="en-US"/>
              <a:t>Information about each field is captured on the next page.</a:t>
            </a:r>
            <a:endParaRPr lang="en-US">
              <a:cs typeface="Arial"/>
            </a:endParaRPr>
          </a:p>
          <a:p>
            <a:pPr marL="169545" indent="-169545">
              <a:buSzPct val="100000"/>
              <a:buFont typeface="Wingdings" panose="05000000000000000000" pitchFamily="2" charset="2"/>
              <a:buChar char="§"/>
            </a:pPr>
            <a:r>
              <a:rPr lang="en-US"/>
              <a:t>Once populated you can click the </a:t>
            </a:r>
            <a:r>
              <a:rPr lang="en-US" b="1"/>
              <a:t>OK </a:t>
            </a:r>
            <a:r>
              <a:rPr lang="en-US"/>
              <a:t>button to save your changes.</a:t>
            </a:r>
            <a:endParaRPr lang="en-US">
              <a:cs typeface="Arial"/>
            </a:endParaRPr>
          </a:p>
          <a:p>
            <a:pPr>
              <a:buSzPct val="100000"/>
            </a:pPr>
            <a:endParaRPr lang="en-US" b="1"/>
          </a:p>
        </p:txBody>
      </p:sp>
      <p:sp>
        <p:nvSpPr>
          <p:cNvPr id="2" name="Divider"/>
          <p:cNvSpPr>
            <a:spLocks noGrp="1"/>
          </p:cNvSpPr>
          <p:nvPr>
            <p:ph type="title"/>
          </p:nvPr>
        </p:nvSpPr>
        <p:spPr bwMode="gray">
          <a:xfrm>
            <a:off x="504001" y="504000"/>
            <a:ext cx="11186476" cy="369332"/>
          </a:xfrm>
        </p:spPr>
        <p:txBody>
          <a:bodyPr/>
          <a:lstStyle/>
          <a:p>
            <a:r>
              <a:rPr lang="en-US"/>
              <a:t>Setting up Default </a:t>
            </a:r>
            <a:r>
              <a:rPr lang="en-US" sz="2400"/>
              <a:t>Level 1 Index File Template </a:t>
            </a:r>
            <a:r>
              <a:rPr lang="en-US"/>
              <a:t>Details</a:t>
            </a:r>
          </a:p>
        </p:txBody>
      </p:sp>
      <p:pic>
        <p:nvPicPr>
          <p:cNvPr id="4" name="Picture 3">
            <a:extLst>
              <a:ext uri="{FF2B5EF4-FFF2-40B4-BE49-F238E27FC236}">
                <a16:creationId xmlns:a16="http://schemas.microsoft.com/office/drawing/2014/main" id="{6D73174E-423C-22A7-EEE8-D32E9A080B6E}"/>
              </a:ext>
            </a:extLst>
          </p:cNvPr>
          <p:cNvPicPr>
            <a:picLocks noChangeAspect="1"/>
          </p:cNvPicPr>
          <p:nvPr/>
        </p:nvPicPr>
        <p:blipFill>
          <a:blip r:embed="rId3"/>
          <a:stretch>
            <a:fillRect/>
          </a:stretch>
        </p:blipFill>
        <p:spPr>
          <a:xfrm>
            <a:off x="4498981" y="1620000"/>
            <a:ext cx="7191496" cy="394345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5014733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4221B8F-5151-47F5-48B6-41C9A07B06D6}"/>
              </a:ext>
            </a:extLst>
          </p:cNvPr>
          <p:cNvSpPr>
            <a:spLocks noGrp="1"/>
          </p:cNvSpPr>
          <p:nvPr>
            <p:ph type="title"/>
          </p:nvPr>
        </p:nvSpPr>
        <p:spPr/>
        <p:txBody>
          <a:bodyPr/>
          <a:lstStyle/>
          <a:p>
            <a:r>
              <a:rPr lang="en-US"/>
              <a:t>Setting up Default </a:t>
            </a:r>
            <a:r>
              <a:rPr lang="en-US" sz="2400"/>
              <a:t>Level 1 Index File Template </a:t>
            </a:r>
            <a:r>
              <a:rPr lang="en-US"/>
              <a:t>Details</a:t>
            </a:r>
          </a:p>
        </p:txBody>
      </p:sp>
      <p:sp>
        <p:nvSpPr>
          <p:cNvPr id="7" name="TextBox 6">
            <a:extLst>
              <a:ext uri="{FF2B5EF4-FFF2-40B4-BE49-F238E27FC236}">
                <a16:creationId xmlns:a16="http://schemas.microsoft.com/office/drawing/2014/main" id="{BA659810-2867-2B15-B3BA-5ADB4387FA71}"/>
              </a:ext>
            </a:extLst>
          </p:cNvPr>
          <p:cNvSpPr txBox="1"/>
          <p:nvPr/>
        </p:nvSpPr>
        <p:spPr>
          <a:xfrm>
            <a:off x="5588934" y="1620000"/>
            <a:ext cx="6101542" cy="977191"/>
          </a:xfrm>
          <a:prstGeom prst="rect">
            <a:avLst/>
          </a:prstGeom>
          <a:noFill/>
        </p:spPr>
        <p:txBody>
          <a:bodyPr wrap="square" lIns="91440" tIns="45720" rIns="91440" bIns="45720" anchor="t">
            <a:spAutoFit/>
          </a:bodyPr>
          <a:lstStyle/>
          <a:p>
            <a:pPr marL="171450" marR="0" lvl="0" indent="-171450" algn="l" defTabSz="1088776" rtl="0" eaLnBrk="1" fontAlgn="auto" latinLnBrk="0" hangingPunct="1">
              <a:lnSpc>
                <a:spcPts val="1300"/>
              </a:lnSpc>
              <a:spcBef>
                <a:spcPts val="0"/>
              </a:spcBef>
              <a:spcAft>
                <a:spcPts val="200"/>
              </a:spcAft>
              <a:buClrTx/>
              <a:buSzTx/>
              <a:buFont typeface="Wingdings" pitchFamily="2" charset="2"/>
              <a:buChar char="§"/>
              <a:tabLst/>
              <a:defRPr/>
            </a:pPr>
            <a:r>
              <a:rPr kumimoji="0" lang="en-US" sz="1400" b="1" i="0" u="none" strike="noStrike" kern="1200" cap="none" spc="0" normalizeH="0" baseline="0" noProof="0">
                <a:ln>
                  <a:noFill/>
                </a:ln>
                <a:solidFill>
                  <a:srgbClr val="000000"/>
                </a:solidFill>
                <a:effectLst/>
                <a:uLnTx/>
                <a:uFillTx/>
                <a:latin typeface="Arial Narrow" panose="020B0606020202030204" pitchFamily="34" charset="0"/>
                <a:ea typeface="+mn-ea"/>
                <a:cs typeface="+mn-cs"/>
              </a:rPr>
              <a:t>Supplier ID - </a:t>
            </a:r>
            <a:r>
              <a:rPr kumimoji="0" lang="en-US" sz="1400" b="1" i="0" u="none" strike="noStrike" kern="1200" cap="none" spc="0" normalizeH="0" baseline="0" noProof="0">
                <a:ln>
                  <a:noFill/>
                </a:ln>
                <a:solidFill>
                  <a:srgbClr val="FF0000"/>
                </a:solidFill>
                <a:effectLst/>
                <a:uLnTx/>
                <a:uFillTx/>
                <a:latin typeface="Arial Narrow" panose="020B0606020202030204" pitchFamily="34" charset="0"/>
                <a:ea typeface="+mn-ea"/>
                <a:cs typeface="+mn-cs"/>
              </a:rPr>
              <a:t>Required</a:t>
            </a:r>
          </a:p>
          <a:p>
            <a:pPr marL="171450" marR="0" lvl="0" indent="0" algn="l" defTabSz="1088776" rtl="0" eaLnBrk="1" fontAlgn="auto" latinLnBrk="0" hangingPunct="1">
              <a:lnSpc>
                <a:spcPts val="1300"/>
              </a:lnSpc>
              <a:spcBef>
                <a:spcPts val="0"/>
              </a:spcBef>
              <a:spcAft>
                <a:spcPts val="200"/>
              </a:spcAft>
              <a:buClrTx/>
              <a:buSzTx/>
              <a:buFontTx/>
              <a:buNone/>
              <a:tabLst/>
              <a:defRPr/>
            </a:pPr>
            <a:r>
              <a:rPr kumimoji="0" lang="en-US" sz="1200" b="1" i="1" u="none" strike="noStrike" kern="1200" cap="none" spc="0" normalizeH="0" baseline="0" noProof="0">
                <a:ln>
                  <a:noFill/>
                </a:ln>
                <a:solidFill>
                  <a:srgbClr val="000000"/>
                </a:solidFill>
                <a:effectLst/>
                <a:uLnTx/>
                <a:uFillTx/>
                <a:latin typeface="Arial Narrow" panose="020B0606020202030204" pitchFamily="34" charset="0"/>
                <a:ea typeface="+mn-ea"/>
                <a:cs typeface="+mn-cs"/>
              </a:rPr>
              <a:t>Description:  </a:t>
            </a:r>
            <a:r>
              <a:rPr kumimoji="0" lang="en-US" sz="1200" i="1" u="none" strike="noStrike" kern="1200" cap="none" spc="0" normalizeH="0" baseline="0" noProof="0">
                <a:ln>
                  <a:noFill/>
                </a:ln>
                <a:solidFill>
                  <a:srgbClr val="000000"/>
                </a:solidFill>
                <a:effectLst/>
                <a:uLnTx/>
                <a:uFillTx/>
                <a:latin typeface="Arial Narrow" panose="020B0606020202030204" pitchFamily="34" charset="0"/>
                <a:ea typeface="+mn-ea"/>
                <a:cs typeface="+mn-cs"/>
              </a:rPr>
              <a:t>This will default to your ANID or can be changed to your DUNS</a:t>
            </a:r>
            <a:r>
              <a:rPr lang="en-US" sz="1200" i="1">
                <a:solidFill>
                  <a:srgbClr val="000000"/>
                </a:solidFill>
                <a:latin typeface="Arial Narrow" panose="020B0606020202030204" pitchFamily="34" charset="0"/>
              </a:rPr>
              <a:t>, if it is maintained in your supplier profile.</a:t>
            </a:r>
            <a:r>
              <a:rPr kumimoji="0" lang="en-US" sz="1200" i="0" u="none" strike="noStrike" kern="1200" cap="none" spc="0" normalizeH="0" baseline="0" noProof="0">
                <a:ln>
                  <a:noFill/>
                </a:ln>
                <a:solidFill>
                  <a:srgbClr val="000000"/>
                </a:solidFill>
                <a:effectLst/>
                <a:uLnTx/>
                <a:uFillTx/>
                <a:latin typeface="Arial Narrow" panose="020B0606020202030204" pitchFamily="34" charset="0"/>
                <a:ea typeface="+mn-ea"/>
                <a:cs typeface="+mn-cs"/>
              </a:rPr>
              <a:t> </a:t>
            </a:r>
          </a:p>
          <a:p>
            <a:pPr marL="171450">
              <a:lnSpc>
                <a:spcPts val="1300"/>
              </a:lnSpc>
              <a:spcAft>
                <a:spcPts val="1200"/>
              </a:spcAft>
              <a:defRPr/>
            </a:pPr>
            <a:r>
              <a:rPr kumimoji="0" lang="en-US" sz="1200" b="0" i="1" u="none" strike="noStrike" kern="1200" cap="none" spc="0" normalizeH="0" baseline="0" noProof="0">
                <a:ln>
                  <a:noFill/>
                </a:ln>
                <a:solidFill>
                  <a:srgbClr val="000000"/>
                </a:solidFill>
                <a:effectLst/>
                <a:uLnTx/>
                <a:uFillTx/>
                <a:latin typeface="Arial Narrow"/>
              </a:rPr>
              <a:t>Note: </a:t>
            </a:r>
            <a:r>
              <a:rPr kumimoji="0" lang="en-US" sz="1200" b="0" i="0" u="none" strike="noStrike" kern="1200" cap="none" spc="0" normalizeH="0" baseline="0" noProof="0">
                <a:ln>
                  <a:noFill/>
                </a:ln>
                <a:solidFill>
                  <a:srgbClr val="000000"/>
                </a:solidFill>
                <a:effectLst/>
                <a:uLnTx/>
                <a:uFillTx/>
                <a:latin typeface="Arial Narrow"/>
              </a:rPr>
              <a:t>If you publish the Catalog in your test account, add a suffix –T to your ANID or DUNS number</a:t>
            </a:r>
            <a:r>
              <a:rPr lang="en-US" sz="1200">
                <a:solidFill>
                  <a:srgbClr val="000000"/>
                </a:solidFill>
                <a:latin typeface="Arial Narrow"/>
              </a:rPr>
              <a:t> like this:</a:t>
            </a:r>
            <a:r>
              <a:rPr kumimoji="0" lang="en-US" sz="1200" b="0" i="0" u="none" strike="noStrike" kern="1200" cap="none" spc="0" normalizeH="0" baseline="0" noProof="0">
                <a:ln>
                  <a:noFill/>
                </a:ln>
                <a:solidFill>
                  <a:srgbClr val="000000"/>
                </a:solidFill>
                <a:effectLst/>
                <a:uLnTx/>
                <a:uFillTx/>
                <a:latin typeface="Arial Narrow"/>
              </a:rPr>
              <a:t> AN99999999999-T</a:t>
            </a:r>
            <a:endParaRPr lang="en-US" sz="1200" b="0" i="0" u="none" strike="noStrike" kern="1200" cap="none" spc="0" normalizeH="0" baseline="0" noProof="0">
              <a:ln>
                <a:noFill/>
              </a:ln>
              <a:solidFill>
                <a:srgbClr val="000000"/>
              </a:solidFill>
              <a:effectLst/>
              <a:uLnTx/>
              <a:uFillTx/>
              <a:latin typeface="Arial Narrow"/>
            </a:endParaRPr>
          </a:p>
        </p:txBody>
      </p:sp>
      <p:sp>
        <p:nvSpPr>
          <p:cNvPr id="9" name="TextBox 8">
            <a:extLst>
              <a:ext uri="{FF2B5EF4-FFF2-40B4-BE49-F238E27FC236}">
                <a16:creationId xmlns:a16="http://schemas.microsoft.com/office/drawing/2014/main" id="{89A3C533-95B9-5EB0-5548-CD67ABAA856A}"/>
              </a:ext>
            </a:extLst>
          </p:cNvPr>
          <p:cNvSpPr txBox="1"/>
          <p:nvPr/>
        </p:nvSpPr>
        <p:spPr>
          <a:xfrm>
            <a:off x="5588934" y="2635926"/>
            <a:ext cx="6101542" cy="1169551"/>
          </a:xfrm>
          <a:prstGeom prst="rect">
            <a:avLst/>
          </a:prstGeom>
          <a:noFill/>
        </p:spPr>
        <p:txBody>
          <a:bodyPr wrap="square" lIns="91440" tIns="45720" rIns="91440" bIns="45720" anchor="t">
            <a:spAutoFit/>
          </a:bodyPr>
          <a:lstStyle/>
          <a:p>
            <a:pPr marL="171450" marR="0" lvl="0" indent="-171450" algn="l" defTabSz="1088776" rtl="0" eaLnBrk="1" fontAlgn="auto" latinLnBrk="0" hangingPunct="1">
              <a:lnSpc>
                <a:spcPts val="1300"/>
              </a:lnSpc>
              <a:spcBef>
                <a:spcPts val="0"/>
              </a:spcBef>
              <a:spcAft>
                <a:spcPts val="200"/>
              </a:spcAft>
              <a:buClrTx/>
              <a:buSzTx/>
              <a:buFont typeface="Wingdings" pitchFamily="2" charset="2"/>
              <a:buChar char="§"/>
              <a:tabLst/>
              <a:defRPr/>
            </a:pPr>
            <a:r>
              <a:rPr kumimoji="0" lang="fr-FR" sz="1400" b="1" i="0" u="none" strike="noStrike" kern="1200" cap="none" spc="0" normalizeH="0" baseline="0" noProof="0" dirty="0">
                <a:ln>
                  <a:noFill/>
                </a:ln>
                <a:solidFill>
                  <a:srgbClr val="000000"/>
                </a:solidFill>
                <a:effectLst/>
                <a:uLnTx/>
                <a:uFillTx/>
                <a:latin typeface="Arial Narrow"/>
              </a:rPr>
              <a:t>Keywords - </a:t>
            </a:r>
            <a:r>
              <a:rPr kumimoji="0" lang="en-US" sz="1400" b="1" i="0" u="none" strike="noStrike" kern="1200" cap="none" spc="0" normalizeH="0" baseline="0" noProof="0" dirty="0">
                <a:ln>
                  <a:noFill/>
                </a:ln>
                <a:solidFill>
                  <a:srgbClr val="FF0000"/>
                </a:solidFill>
                <a:effectLst/>
                <a:uLnTx/>
                <a:uFillTx/>
                <a:latin typeface="Arial Narrow"/>
              </a:rPr>
              <a:t>Required</a:t>
            </a:r>
          </a:p>
          <a:p>
            <a:pPr marL="171450" marR="0" lvl="0" indent="0" algn="l" defTabSz="1088776" rtl="0" eaLnBrk="1" fontAlgn="auto" latinLnBrk="0" hangingPunct="1">
              <a:lnSpc>
                <a:spcPts val="1300"/>
              </a:lnSpc>
              <a:spcBef>
                <a:spcPts val="0"/>
              </a:spcBef>
              <a:spcAft>
                <a:spcPts val="0"/>
              </a:spcAft>
              <a:buClrTx/>
              <a:buSzTx/>
              <a:buFontTx/>
              <a:buNone/>
              <a:tabLst/>
              <a:defRPr/>
            </a:pPr>
            <a:r>
              <a:rPr kumimoji="0" lang="en-US" sz="1200" b="1" i="1" u="none" strike="noStrike" kern="1200" cap="none" spc="0" normalizeH="0" baseline="0" noProof="0">
                <a:ln>
                  <a:noFill/>
                </a:ln>
                <a:solidFill>
                  <a:srgbClr val="000000"/>
                </a:solidFill>
                <a:effectLst/>
                <a:uLnTx/>
                <a:uFillTx/>
                <a:latin typeface="Arial Narrow"/>
              </a:rPr>
              <a:t>Description: </a:t>
            </a:r>
            <a:r>
              <a:rPr kumimoji="0" lang="en-US" sz="1200" b="0" i="0" u="none" strike="noStrike" kern="1200" cap="none" spc="0" normalizeH="0" baseline="0" noProof="0">
                <a:ln>
                  <a:noFill/>
                </a:ln>
                <a:solidFill>
                  <a:srgbClr val="000000"/>
                </a:solidFill>
                <a:effectLst/>
                <a:uLnTx/>
                <a:uFillTx/>
                <a:latin typeface="Arial Narrow"/>
              </a:rPr>
              <a:t>Additional keywords to help users find items, </a:t>
            </a:r>
            <a:r>
              <a:rPr kumimoji="0" lang="en-US" sz="1200" b="0" i="0" u="none" strike="noStrike" kern="1200" cap="none" spc="0" normalizeH="0" baseline="0" noProof="0" dirty="0">
                <a:ln>
                  <a:noFill/>
                </a:ln>
                <a:solidFill>
                  <a:srgbClr val="000000"/>
                </a:solidFill>
                <a:effectLst/>
                <a:uLnTx/>
                <a:uFillTx/>
                <a:latin typeface="Arial Narrow"/>
              </a:rPr>
              <a:t>this information will also populate the Item Description field when creating a customer catalog online.</a:t>
            </a:r>
            <a:endParaRPr lang="en-US" sz="1200" b="0" i="0" u="none" strike="noStrike" kern="1200" cap="none" spc="0" normalizeH="0" baseline="0" noProof="0" dirty="0">
              <a:ln>
                <a:noFill/>
              </a:ln>
              <a:solidFill>
                <a:srgbClr val="000000"/>
              </a:solidFill>
              <a:effectLst/>
              <a:uLnTx/>
              <a:uFillTx/>
              <a:latin typeface="Arial Narrow"/>
            </a:endParaRPr>
          </a:p>
          <a:p>
            <a:pPr marL="171450" marR="0" lvl="0" indent="0" algn="l" defTabSz="1088776" rtl="0" eaLnBrk="1" fontAlgn="auto" latinLnBrk="0" hangingPunct="1">
              <a:lnSpc>
                <a:spcPts val="1300"/>
              </a:lnSpc>
              <a:spcBef>
                <a:spcPts val="0"/>
              </a:spcBef>
              <a:spcAft>
                <a:spcPts val="200"/>
              </a:spcAft>
              <a:buClrTx/>
              <a:buSzTx/>
              <a:buFontTx/>
              <a:buNone/>
              <a:tabLst/>
              <a:defRPr/>
            </a:pPr>
            <a:r>
              <a:rPr kumimoji="0" lang="en-US" sz="1200" b="1" i="1" u="none" strike="noStrike" kern="1200" cap="none" spc="0" normalizeH="0" baseline="0" noProof="0" dirty="0">
                <a:ln>
                  <a:noFill/>
                </a:ln>
                <a:solidFill>
                  <a:srgbClr val="000000"/>
                </a:solidFill>
                <a:effectLst/>
                <a:uLnTx/>
                <a:uFillTx/>
                <a:latin typeface="Arial Narrow"/>
              </a:rPr>
              <a:t>Type of data: </a:t>
            </a:r>
            <a:r>
              <a:rPr kumimoji="0" lang="en-US" sz="1200" b="0" i="0" u="none" strike="noStrike" kern="1200" cap="none" spc="0" normalizeH="0" baseline="0" noProof="0" dirty="0">
                <a:ln>
                  <a:noFill/>
                </a:ln>
                <a:solidFill>
                  <a:srgbClr val="000000"/>
                </a:solidFill>
                <a:effectLst/>
                <a:uLnTx/>
                <a:uFillTx/>
                <a:latin typeface="Arial Narrow"/>
              </a:rPr>
              <a:t>String</a:t>
            </a:r>
            <a:endParaRPr lang="en-US" sz="1200" b="0" i="0" u="none" strike="noStrike" kern="1200" cap="none" spc="0" normalizeH="0" baseline="0" noProof="0" dirty="0">
              <a:ln>
                <a:noFill/>
              </a:ln>
              <a:solidFill>
                <a:srgbClr val="000000"/>
              </a:solidFill>
              <a:effectLst/>
              <a:uLnTx/>
              <a:uFillTx/>
              <a:latin typeface="Arial Narrow"/>
            </a:endParaRPr>
          </a:p>
          <a:p>
            <a:pPr marL="169545" marR="0" lvl="0" indent="-6350" algn="l" defTabSz="1088776" rtl="0" eaLnBrk="1" fontAlgn="auto" latinLnBrk="0" hangingPunct="1">
              <a:lnSpc>
                <a:spcPts val="1300"/>
              </a:lnSpc>
              <a:spcBef>
                <a:spcPts val="0"/>
              </a:spcBef>
              <a:spcAft>
                <a:spcPts val="200"/>
              </a:spcAft>
              <a:buClrTx/>
              <a:buSzTx/>
              <a:buFontTx/>
              <a:buNone/>
              <a:tabLst/>
              <a:defRPr/>
            </a:pPr>
            <a:r>
              <a:rPr kumimoji="0" lang="en-US" sz="1200" b="1" i="1" u="none" strike="noStrike" kern="1200" cap="none" spc="0" normalizeH="0" baseline="0" noProof="0" dirty="0">
                <a:ln>
                  <a:noFill/>
                </a:ln>
                <a:solidFill>
                  <a:srgbClr val="000000"/>
                </a:solidFill>
                <a:effectLst/>
                <a:uLnTx/>
                <a:uFillTx/>
                <a:latin typeface="Arial Narrow"/>
              </a:rPr>
              <a:t>Maximum length: </a:t>
            </a:r>
            <a:r>
              <a:rPr kumimoji="0" lang="en-US" sz="1200" b="0" i="0" u="none" strike="noStrike" kern="1200" cap="none" spc="0" normalizeH="0" baseline="0" noProof="0" dirty="0">
                <a:ln>
                  <a:noFill/>
                </a:ln>
                <a:solidFill>
                  <a:srgbClr val="000000"/>
                </a:solidFill>
                <a:effectLst/>
                <a:uLnTx/>
                <a:uFillTx/>
                <a:latin typeface="Arial Narrow"/>
              </a:rPr>
              <a:t>255</a:t>
            </a:r>
            <a:endParaRPr lang="en-US" sz="1200" b="0" i="0" u="none" strike="noStrike" kern="1200" cap="none" spc="0" normalizeH="0" baseline="0" noProof="0" dirty="0">
              <a:ln>
                <a:noFill/>
              </a:ln>
              <a:solidFill>
                <a:srgbClr val="000000"/>
              </a:solidFill>
              <a:effectLst/>
              <a:uLnTx/>
              <a:uFillTx/>
              <a:latin typeface="Arial Narrow"/>
            </a:endParaRPr>
          </a:p>
          <a:p>
            <a:pPr marL="169545" marR="0" lvl="0" indent="-6350" algn="l" defTabSz="1088776" rtl="0" eaLnBrk="1" fontAlgn="auto" latinLnBrk="0" hangingPunct="1">
              <a:lnSpc>
                <a:spcPts val="1300"/>
              </a:lnSpc>
              <a:spcBef>
                <a:spcPts val="0"/>
              </a:spcBef>
              <a:spcAft>
                <a:spcPts val="1200"/>
              </a:spcAft>
              <a:buClrTx/>
              <a:buSzTx/>
              <a:buFontTx/>
              <a:buNone/>
              <a:tabLst/>
              <a:defRPr/>
            </a:pPr>
            <a:r>
              <a:rPr kumimoji="0" lang="en-US" sz="1200" b="1" i="1" u="none" strike="noStrike" kern="1200" cap="none" spc="0" normalizeH="0" baseline="0" noProof="0" dirty="0">
                <a:ln>
                  <a:noFill/>
                </a:ln>
                <a:solidFill>
                  <a:srgbClr val="000000"/>
                </a:solidFill>
                <a:effectLst/>
                <a:uLnTx/>
                <a:uFillTx/>
                <a:latin typeface="Arial Narrow"/>
              </a:rPr>
              <a:t>Example: </a:t>
            </a:r>
            <a:r>
              <a:rPr kumimoji="0" lang="en-US" sz="1200" b="0" i="0" u="none" strike="noStrike" kern="1200" cap="none" spc="0" normalizeH="0" baseline="0" noProof="0" dirty="0">
                <a:ln>
                  <a:noFill/>
                </a:ln>
                <a:solidFill>
                  <a:srgbClr val="000000"/>
                </a:solidFill>
                <a:effectLst/>
                <a:uLnTx/>
                <a:uFillTx/>
                <a:latin typeface="Arial Narrow"/>
              </a:rPr>
              <a:t>Pens, Pencils, Paper, Copier</a:t>
            </a:r>
            <a:endParaRPr lang="en-US" sz="1200" b="0" i="0" u="none" strike="noStrike" kern="1200" cap="none" spc="0" normalizeH="0" baseline="0" noProof="0" dirty="0">
              <a:ln>
                <a:noFill/>
              </a:ln>
              <a:solidFill>
                <a:srgbClr val="000000"/>
              </a:solidFill>
              <a:effectLst/>
              <a:uLnTx/>
              <a:uFillTx/>
              <a:latin typeface="Arial Narrow"/>
            </a:endParaRPr>
          </a:p>
        </p:txBody>
      </p:sp>
      <p:sp>
        <p:nvSpPr>
          <p:cNvPr id="11" name="TextBox 10">
            <a:extLst>
              <a:ext uri="{FF2B5EF4-FFF2-40B4-BE49-F238E27FC236}">
                <a16:creationId xmlns:a16="http://schemas.microsoft.com/office/drawing/2014/main" id="{DDC8BF95-2176-5CB2-F65B-44D70DF74BAF}"/>
              </a:ext>
            </a:extLst>
          </p:cNvPr>
          <p:cNvSpPr txBox="1"/>
          <p:nvPr/>
        </p:nvSpPr>
        <p:spPr>
          <a:xfrm>
            <a:off x="5588934" y="3848941"/>
            <a:ext cx="6101542" cy="1028487"/>
          </a:xfrm>
          <a:prstGeom prst="rect">
            <a:avLst/>
          </a:prstGeom>
          <a:noFill/>
        </p:spPr>
        <p:txBody>
          <a:bodyPr wrap="square" lIns="91440" tIns="45720" rIns="91440" bIns="45720" anchor="t">
            <a:spAutoFit/>
          </a:bodyPr>
          <a:lstStyle/>
          <a:p>
            <a:pPr marL="171450" marR="0" lvl="0" indent="-171450" algn="l" defTabSz="1088776" rtl="0" eaLnBrk="1" fontAlgn="auto" latinLnBrk="0" hangingPunct="1">
              <a:lnSpc>
                <a:spcPts val="1300"/>
              </a:lnSpc>
              <a:spcBef>
                <a:spcPts val="0"/>
              </a:spcBef>
              <a:spcAft>
                <a:spcPts val="200"/>
              </a:spcAft>
              <a:buClrTx/>
              <a:buSzTx/>
              <a:buFont typeface="Wingdings" pitchFamily="2" charset="2"/>
              <a:buChar char="§"/>
              <a:tabLst/>
              <a:defRPr/>
            </a:pPr>
            <a:r>
              <a:rPr kumimoji="0" lang="en-US" sz="1400" b="1" i="0" u="none" strike="noStrike" kern="1200" cap="none" spc="0" normalizeH="0" baseline="0" noProof="0">
                <a:ln>
                  <a:noFill/>
                </a:ln>
                <a:solidFill>
                  <a:srgbClr val="000000"/>
                </a:solidFill>
                <a:effectLst/>
                <a:uLnTx/>
                <a:uFillTx/>
                <a:latin typeface="Arial Narrow" panose="020B0606020202030204" pitchFamily="34" charset="0"/>
                <a:ea typeface="+mn-ea"/>
                <a:cs typeface="+mn-cs"/>
              </a:rPr>
              <a:t>Short Name - </a:t>
            </a:r>
            <a:r>
              <a:rPr kumimoji="0" lang="en-US" sz="1400" b="1" i="0" u="none" strike="noStrike" kern="1200" cap="none" spc="0" normalizeH="0" baseline="0" noProof="0">
                <a:ln>
                  <a:noFill/>
                </a:ln>
                <a:solidFill>
                  <a:srgbClr val="FF0000"/>
                </a:solidFill>
                <a:effectLst/>
                <a:uLnTx/>
                <a:uFillTx/>
                <a:latin typeface="Arial Narrow" panose="020B0606020202030204" pitchFamily="34" charset="0"/>
                <a:ea typeface="+mn-ea"/>
                <a:cs typeface="+mn-cs"/>
              </a:rPr>
              <a:t>Required</a:t>
            </a:r>
          </a:p>
          <a:p>
            <a:pPr marL="171450" marR="0" lvl="0" indent="0" algn="l" defTabSz="1088776" rtl="0" eaLnBrk="1" fontAlgn="auto" latinLnBrk="0" hangingPunct="1">
              <a:lnSpc>
                <a:spcPts val="1300"/>
              </a:lnSpc>
              <a:spcBef>
                <a:spcPts val="0"/>
              </a:spcBef>
              <a:spcAft>
                <a:spcPts val="200"/>
              </a:spcAft>
              <a:buClrTx/>
              <a:buSzTx/>
              <a:buFontTx/>
              <a:buNone/>
              <a:tabLst/>
              <a:defRPr/>
            </a:pPr>
            <a:r>
              <a:rPr kumimoji="0" lang="en-US" sz="1200" b="1" i="1" u="none" strike="noStrike" kern="1200" cap="none" spc="0" normalizeH="0" baseline="0" noProof="0">
                <a:ln>
                  <a:noFill/>
                </a:ln>
                <a:solidFill>
                  <a:srgbClr val="000000"/>
                </a:solidFill>
                <a:effectLst/>
                <a:uLnTx/>
                <a:uFillTx/>
                <a:latin typeface="Arial Narrow"/>
              </a:rPr>
              <a:t>Description: </a:t>
            </a:r>
            <a:r>
              <a:rPr kumimoji="0" lang="en-US" sz="1200" b="0" i="0" u="none" strike="noStrike" kern="1200" cap="none" spc="0" normalizeH="0" baseline="0" noProof="0">
                <a:ln>
                  <a:noFill/>
                </a:ln>
                <a:solidFill>
                  <a:srgbClr val="000000"/>
                </a:solidFill>
                <a:effectLst/>
                <a:uLnTx/>
                <a:uFillTx/>
                <a:latin typeface="Arial Narrow"/>
              </a:rPr>
              <a:t>In L1 PunchOut, this is what will actually display to the User on the UI</a:t>
            </a:r>
            <a:endParaRPr kumimoji="0" lang="fr-FR" sz="1200" b="0" i="0" u="none" strike="noStrike" kern="1200" cap="none" spc="0" normalizeH="0" baseline="0" noProof="0">
              <a:ln>
                <a:noFill/>
              </a:ln>
              <a:solidFill>
                <a:srgbClr val="000000"/>
              </a:solidFill>
              <a:effectLst/>
              <a:uLnTx/>
              <a:uFillTx/>
              <a:latin typeface="Arial Narrow"/>
            </a:endParaRPr>
          </a:p>
          <a:p>
            <a:pPr marL="171450" marR="0" lvl="0" indent="0" algn="l" defTabSz="1088776" rtl="0" eaLnBrk="1" fontAlgn="auto" latinLnBrk="0" hangingPunct="1">
              <a:lnSpc>
                <a:spcPts val="1300"/>
              </a:lnSpc>
              <a:spcBef>
                <a:spcPts val="0"/>
              </a:spcBef>
              <a:spcAft>
                <a:spcPts val="200"/>
              </a:spcAft>
              <a:buClrTx/>
              <a:buSzTx/>
              <a:buFontTx/>
              <a:buNone/>
              <a:tabLst/>
              <a:defRPr/>
            </a:pPr>
            <a:r>
              <a:rPr kumimoji="0" lang="en-US" sz="1200" b="1" i="1" u="none" strike="noStrike" kern="1200" cap="none" spc="0" normalizeH="0" baseline="0" noProof="0">
                <a:ln>
                  <a:noFill/>
                </a:ln>
                <a:solidFill>
                  <a:srgbClr val="000000"/>
                </a:solidFill>
                <a:effectLst/>
                <a:uLnTx/>
                <a:uFillTx/>
                <a:latin typeface="Arial Narrow" panose="020B0606020202030204" pitchFamily="34" charset="0"/>
                <a:ea typeface="+mn-ea"/>
                <a:cs typeface="+mn-cs"/>
              </a:rPr>
              <a:t>Type of data: </a:t>
            </a:r>
            <a:r>
              <a:rPr kumimoji="0" lang="en-US" sz="1200" b="0" i="0" u="none" strike="noStrike" kern="1200" cap="none" spc="0" normalizeH="0" baseline="0" noProof="0">
                <a:ln>
                  <a:noFill/>
                </a:ln>
                <a:solidFill>
                  <a:srgbClr val="000000"/>
                </a:solidFill>
                <a:effectLst/>
                <a:uLnTx/>
                <a:uFillTx/>
                <a:latin typeface="Arial Narrow" panose="020B0606020202030204" pitchFamily="34" charset="0"/>
                <a:ea typeface="+mn-ea"/>
                <a:cs typeface="+mn-cs"/>
              </a:rPr>
              <a:t>String</a:t>
            </a:r>
          </a:p>
          <a:p>
            <a:pPr marL="171450" marR="0" lvl="0" indent="0" algn="l" defTabSz="1088776" rtl="0" eaLnBrk="1" fontAlgn="auto" latinLnBrk="0" hangingPunct="1">
              <a:lnSpc>
                <a:spcPts val="1300"/>
              </a:lnSpc>
              <a:spcBef>
                <a:spcPts val="0"/>
              </a:spcBef>
              <a:spcAft>
                <a:spcPts val="200"/>
              </a:spcAft>
              <a:buClrTx/>
              <a:buSzTx/>
              <a:buFontTx/>
              <a:buNone/>
              <a:tabLst/>
              <a:defRPr/>
            </a:pPr>
            <a:r>
              <a:rPr kumimoji="0" lang="en-US" sz="1200" b="1" i="1" u="none" strike="noStrike" kern="1200" cap="none" spc="0" normalizeH="0" baseline="0" noProof="0">
                <a:ln>
                  <a:noFill/>
                </a:ln>
                <a:solidFill>
                  <a:srgbClr val="000000"/>
                </a:solidFill>
                <a:effectLst/>
                <a:uLnTx/>
                <a:uFillTx/>
                <a:latin typeface="Arial Narrow" panose="020B0606020202030204" pitchFamily="34" charset="0"/>
                <a:ea typeface="+mn-ea"/>
                <a:cs typeface="+mn-cs"/>
              </a:rPr>
              <a:t>Example: </a:t>
            </a:r>
            <a:r>
              <a:rPr kumimoji="0" lang="en-US" sz="1200" b="0" i="0" u="none" strike="noStrike" kern="1200" cap="none" spc="0" normalizeH="0" baseline="0" noProof="0">
                <a:ln>
                  <a:noFill/>
                </a:ln>
                <a:solidFill>
                  <a:srgbClr val="000000"/>
                </a:solidFill>
                <a:effectLst/>
                <a:uLnTx/>
                <a:uFillTx/>
                <a:latin typeface="Arial Narrow" panose="020B0606020202030204" pitchFamily="34" charset="0"/>
                <a:ea typeface="+mn-ea"/>
                <a:cs typeface="+mn-cs"/>
              </a:rPr>
              <a:t>&lt;</a:t>
            </a:r>
            <a:r>
              <a:rPr kumimoji="0" lang="en-US" sz="1200" b="0" i="0" u="none" strike="noStrike" kern="1200" cap="none" spc="0" normalizeH="0" baseline="0" noProof="0" err="1">
                <a:ln>
                  <a:noFill/>
                </a:ln>
                <a:solidFill>
                  <a:srgbClr val="000000"/>
                </a:solidFill>
                <a:effectLst/>
                <a:uLnTx/>
                <a:uFillTx/>
                <a:latin typeface="Arial Narrow" panose="020B0606020202030204" pitchFamily="34" charset="0"/>
                <a:ea typeface="+mn-ea"/>
                <a:cs typeface="+mn-cs"/>
              </a:rPr>
              <a:t>SupplierName</a:t>
            </a:r>
            <a:r>
              <a:rPr kumimoji="0" lang="en-US" sz="1200" b="0" i="0" u="none" strike="noStrike" kern="1200" cap="none" spc="0" normalizeH="0" baseline="0" noProof="0">
                <a:ln>
                  <a:noFill/>
                </a:ln>
                <a:solidFill>
                  <a:srgbClr val="000000"/>
                </a:solidFill>
                <a:effectLst/>
                <a:uLnTx/>
                <a:uFillTx/>
                <a:latin typeface="Arial Narrow" panose="020B0606020202030204" pitchFamily="34" charset="0"/>
                <a:ea typeface="+mn-ea"/>
                <a:cs typeface="+mn-cs"/>
              </a:rPr>
              <a:t>&gt; </a:t>
            </a:r>
            <a:r>
              <a:rPr kumimoji="0" lang="en-US" sz="1200" b="0" i="0" u="none" strike="noStrike" kern="1200" cap="none" spc="0" normalizeH="0" baseline="0" noProof="0" err="1">
                <a:ln>
                  <a:noFill/>
                </a:ln>
                <a:solidFill>
                  <a:srgbClr val="000000"/>
                </a:solidFill>
                <a:effectLst/>
                <a:uLnTx/>
                <a:uFillTx/>
                <a:latin typeface="Arial Narrow" panose="020B0606020202030204" pitchFamily="34" charset="0"/>
                <a:ea typeface="+mn-ea"/>
                <a:cs typeface="+mn-cs"/>
              </a:rPr>
              <a:t>PunchOut</a:t>
            </a:r>
          </a:p>
          <a:p>
            <a:pPr marL="171450">
              <a:lnSpc>
                <a:spcPts val="1300"/>
              </a:lnSpc>
              <a:spcAft>
                <a:spcPts val="200"/>
              </a:spcAft>
              <a:defRPr/>
            </a:pPr>
            <a:r>
              <a:rPr kumimoji="0" lang="en-US" sz="1200" b="1" i="1" u="none" strike="noStrike" kern="1200" cap="none" spc="0" normalizeH="0" baseline="0" noProof="0">
                <a:ln>
                  <a:noFill/>
                </a:ln>
                <a:solidFill>
                  <a:srgbClr val="000000"/>
                </a:solidFill>
                <a:effectLst/>
                <a:uLnTx/>
                <a:uFillTx/>
                <a:latin typeface="Arial Narrow"/>
              </a:rPr>
              <a:t>Maximum length: </a:t>
            </a:r>
            <a:r>
              <a:rPr lang="en-US" sz="1200">
                <a:solidFill>
                  <a:srgbClr val="000000"/>
                </a:solidFill>
                <a:latin typeface="Arial Narrow"/>
              </a:rPr>
              <a:t>50 </a:t>
            </a:r>
            <a:r>
              <a:rPr kumimoji="0" lang="en-US" sz="1200" b="0" i="0" u="none" strike="noStrike" kern="1200" cap="none" spc="0" normalizeH="0" baseline="0" noProof="0">
                <a:ln>
                  <a:noFill/>
                </a:ln>
                <a:solidFill>
                  <a:srgbClr val="000000"/>
                </a:solidFill>
                <a:effectLst/>
                <a:uLnTx/>
                <a:uFillTx/>
                <a:latin typeface="Arial Narrow"/>
              </a:rPr>
              <a:t>characters</a:t>
            </a:r>
            <a:r>
              <a:rPr lang="en-US" sz="1200">
                <a:solidFill>
                  <a:srgbClr val="000000"/>
                </a:solidFill>
                <a:latin typeface="Arial Narrow"/>
              </a:rPr>
              <a:t> </a:t>
            </a:r>
            <a:endParaRPr lang="en-US" sz="1200" b="0" i="0" u="none" strike="noStrike" kern="1200" cap="none" spc="0" normalizeH="0" baseline="0" noProof="0">
              <a:ln>
                <a:noFill/>
              </a:ln>
              <a:solidFill>
                <a:srgbClr val="000000"/>
              </a:solidFill>
              <a:effectLst/>
              <a:uLnTx/>
              <a:uFillTx/>
              <a:latin typeface="Arial Narrow" panose="020B0606020202030204" pitchFamily="34" charset="0"/>
            </a:endParaRPr>
          </a:p>
        </p:txBody>
      </p:sp>
      <p:sp>
        <p:nvSpPr>
          <p:cNvPr id="13" name="TextBox 12">
            <a:extLst>
              <a:ext uri="{FF2B5EF4-FFF2-40B4-BE49-F238E27FC236}">
                <a16:creationId xmlns:a16="http://schemas.microsoft.com/office/drawing/2014/main" id="{74E66005-6BB8-197B-220B-F23FB3C326C7}"/>
              </a:ext>
            </a:extLst>
          </p:cNvPr>
          <p:cNvSpPr txBox="1"/>
          <p:nvPr/>
        </p:nvSpPr>
        <p:spPr>
          <a:xfrm>
            <a:off x="5588934" y="4915158"/>
            <a:ext cx="6101542" cy="836126"/>
          </a:xfrm>
          <a:prstGeom prst="rect">
            <a:avLst/>
          </a:prstGeom>
          <a:noFill/>
        </p:spPr>
        <p:txBody>
          <a:bodyPr wrap="square" lIns="91440" tIns="45720" rIns="91440" bIns="45720" anchor="t">
            <a:spAutoFit/>
          </a:bodyPr>
          <a:lstStyle/>
          <a:p>
            <a:pPr marL="171450" indent="-171450">
              <a:lnSpc>
                <a:spcPts val="1300"/>
              </a:lnSpc>
              <a:spcAft>
                <a:spcPts val="200"/>
              </a:spcAft>
              <a:buFont typeface="Wingdings" pitchFamily="2" charset="2"/>
              <a:buChar char="§"/>
              <a:defRPr/>
            </a:pPr>
            <a:r>
              <a:rPr lang="en-US" sz="1400" b="1" dirty="0">
                <a:solidFill>
                  <a:srgbClr val="000000"/>
                </a:solidFill>
                <a:latin typeface="Arial Narrow"/>
              </a:rPr>
              <a:t>Image</a:t>
            </a:r>
            <a:r>
              <a:rPr kumimoji="0" lang="en-US" sz="1400" b="1" i="0" u="none" strike="noStrike" kern="1200" cap="none" spc="0" normalizeH="0" baseline="0" noProof="0" dirty="0">
                <a:ln>
                  <a:noFill/>
                </a:ln>
                <a:solidFill>
                  <a:srgbClr val="000000"/>
                </a:solidFill>
                <a:effectLst/>
                <a:uLnTx/>
                <a:uFillTx/>
                <a:latin typeface="Arial Narrow"/>
              </a:rPr>
              <a:t> </a:t>
            </a:r>
            <a:r>
              <a:rPr lang="en-US" sz="1400" b="1" dirty="0">
                <a:solidFill>
                  <a:srgbClr val="000000"/>
                </a:solidFill>
                <a:latin typeface="Arial Narrow"/>
              </a:rPr>
              <a:t>–</a:t>
            </a:r>
            <a:r>
              <a:rPr kumimoji="0" lang="en-US" sz="1400" b="1" i="0" u="none" strike="noStrike" kern="1200" cap="none" spc="0" normalizeH="0" baseline="0" noProof="0" dirty="0">
                <a:ln>
                  <a:noFill/>
                </a:ln>
                <a:solidFill>
                  <a:srgbClr val="000000"/>
                </a:solidFill>
                <a:effectLst/>
                <a:uLnTx/>
                <a:uFillTx/>
                <a:latin typeface="Arial Narrow"/>
              </a:rPr>
              <a:t> </a:t>
            </a:r>
            <a:r>
              <a:rPr lang="en-US" sz="1400" b="1" dirty="0">
                <a:solidFill>
                  <a:srgbClr val="FFC000"/>
                </a:solidFill>
                <a:latin typeface="Arial Narrow"/>
              </a:rPr>
              <a:t>Optional but Preferred</a:t>
            </a:r>
            <a:endParaRPr kumimoji="0" lang="en-US" sz="1400" b="1" i="0" u="none" strike="noStrike" kern="1200" cap="none" spc="0" normalizeH="0" baseline="0" noProof="0" dirty="0">
              <a:ln>
                <a:noFill/>
              </a:ln>
              <a:solidFill>
                <a:srgbClr val="FFC000"/>
              </a:solidFill>
              <a:effectLst/>
              <a:uLnTx/>
              <a:uFillTx/>
              <a:latin typeface="Arial Narrow" panose="020B0606020202030204" pitchFamily="34" charset="0"/>
              <a:ea typeface="+mn-ea"/>
              <a:cs typeface="+mn-cs"/>
            </a:endParaRPr>
          </a:p>
          <a:p>
            <a:pPr marL="171450" marR="0" lvl="0" indent="0" algn="l" defTabSz="1088776" rtl="0" eaLnBrk="1" fontAlgn="auto" latinLnBrk="0" hangingPunct="1">
              <a:lnSpc>
                <a:spcPts val="1300"/>
              </a:lnSpc>
              <a:spcBef>
                <a:spcPts val="0"/>
              </a:spcBef>
              <a:spcAft>
                <a:spcPts val="200"/>
              </a:spcAft>
              <a:buClrTx/>
              <a:buSzTx/>
              <a:buFontTx/>
              <a:buNone/>
              <a:tabLst/>
              <a:defRPr/>
            </a:pPr>
            <a:r>
              <a:rPr kumimoji="0" lang="en-US" sz="1200" b="1" i="1" u="none" strike="noStrike" kern="1200" cap="none" spc="0" normalizeH="0" baseline="0" noProof="0" dirty="0">
                <a:ln>
                  <a:noFill/>
                </a:ln>
                <a:solidFill>
                  <a:srgbClr val="000000"/>
                </a:solidFill>
                <a:effectLst/>
                <a:uLnTx/>
                <a:uFillTx/>
                <a:latin typeface="Arial Narrow" panose="020B0606020202030204" pitchFamily="34" charset="0"/>
                <a:ea typeface="+mn-ea"/>
                <a:cs typeface="+mn-cs"/>
              </a:rPr>
              <a:t>Description: </a:t>
            </a:r>
            <a:r>
              <a:rPr kumimoji="0" lang="en-US" sz="1200" b="0" i="0" u="none" strike="noStrike" kern="1200" cap="none" spc="0" normalizeH="0" baseline="0" noProof="0" dirty="0">
                <a:ln>
                  <a:noFill/>
                </a:ln>
                <a:solidFill>
                  <a:srgbClr val="000000"/>
                </a:solidFill>
                <a:effectLst/>
                <a:uLnTx/>
                <a:uFillTx/>
                <a:latin typeface="Arial Narrow" panose="020B0606020202030204" pitchFamily="34" charset="0"/>
                <a:ea typeface="+mn-ea"/>
                <a:cs typeface="+mn-cs"/>
              </a:rPr>
              <a:t>In L1 PunchOut, this can be your company logo that will display to the User on the UI</a:t>
            </a:r>
            <a:endParaRPr kumimoji="0" lang="fr-FR" sz="1200" b="0" i="0" u="none" strike="noStrike" kern="1200" cap="none" spc="0" normalizeH="0" baseline="0" noProof="0" dirty="0">
              <a:ln>
                <a:noFill/>
              </a:ln>
              <a:solidFill>
                <a:srgbClr val="000000"/>
              </a:solidFill>
              <a:effectLst/>
              <a:uLnTx/>
              <a:uFillTx/>
              <a:latin typeface="Arial Narrow" panose="020B0606020202030204" pitchFamily="34" charset="0"/>
              <a:ea typeface="+mn-ea"/>
              <a:cs typeface="+mn-cs"/>
            </a:endParaRPr>
          </a:p>
          <a:p>
            <a:pPr marL="171450" marR="0" lvl="0" indent="0" algn="l" defTabSz="1088776" rtl="0" eaLnBrk="1" fontAlgn="auto" latinLnBrk="0" hangingPunct="1">
              <a:lnSpc>
                <a:spcPts val="1300"/>
              </a:lnSpc>
              <a:spcBef>
                <a:spcPts val="0"/>
              </a:spcBef>
              <a:spcAft>
                <a:spcPts val="200"/>
              </a:spcAft>
              <a:buClrTx/>
              <a:buSzTx/>
              <a:buFontTx/>
              <a:buNone/>
              <a:tabLst/>
              <a:defRPr/>
            </a:pPr>
            <a:r>
              <a:rPr kumimoji="0" lang="en-US" sz="1200" b="1" i="1" u="none" strike="noStrike" kern="1200" cap="none" spc="0" normalizeH="0" baseline="0" noProof="0" dirty="0">
                <a:ln>
                  <a:noFill/>
                </a:ln>
                <a:solidFill>
                  <a:srgbClr val="000000"/>
                </a:solidFill>
                <a:effectLst/>
                <a:uLnTx/>
                <a:uFillTx/>
                <a:latin typeface="Arial Narrow" panose="020B0606020202030204" pitchFamily="34" charset="0"/>
                <a:ea typeface="+mn-ea"/>
                <a:cs typeface="+mn-cs"/>
              </a:rPr>
              <a:t>Type of data: </a:t>
            </a:r>
            <a:r>
              <a:rPr kumimoji="0" lang="en-US" sz="1200" b="0" i="0" u="none" strike="noStrike" kern="1200" cap="none" spc="0" normalizeH="0" baseline="0" noProof="0" dirty="0">
                <a:ln>
                  <a:noFill/>
                </a:ln>
                <a:solidFill>
                  <a:srgbClr val="000000"/>
                </a:solidFill>
                <a:effectLst/>
                <a:uLnTx/>
                <a:uFillTx/>
                <a:latin typeface="Arial Narrow" panose="020B0606020202030204" pitchFamily="34" charset="0"/>
                <a:ea typeface="+mn-ea"/>
                <a:cs typeface="+mn-cs"/>
              </a:rPr>
              <a:t>URL that begins with https://, as required by SAP.</a:t>
            </a:r>
          </a:p>
          <a:p>
            <a:pPr marL="171450" marR="0" lvl="0" indent="0" algn="l" defTabSz="1088776" rtl="0" eaLnBrk="1" fontAlgn="auto" latinLnBrk="0" hangingPunct="1">
              <a:lnSpc>
                <a:spcPts val="1300"/>
              </a:lnSpc>
              <a:spcBef>
                <a:spcPts val="0"/>
              </a:spcBef>
              <a:spcAft>
                <a:spcPts val="200"/>
              </a:spcAft>
              <a:buClrTx/>
              <a:buSzTx/>
              <a:buFontTx/>
              <a:buNone/>
              <a:tabLst/>
              <a:defRPr/>
            </a:pPr>
            <a:r>
              <a:rPr kumimoji="0" lang="en-US" sz="1200" b="1" i="1" u="none" strike="noStrike" kern="1200" cap="none" spc="0" normalizeH="0" baseline="0" noProof="0" dirty="0">
                <a:ln>
                  <a:noFill/>
                </a:ln>
                <a:solidFill>
                  <a:srgbClr val="000000"/>
                </a:solidFill>
                <a:effectLst/>
                <a:uLnTx/>
                <a:uFillTx/>
                <a:latin typeface="Arial Narrow" panose="020B0606020202030204" pitchFamily="34" charset="0"/>
                <a:ea typeface="+mn-ea"/>
                <a:cs typeface="+mn-cs"/>
              </a:rPr>
              <a:t>Example: </a:t>
            </a:r>
            <a:r>
              <a:rPr kumimoji="0" lang="en-US" sz="1200" i="1" u="none" strike="noStrike" kern="1200" cap="none" spc="0" normalizeH="0" baseline="0" noProof="0" dirty="0">
                <a:ln>
                  <a:noFill/>
                </a:ln>
                <a:solidFill>
                  <a:srgbClr val="000000"/>
                </a:solidFill>
                <a:effectLst/>
                <a:uLnTx/>
                <a:uFillTx/>
                <a:latin typeface="Arial Narrow" panose="020B0606020202030204" pitchFamily="34" charset="0"/>
                <a:ea typeface="+mn-ea"/>
                <a:cs typeface="+mn-cs"/>
              </a:rPr>
              <a:t>https://www.supplier.com/branding/images/lrg_logo.jpg</a:t>
            </a:r>
            <a:endParaRPr kumimoji="0" lang="en-US" sz="1200" i="0" u="none" strike="noStrike" kern="1200" cap="none" spc="0" normalizeH="0" baseline="0" noProof="0" dirty="0">
              <a:ln>
                <a:noFill/>
              </a:ln>
              <a:solidFill>
                <a:srgbClr val="000000"/>
              </a:solidFill>
              <a:effectLst/>
              <a:uLnTx/>
              <a:uFillTx/>
              <a:latin typeface="Arial Narrow" panose="020B0606020202030204" pitchFamily="34" charset="0"/>
              <a:ea typeface="+mn-ea"/>
              <a:cs typeface="+mn-cs"/>
            </a:endParaRPr>
          </a:p>
        </p:txBody>
      </p:sp>
      <p:sp>
        <p:nvSpPr>
          <p:cNvPr id="14" name="TextBox 13">
            <a:extLst>
              <a:ext uri="{FF2B5EF4-FFF2-40B4-BE49-F238E27FC236}">
                <a16:creationId xmlns:a16="http://schemas.microsoft.com/office/drawing/2014/main" id="{6B14D45D-5F53-8D75-8AAE-06330D3E49D1}"/>
              </a:ext>
            </a:extLst>
          </p:cNvPr>
          <p:cNvSpPr txBox="1"/>
          <p:nvPr/>
        </p:nvSpPr>
        <p:spPr>
          <a:xfrm>
            <a:off x="5588934" y="5789014"/>
            <a:ext cx="6101542" cy="836126"/>
          </a:xfrm>
          <a:prstGeom prst="rect">
            <a:avLst/>
          </a:prstGeom>
          <a:noFill/>
        </p:spPr>
        <p:txBody>
          <a:bodyPr wrap="square">
            <a:spAutoFit/>
          </a:bodyPr>
          <a:lstStyle/>
          <a:p>
            <a:pPr marL="171450" marR="0" lvl="0" indent="-171450" algn="l" defTabSz="1088776" rtl="0" eaLnBrk="1" fontAlgn="auto" latinLnBrk="0" hangingPunct="1">
              <a:lnSpc>
                <a:spcPts val="1300"/>
              </a:lnSpc>
              <a:spcBef>
                <a:spcPts val="0"/>
              </a:spcBef>
              <a:spcAft>
                <a:spcPts val="200"/>
              </a:spcAft>
              <a:buClrTx/>
              <a:buSzTx/>
              <a:buFont typeface="Wingdings" pitchFamily="2" charset="2"/>
              <a:buChar char="§"/>
              <a:tabLst/>
              <a:defRPr/>
            </a:pPr>
            <a:r>
              <a:rPr lang="en-US" sz="1400" b="1" dirty="0">
                <a:solidFill>
                  <a:srgbClr val="000000"/>
                </a:solidFill>
                <a:latin typeface="Arial Narrow" panose="020B0606020202030204" pitchFamily="34" charset="0"/>
              </a:rPr>
              <a:t>Thumbnail</a:t>
            </a:r>
            <a:r>
              <a:rPr kumimoji="0" lang="en-US" sz="1400" b="1" i="0" u="none" strike="noStrike" kern="1200" cap="none" spc="0" normalizeH="0" baseline="0" noProof="0" dirty="0">
                <a:ln>
                  <a:noFill/>
                </a:ln>
                <a:solidFill>
                  <a:srgbClr val="000000"/>
                </a:solidFill>
                <a:effectLst/>
                <a:uLnTx/>
                <a:uFillTx/>
                <a:latin typeface="Arial Narrow" panose="020B0606020202030204" pitchFamily="34" charset="0"/>
                <a:ea typeface="+mn-ea"/>
                <a:cs typeface="+mn-cs"/>
              </a:rPr>
              <a:t> - </a:t>
            </a:r>
            <a:r>
              <a:rPr lang="en-US" sz="1400" b="1" dirty="0">
                <a:solidFill>
                  <a:srgbClr val="00B050"/>
                </a:solidFill>
                <a:latin typeface="Arial Narrow" panose="020B0606020202030204" pitchFamily="34" charset="0"/>
              </a:rPr>
              <a:t>Optional</a:t>
            </a:r>
            <a:endParaRPr kumimoji="0" lang="en-US" sz="1400" b="1" i="0" u="none" strike="noStrike" kern="1200" cap="none" spc="0" normalizeH="0" baseline="0" noProof="0" dirty="0">
              <a:ln>
                <a:noFill/>
              </a:ln>
              <a:solidFill>
                <a:srgbClr val="FF0000"/>
              </a:solidFill>
              <a:effectLst/>
              <a:uLnTx/>
              <a:uFillTx/>
              <a:latin typeface="Arial Narrow" panose="020B0606020202030204" pitchFamily="34" charset="0"/>
              <a:ea typeface="+mn-ea"/>
              <a:cs typeface="+mn-cs"/>
            </a:endParaRPr>
          </a:p>
          <a:p>
            <a:pPr marL="171450" marR="0" lvl="0" indent="0" algn="l" defTabSz="1088776" rtl="0" eaLnBrk="1" fontAlgn="auto" latinLnBrk="0" hangingPunct="1">
              <a:lnSpc>
                <a:spcPts val="1300"/>
              </a:lnSpc>
              <a:spcBef>
                <a:spcPts val="0"/>
              </a:spcBef>
              <a:spcAft>
                <a:spcPts val="200"/>
              </a:spcAft>
              <a:buClrTx/>
              <a:buSzTx/>
              <a:buFontTx/>
              <a:buNone/>
              <a:tabLst/>
              <a:defRPr/>
            </a:pPr>
            <a:r>
              <a:rPr kumimoji="0" lang="en-US" sz="1200" b="1" i="1" u="none" strike="noStrike" kern="1200" cap="none" spc="0" normalizeH="0" baseline="0" noProof="0" dirty="0">
                <a:ln>
                  <a:noFill/>
                </a:ln>
                <a:solidFill>
                  <a:srgbClr val="000000"/>
                </a:solidFill>
                <a:effectLst/>
                <a:uLnTx/>
                <a:uFillTx/>
                <a:latin typeface="Arial Narrow" panose="020B0606020202030204" pitchFamily="34" charset="0"/>
                <a:ea typeface="+mn-ea"/>
                <a:cs typeface="+mn-cs"/>
              </a:rPr>
              <a:t>Description: </a:t>
            </a:r>
            <a:r>
              <a:rPr kumimoji="0" lang="en-US" sz="1200" b="0" i="0" u="none" strike="noStrike" kern="1200" cap="none" spc="0" normalizeH="0" baseline="0" noProof="0" dirty="0">
                <a:ln>
                  <a:noFill/>
                </a:ln>
                <a:solidFill>
                  <a:srgbClr val="000000"/>
                </a:solidFill>
                <a:effectLst/>
                <a:uLnTx/>
                <a:uFillTx/>
                <a:latin typeface="Arial Narrow" panose="020B0606020202030204" pitchFamily="34" charset="0"/>
                <a:ea typeface="+mn-ea"/>
                <a:cs typeface="+mn-cs"/>
              </a:rPr>
              <a:t>In L1 PunchOut, this can be your company logo that will display to the User on the UI</a:t>
            </a:r>
            <a:endParaRPr kumimoji="0" lang="fr-FR" sz="1200" b="0" i="0" u="none" strike="noStrike" kern="1200" cap="none" spc="0" normalizeH="0" baseline="0" noProof="0" dirty="0">
              <a:ln>
                <a:noFill/>
              </a:ln>
              <a:solidFill>
                <a:srgbClr val="000000"/>
              </a:solidFill>
              <a:effectLst/>
              <a:uLnTx/>
              <a:uFillTx/>
              <a:latin typeface="Arial Narrow" panose="020B0606020202030204" pitchFamily="34" charset="0"/>
              <a:ea typeface="+mn-ea"/>
              <a:cs typeface="+mn-cs"/>
            </a:endParaRPr>
          </a:p>
          <a:p>
            <a:pPr marL="171450" marR="0" lvl="0" indent="0" algn="l" defTabSz="1088776" rtl="0" eaLnBrk="1" fontAlgn="auto" latinLnBrk="0" hangingPunct="1">
              <a:lnSpc>
                <a:spcPts val="1300"/>
              </a:lnSpc>
              <a:spcBef>
                <a:spcPts val="0"/>
              </a:spcBef>
              <a:spcAft>
                <a:spcPts val="200"/>
              </a:spcAft>
              <a:buClrTx/>
              <a:buSzTx/>
              <a:buFontTx/>
              <a:buNone/>
              <a:tabLst/>
              <a:defRPr/>
            </a:pPr>
            <a:r>
              <a:rPr kumimoji="0" lang="en-US" sz="1200" b="1" i="1" u="none" strike="noStrike" kern="1200" cap="none" spc="0" normalizeH="0" baseline="0" noProof="0" dirty="0">
                <a:ln>
                  <a:noFill/>
                </a:ln>
                <a:solidFill>
                  <a:srgbClr val="000000"/>
                </a:solidFill>
                <a:effectLst/>
                <a:uLnTx/>
                <a:uFillTx/>
                <a:latin typeface="Arial Narrow" panose="020B0606020202030204" pitchFamily="34" charset="0"/>
                <a:ea typeface="+mn-ea"/>
                <a:cs typeface="+mn-cs"/>
              </a:rPr>
              <a:t>Type of data: </a:t>
            </a:r>
            <a:r>
              <a:rPr kumimoji="0" lang="en-US" sz="1200" b="0" i="0" u="none" strike="noStrike" kern="1200" cap="none" spc="0" normalizeH="0" baseline="0" noProof="0" dirty="0">
                <a:ln>
                  <a:noFill/>
                </a:ln>
                <a:solidFill>
                  <a:srgbClr val="000000"/>
                </a:solidFill>
                <a:effectLst/>
                <a:uLnTx/>
                <a:uFillTx/>
                <a:latin typeface="Arial Narrow" panose="020B0606020202030204" pitchFamily="34" charset="0"/>
                <a:ea typeface="+mn-ea"/>
                <a:cs typeface="+mn-cs"/>
              </a:rPr>
              <a:t>URL that begins with https://, as required by SAP</a:t>
            </a:r>
          </a:p>
          <a:p>
            <a:pPr marL="171450" marR="0" lvl="0" indent="0" algn="l" defTabSz="1088776" rtl="0" eaLnBrk="1" fontAlgn="auto" latinLnBrk="0" hangingPunct="1">
              <a:lnSpc>
                <a:spcPts val="1300"/>
              </a:lnSpc>
              <a:spcBef>
                <a:spcPts val="0"/>
              </a:spcBef>
              <a:spcAft>
                <a:spcPts val="200"/>
              </a:spcAft>
              <a:buClrTx/>
              <a:buSzTx/>
              <a:buFontTx/>
              <a:buNone/>
              <a:tabLst/>
              <a:defRPr/>
            </a:pPr>
            <a:r>
              <a:rPr kumimoji="0" lang="en-US" sz="1200" b="1" i="1" u="none" strike="noStrike" kern="1200" cap="none" spc="0" normalizeH="0" baseline="0" noProof="0" dirty="0">
                <a:ln>
                  <a:noFill/>
                </a:ln>
                <a:solidFill>
                  <a:srgbClr val="000000"/>
                </a:solidFill>
                <a:effectLst/>
                <a:uLnTx/>
                <a:uFillTx/>
                <a:latin typeface="Arial Narrow" panose="020B0606020202030204" pitchFamily="34" charset="0"/>
                <a:ea typeface="+mn-ea"/>
                <a:cs typeface="+mn-cs"/>
              </a:rPr>
              <a:t>Example: </a:t>
            </a:r>
            <a:r>
              <a:rPr kumimoji="0" lang="en-US" sz="1200" i="1" u="none" strike="noStrike" kern="1200" cap="none" spc="0" normalizeH="0" baseline="0" noProof="0" dirty="0">
                <a:ln>
                  <a:noFill/>
                </a:ln>
                <a:solidFill>
                  <a:srgbClr val="000000"/>
                </a:solidFill>
                <a:effectLst/>
                <a:uLnTx/>
                <a:uFillTx/>
                <a:latin typeface="Arial Narrow" panose="020B0606020202030204" pitchFamily="34" charset="0"/>
                <a:ea typeface="+mn-ea"/>
                <a:cs typeface="+mn-cs"/>
              </a:rPr>
              <a:t>https://www.supplier.com/branding/images/sml_logo_thumbnail.jpg</a:t>
            </a:r>
            <a:endParaRPr kumimoji="0" lang="en-US" sz="1200" i="0" u="none" strike="noStrike" kern="1200" cap="none" spc="0" normalizeH="0" baseline="0" noProof="0" dirty="0">
              <a:ln>
                <a:noFill/>
              </a:ln>
              <a:solidFill>
                <a:srgbClr val="000000"/>
              </a:solidFill>
              <a:effectLst/>
              <a:uLnTx/>
              <a:uFillTx/>
              <a:latin typeface="Arial Narrow" panose="020B0606020202030204" pitchFamily="34" charset="0"/>
              <a:ea typeface="+mn-ea"/>
              <a:cs typeface="+mn-cs"/>
            </a:endParaRPr>
          </a:p>
        </p:txBody>
      </p:sp>
      <p:pic>
        <p:nvPicPr>
          <p:cNvPr id="16" name="Picture 15">
            <a:extLst>
              <a:ext uri="{FF2B5EF4-FFF2-40B4-BE49-F238E27FC236}">
                <a16:creationId xmlns:a16="http://schemas.microsoft.com/office/drawing/2014/main" id="{94E412D5-3507-1F18-A120-F75B0B8298CE}"/>
              </a:ext>
            </a:extLst>
          </p:cNvPr>
          <p:cNvPicPr>
            <a:picLocks noChangeAspect="1"/>
          </p:cNvPicPr>
          <p:nvPr/>
        </p:nvPicPr>
        <p:blipFill>
          <a:blip r:embed="rId3"/>
          <a:stretch>
            <a:fillRect/>
          </a:stretch>
        </p:blipFill>
        <p:spPr>
          <a:xfrm>
            <a:off x="504001" y="1620000"/>
            <a:ext cx="4707563" cy="2998653"/>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8375294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dirty="0">
                <a:latin typeface="+mj-lt"/>
              </a:rPr>
              <a:t>Creating and Publishing</a:t>
            </a:r>
            <a:br>
              <a:rPr lang="en-US" noProof="0" dirty="0">
                <a:latin typeface="+mj-lt"/>
              </a:rPr>
            </a:br>
            <a:r>
              <a:rPr lang="en-US" noProof="0" dirty="0">
                <a:solidFill>
                  <a:schemeClr val="accent1"/>
                </a:solidFill>
                <a:latin typeface="+mj-lt"/>
              </a:rPr>
              <a:t>PunchOut Level 1 Catalogs Online</a:t>
            </a:r>
            <a:endParaRPr lang="en-US" noProof="0" dirty="0">
              <a:solidFill>
                <a:schemeClr val="accent1"/>
              </a:solidFill>
            </a:endParaRPr>
          </a:p>
        </p:txBody>
      </p:sp>
      <p:sp>
        <p:nvSpPr>
          <p:cNvPr id="3" name="TextBox 2">
            <a:extLst>
              <a:ext uri="{FF2B5EF4-FFF2-40B4-BE49-F238E27FC236}">
                <a16:creationId xmlns:a16="http://schemas.microsoft.com/office/drawing/2014/main" id="{0E7DD378-1B22-B044-EE82-414967D82D8E}"/>
              </a:ext>
            </a:extLst>
          </p:cNvPr>
          <p:cNvSpPr txBox="1"/>
          <p:nvPr/>
        </p:nvSpPr>
        <p:spPr>
          <a:xfrm>
            <a:off x="716796" y="4694694"/>
            <a:ext cx="7014741" cy="276999"/>
          </a:xfrm>
          <a:prstGeom prst="rect">
            <a:avLst/>
          </a:prstGeom>
          <a:noFill/>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fontAlgn="base">
              <a:spcBef>
                <a:spcPct val="50000"/>
              </a:spcBef>
              <a:spcAft>
                <a:spcPct val="0"/>
              </a:spcAft>
              <a:buClr>
                <a:srgbClr val="F0AB00"/>
              </a:buClr>
              <a:buSzPct val="80000"/>
            </a:pPr>
            <a:r>
              <a:rPr lang="en-US" sz="1800" kern="0">
                <a:ea typeface="Arial Unicode MS"/>
                <a:cs typeface="Arial Unicode MS"/>
              </a:rPr>
              <a:t>*Within your SAP Business Network Account, not using the Excel file.</a:t>
            </a:r>
            <a:endParaRPr lang="en-US" sz="1800" kern="0" err="1">
              <a:ea typeface="Arial Unicode MS" pitchFamily="34" charset="-128"/>
              <a:cs typeface="Arial Unicode MS" pitchFamily="34" charset="-128"/>
            </a:endParaRPr>
          </a:p>
        </p:txBody>
      </p:sp>
    </p:spTree>
    <p:extLst>
      <p:ext uri="{BB962C8B-B14F-4D97-AF65-F5344CB8AC3E}">
        <p14:creationId xmlns:p14="http://schemas.microsoft.com/office/powerpoint/2010/main" val="18175547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SzPct val="100000"/>
              <a:buFont typeface="Wingdings" pitchFamily="2" charset="2"/>
              <a:buChar char="§"/>
            </a:pPr>
            <a:r>
              <a:rPr lang="en-US" dirty="0"/>
              <a:t>Login to Ariba Network</a:t>
            </a:r>
          </a:p>
          <a:p>
            <a:pPr marL="400050" lvl="2" indent="-169863">
              <a:lnSpc>
                <a:spcPts val="2000"/>
              </a:lnSpc>
              <a:spcBef>
                <a:spcPts val="0"/>
              </a:spcBef>
              <a:spcAft>
                <a:spcPts val="200"/>
              </a:spcAft>
              <a:buFont typeface="Wingdings" pitchFamily="2" charset="2"/>
              <a:buChar char="§"/>
            </a:pPr>
            <a:r>
              <a:rPr lang="en-US" dirty="0"/>
              <a:t>Go to: </a:t>
            </a:r>
            <a:r>
              <a:rPr lang="en-US" dirty="0">
                <a:hlinkClick r:id="rId3"/>
              </a:rPr>
              <a:t>https://supplier.ariba.com</a:t>
            </a:r>
            <a:endParaRPr lang="en-US" dirty="0"/>
          </a:p>
          <a:p>
            <a:pPr marL="400050" lvl="2" indent="-169863">
              <a:lnSpc>
                <a:spcPts val="2000"/>
              </a:lnSpc>
              <a:spcBef>
                <a:spcPts val="0"/>
              </a:spcBef>
              <a:spcAft>
                <a:spcPts val="200"/>
              </a:spcAft>
              <a:buFont typeface="Wingdings" pitchFamily="2" charset="2"/>
              <a:buChar char="§"/>
            </a:pPr>
            <a:r>
              <a:rPr lang="en-US" dirty="0"/>
              <a:t>Log in with your Username and Password</a:t>
            </a:r>
          </a:p>
        </p:txBody>
      </p:sp>
      <p:sp>
        <p:nvSpPr>
          <p:cNvPr id="2" name="Title 1"/>
          <p:cNvSpPr>
            <a:spLocks noGrp="1"/>
          </p:cNvSpPr>
          <p:nvPr>
            <p:ph type="title"/>
          </p:nvPr>
        </p:nvSpPr>
        <p:spPr>
          <a:xfrm>
            <a:off x="504001" y="504000"/>
            <a:ext cx="11186476" cy="369332"/>
          </a:xfrm>
        </p:spPr>
        <p:txBody>
          <a:bodyPr/>
          <a:lstStyle/>
          <a:p>
            <a:r>
              <a:rPr lang="en-US" spc="-50"/>
              <a:t>Creating and Publishing PunchOut Level 1 Catalogs Online</a:t>
            </a:r>
          </a:p>
        </p:txBody>
      </p:sp>
      <p:pic>
        <p:nvPicPr>
          <p:cNvPr id="7" name="Picture 6">
            <a:extLst>
              <a:ext uri="{FF2B5EF4-FFF2-40B4-BE49-F238E27FC236}">
                <a16:creationId xmlns:a16="http://schemas.microsoft.com/office/drawing/2014/main" id="{27BA4330-DA80-44DF-A1F7-A2FFCA4EC4D7}"/>
              </a:ext>
            </a:extLst>
          </p:cNvPr>
          <p:cNvPicPr>
            <a:picLocks noChangeAspect="1"/>
          </p:cNvPicPr>
          <p:nvPr/>
        </p:nvPicPr>
        <p:blipFill rotWithShape="1">
          <a:blip r:embed="rId4"/>
          <a:srcRect r="1731"/>
          <a:stretch/>
        </p:blipFill>
        <p:spPr>
          <a:xfrm>
            <a:off x="2783840" y="2785010"/>
            <a:ext cx="6626794" cy="3550990"/>
          </a:xfrm>
          <a:prstGeom prst="rect">
            <a:avLst/>
          </a:prstGeom>
          <a:ln>
            <a:noFill/>
          </a:ln>
          <a:effectLst>
            <a:outerShdw blurRad="190500" algn="tl" rotWithShape="0">
              <a:srgbClr val="000000">
                <a:alpha val="70000"/>
              </a:srgbClr>
            </a:outerShdw>
          </a:effectLst>
        </p:spPr>
      </p:pic>
      <p:sp>
        <p:nvSpPr>
          <p:cNvPr id="4" name="Rectangle 3">
            <a:extLst>
              <a:ext uri="{FF2B5EF4-FFF2-40B4-BE49-F238E27FC236}">
                <a16:creationId xmlns:a16="http://schemas.microsoft.com/office/drawing/2014/main" id="{5FA75FA3-06C8-0743-F5A6-F1BA56087A20}"/>
              </a:ext>
            </a:extLst>
          </p:cNvPr>
          <p:cNvSpPr/>
          <p:nvPr/>
        </p:nvSpPr>
        <p:spPr bwMode="gray">
          <a:xfrm>
            <a:off x="2926080" y="3701143"/>
            <a:ext cx="1994263" cy="1271451"/>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39511334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4002" y="1426960"/>
            <a:ext cx="11108878" cy="4716000"/>
          </a:xfrm>
          <a:prstGeom prst="rect">
            <a:avLst/>
          </a:prstGeom>
        </p:spPr>
        <p:txBody>
          <a:bodyPr vert="horz" lIns="0" tIns="0" rIns="0" bIns="0" rtlCol="0" anchor="t">
            <a:normAutofit/>
          </a:bodyPr>
          <a:lstStyle/>
          <a:p>
            <a:pPr marL="228600" indent="-228600">
              <a:lnSpc>
                <a:spcPts val="2300"/>
              </a:lnSpc>
              <a:spcBef>
                <a:spcPts val="0"/>
              </a:spcBef>
              <a:spcAft>
                <a:spcPts val="600"/>
              </a:spcAft>
              <a:buFont typeface="Wingdings" pitchFamily="2" charset="2"/>
              <a:buChar char="§"/>
            </a:pPr>
            <a:r>
              <a:rPr lang="en-US" dirty="0"/>
              <a:t>Switch to your Test Account</a:t>
            </a:r>
          </a:p>
          <a:p>
            <a:pPr marL="403225" lvl="1" indent="-177800">
              <a:lnSpc>
                <a:spcPts val="2000"/>
              </a:lnSpc>
              <a:spcBef>
                <a:spcPts val="300"/>
              </a:spcBef>
              <a:spcAft>
                <a:spcPts val="600"/>
              </a:spcAft>
              <a:buClrTx/>
            </a:pPr>
            <a:r>
              <a:rPr lang="en-US" sz="1600" dirty="0"/>
              <a:t>Your Catalog should be loaded and tested in your Test Account prior to loading the catalog in Production. (</a:t>
            </a:r>
            <a:r>
              <a:rPr lang="en-US" sz="1600" i="1" dirty="0"/>
              <a:t>Note: </a:t>
            </a:r>
            <a:r>
              <a:rPr lang="en-US" sz="1600" dirty="0"/>
              <a:t>If you are instructed to load a Catalog to a Production account, just skip this step)</a:t>
            </a:r>
            <a:endParaRPr lang="en-US" sz="1600" dirty="0">
              <a:cs typeface="Arial"/>
            </a:endParaRPr>
          </a:p>
          <a:p>
            <a:pPr marL="403225" lvl="1" indent="-177800">
              <a:lnSpc>
                <a:spcPts val="2000"/>
              </a:lnSpc>
              <a:spcBef>
                <a:spcPts val="300"/>
              </a:spcBef>
              <a:spcAft>
                <a:spcPts val="600"/>
              </a:spcAft>
              <a:buClrTx/>
            </a:pPr>
            <a:r>
              <a:rPr lang="en-US" sz="1600" dirty="0"/>
              <a:t>Find your initials in the upper right corner and click for the pull-down menu, then click “Switch To Test Account”</a:t>
            </a:r>
            <a:endParaRPr lang="en-US" sz="1600" dirty="0">
              <a:cs typeface="Arial"/>
            </a:endParaRPr>
          </a:p>
          <a:p>
            <a:pPr marL="403225" lvl="1" indent="-177800">
              <a:lnSpc>
                <a:spcPts val="2000"/>
              </a:lnSpc>
              <a:spcBef>
                <a:spcPts val="300"/>
              </a:spcBef>
              <a:spcAft>
                <a:spcPts val="600"/>
              </a:spcAft>
              <a:buClrTx/>
            </a:pPr>
            <a:r>
              <a:rPr lang="en-US" sz="1600" dirty="0"/>
              <a:t>If you don’t see a “Switch to Test Account” link, your Test account has not yet been set up. Contact your SAP Business Network Administrator</a:t>
            </a:r>
            <a:endParaRPr lang="en-US" sz="1600" dirty="0">
              <a:cs typeface="Arial"/>
            </a:endParaRPr>
          </a:p>
          <a:p>
            <a:pPr marL="179705" lvl="1" indent="-179705">
              <a:lnSpc>
                <a:spcPts val="1700"/>
              </a:lnSpc>
              <a:spcBef>
                <a:spcPts val="300"/>
              </a:spcBef>
              <a:spcAft>
                <a:spcPts val="600"/>
              </a:spcAft>
            </a:pPr>
            <a:endParaRPr lang="en-US" sz="1600" dirty="0">
              <a:cs typeface="Arial"/>
            </a:endParaRPr>
          </a:p>
          <a:p>
            <a:pPr marL="403225" lvl="1" indent="-177800">
              <a:lnSpc>
                <a:spcPts val="1700"/>
              </a:lnSpc>
              <a:spcBef>
                <a:spcPts val="300"/>
              </a:spcBef>
              <a:spcAft>
                <a:spcPts val="600"/>
              </a:spcAft>
            </a:pPr>
            <a:r>
              <a:rPr lang="en-US" sz="1600" dirty="0"/>
              <a:t>You will get a warning. </a:t>
            </a:r>
            <a:br>
              <a:rPr lang="en-US" sz="1600" dirty="0"/>
            </a:br>
            <a:r>
              <a:rPr lang="en-US" sz="1600" b="1" dirty="0"/>
              <a:t>“You are about to switch to Test Mode.” </a:t>
            </a:r>
            <a:br>
              <a:rPr lang="en-US" sz="1600" b="1" dirty="0"/>
            </a:br>
            <a:r>
              <a:rPr lang="en-US" sz="1600" dirty="0"/>
              <a:t>Click “OK”</a:t>
            </a:r>
            <a:endParaRPr lang="en-US" sz="1600" dirty="0">
              <a:cs typeface="Arial"/>
            </a:endParaRPr>
          </a:p>
        </p:txBody>
      </p:sp>
      <p:sp>
        <p:nvSpPr>
          <p:cNvPr id="2" name="Title 1"/>
          <p:cNvSpPr>
            <a:spLocks noGrp="1"/>
          </p:cNvSpPr>
          <p:nvPr>
            <p:ph type="title"/>
          </p:nvPr>
        </p:nvSpPr>
        <p:spPr/>
        <p:txBody>
          <a:bodyPr/>
          <a:lstStyle/>
          <a:p>
            <a:r>
              <a:rPr lang="en-US" spc="-50" dirty="0"/>
              <a:t>Creating and Publishing PunchOut Level 1 Catalogs Online</a:t>
            </a:r>
            <a:endParaRPr lang="en-US" noProof="0" dirty="0"/>
          </a:p>
        </p:txBody>
      </p:sp>
      <p:pic>
        <p:nvPicPr>
          <p:cNvPr id="5" name="Picture 4">
            <a:extLst>
              <a:ext uri="{FF2B5EF4-FFF2-40B4-BE49-F238E27FC236}">
                <a16:creationId xmlns:a16="http://schemas.microsoft.com/office/drawing/2014/main" id="{21660963-7D55-DF43-962B-1EB2913811DC}"/>
              </a:ext>
            </a:extLst>
          </p:cNvPr>
          <p:cNvPicPr>
            <a:picLocks noChangeAspect="1"/>
          </p:cNvPicPr>
          <p:nvPr/>
        </p:nvPicPr>
        <p:blipFill>
          <a:blip r:embed="rId3"/>
          <a:stretch>
            <a:fillRect/>
          </a:stretch>
        </p:blipFill>
        <p:spPr>
          <a:xfrm>
            <a:off x="5099242" y="3187611"/>
            <a:ext cx="5759404" cy="316638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5683894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4000" y="1620000"/>
            <a:ext cx="4343772" cy="4716000"/>
          </a:xfrm>
          <a:prstGeom prst="rect">
            <a:avLst/>
          </a:prstGeom>
        </p:spPr>
        <p:txBody>
          <a:bodyPr>
            <a:normAutofit/>
          </a:bodyPr>
          <a:lstStyle/>
          <a:p>
            <a:pPr marL="228600" indent="-228600">
              <a:lnSpc>
                <a:spcPts val="2300"/>
              </a:lnSpc>
              <a:spcBef>
                <a:spcPts val="0"/>
              </a:spcBef>
              <a:spcAft>
                <a:spcPts val="1600"/>
              </a:spcAft>
              <a:buFont typeface="Wingdings" pitchFamily="2" charset="2"/>
              <a:buChar char="§"/>
            </a:pPr>
            <a:r>
              <a:rPr lang="en-US" sz="2000"/>
              <a:t>Navigate to the Catalogs Tab and click “Customer Catalogs” tab.</a:t>
            </a:r>
          </a:p>
          <a:p>
            <a:pPr marL="228600" indent="-228600">
              <a:lnSpc>
                <a:spcPts val="2300"/>
              </a:lnSpc>
              <a:spcBef>
                <a:spcPts val="0"/>
              </a:spcBef>
              <a:spcAft>
                <a:spcPts val="1600"/>
              </a:spcAft>
              <a:buFont typeface="Wingdings" pitchFamily="2" charset="2"/>
              <a:buChar char="§"/>
            </a:pPr>
            <a:endParaRPr lang="en-US"/>
          </a:p>
          <a:p>
            <a:pPr marL="228600" indent="-228600">
              <a:lnSpc>
                <a:spcPts val="2300"/>
              </a:lnSpc>
              <a:spcBef>
                <a:spcPts val="0"/>
              </a:spcBef>
              <a:spcAft>
                <a:spcPts val="1600"/>
              </a:spcAft>
              <a:buFont typeface="Wingdings" pitchFamily="2" charset="2"/>
              <a:buChar char="§"/>
            </a:pPr>
            <a:endParaRPr lang="en-US" sz="2000"/>
          </a:p>
          <a:p>
            <a:pPr>
              <a:lnSpc>
                <a:spcPts val="2300"/>
              </a:lnSpc>
              <a:spcBef>
                <a:spcPts val="0"/>
              </a:spcBef>
              <a:spcAft>
                <a:spcPts val="1600"/>
              </a:spcAft>
            </a:pPr>
            <a:br>
              <a:rPr lang="en-US" sz="2000"/>
            </a:br>
            <a:br>
              <a:rPr lang="en-US" sz="2000"/>
            </a:br>
            <a:br>
              <a:rPr lang="en-US" sz="2000"/>
            </a:br>
            <a:endParaRPr lang="en-US" sz="2000"/>
          </a:p>
          <a:p>
            <a:pPr marL="228600" indent="-228600">
              <a:lnSpc>
                <a:spcPts val="2300"/>
              </a:lnSpc>
              <a:spcBef>
                <a:spcPts val="0"/>
              </a:spcBef>
              <a:spcAft>
                <a:spcPts val="1600"/>
              </a:spcAft>
              <a:buFont typeface="Wingdings" pitchFamily="2" charset="2"/>
              <a:buChar char="§"/>
            </a:pPr>
            <a:r>
              <a:rPr lang="en-US"/>
              <a:t>Click “Files” tab.</a:t>
            </a:r>
          </a:p>
          <a:p>
            <a:pPr marL="228600" indent="-228600">
              <a:lnSpc>
                <a:spcPts val="2000"/>
              </a:lnSpc>
              <a:spcBef>
                <a:spcPts val="2400"/>
              </a:spcBef>
              <a:spcAft>
                <a:spcPts val="1200"/>
              </a:spcAft>
              <a:buFont typeface="Wingdings" pitchFamily="2" charset="2"/>
              <a:buChar char="§"/>
            </a:pPr>
            <a:r>
              <a:rPr lang="en-US" sz="2000"/>
              <a:t>On the Catalogs screen, click the </a:t>
            </a:r>
            <a:br>
              <a:rPr lang="en-US" sz="2000"/>
            </a:br>
            <a:r>
              <a:rPr lang="en-US" sz="2000"/>
              <a:t>“Create” button. </a:t>
            </a:r>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p:txBody>
      </p:sp>
      <p:sp>
        <p:nvSpPr>
          <p:cNvPr id="2" name="Title 1"/>
          <p:cNvSpPr>
            <a:spLocks noGrp="1"/>
          </p:cNvSpPr>
          <p:nvPr>
            <p:ph type="title"/>
          </p:nvPr>
        </p:nvSpPr>
        <p:spPr/>
        <p:txBody>
          <a:bodyPr/>
          <a:lstStyle/>
          <a:p>
            <a:r>
              <a:rPr lang="en-US" spc="-50"/>
              <a:t>Creating and Publishing PunchOut Level 1 Catalogs Online</a:t>
            </a:r>
            <a:endParaRPr lang="en-US" noProof="0"/>
          </a:p>
        </p:txBody>
      </p:sp>
      <p:pic>
        <p:nvPicPr>
          <p:cNvPr id="8" name="Picture 7">
            <a:extLst>
              <a:ext uri="{FF2B5EF4-FFF2-40B4-BE49-F238E27FC236}">
                <a16:creationId xmlns:a16="http://schemas.microsoft.com/office/drawing/2014/main" id="{79DB9B1A-B819-3775-24E1-6F58026384BF}"/>
              </a:ext>
            </a:extLst>
          </p:cNvPr>
          <p:cNvPicPr>
            <a:picLocks noChangeAspect="1"/>
          </p:cNvPicPr>
          <p:nvPr/>
        </p:nvPicPr>
        <p:blipFill rotWithShape="1">
          <a:blip r:embed="rId3"/>
          <a:srcRect b="50717"/>
          <a:stretch/>
        </p:blipFill>
        <p:spPr>
          <a:xfrm>
            <a:off x="4639123" y="1364819"/>
            <a:ext cx="7051354" cy="1809000"/>
          </a:xfrm>
          <a:prstGeom prst="rect">
            <a:avLst/>
          </a:prstGeom>
          <a:ln>
            <a:noFill/>
          </a:ln>
          <a:effectLst>
            <a:outerShdw blurRad="190500" algn="tl" rotWithShape="0">
              <a:srgbClr val="000000">
                <a:alpha val="70000"/>
              </a:srgbClr>
            </a:outerShdw>
          </a:effectLst>
        </p:spPr>
      </p:pic>
      <p:pic>
        <p:nvPicPr>
          <p:cNvPr id="10" name="Picture 9">
            <a:extLst>
              <a:ext uri="{FF2B5EF4-FFF2-40B4-BE49-F238E27FC236}">
                <a16:creationId xmlns:a16="http://schemas.microsoft.com/office/drawing/2014/main" id="{FECA0FB3-B1D9-C26C-923C-84D68D05BE37}"/>
              </a:ext>
            </a:extLst>
          </p:cNvPr>
          <p:cNvPicPr>
            <a:picLocks noChangeAspect="1"/>
          </p:cNvPicPr>
          <p:nvPr/>
        </p:nvPicPr>
        <p:blipFill>
          <a:blip r:embed="rId4"/>
          <a:stretch>
            <a:fillRect/>
          </a:stretch>
        </p:blipFill>
        <p:spPr>
          <a:xfrm>
            <a:off x="5561166" y="3559910"/>
            <a:ext cx="5207268" cy="2984653"/>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3193309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vert="horz" lIns="0" tIns="0" rIns="0" bIns="0" rtlCol="0" anchor="t">
            <a:normAutofit/>
          </a:bodyPr>
          <a:lstStyle/>
          <a:p>
            <a:pPr marL="228600" indent="-228600">
              <a:lnSpc>
                <a:spcPts val="2300"/>
              </a:lnSpc>
              <a:spcBef>
                <a:spcPts val="0"/>
              </a:spcBef>
              <a:spcAft>
                <a:spcPts val="900"/>
              </a:spcAft>
              <a:buFont typeface="Wingdings" pitchFamily="2" charset="2"/>
              <a:buChar char="§"/>
            </a:pPr>
            <a:r>
              <a:rPr lang="en-US" dirty="0"/>
              <a:t>When creating a Catalog within your SAP Business Network account, there are four steps you will follow:</a:t>
            </a:r>
          </a:p>
          <a:p>
            <a:pPr marL="746125" lvl="1" indent="-283845">
              <a:lnSpc>
                <a:spcPts val="2000"/>
              </a:lnSpc>
              <a:spcAft>
                <a:spcPts val="600"/>
              </a:spcAft>
              <a:buClr>
                <a:srgbClr val="FF1100"/>
              </a:buClr>
              <a:buAutoNum type="arabicPeriod"/>
            </a:pPr>
            <a:r>
              <a:rPr lang="en-US" b="1" dirty="0"/>
              <a:t>Populate—</a:t>
            </a:r>
            <a:r>
              <a:rPr lang="en-US" dirty="0"/>
              <a:t>During this step, you</a:t>
            </a:r>
            <a:r>
              <a:rPr lang="en-US" b="0" noProof="0" dirty="0"/>
              <a:t> enter</a:t>
            </a:r>
            <a:r>
              <a:rPr lang="en-US" dirty="0"/>
              <a:t> specific information related to your catalog, such as </a:t>
            </a:r>
            <a:r>
              <a:rPr lang="en-US" b="0" noProof="0" dirty="0"/>
              <a:t>the Catalog name (this becomes the “Subscription Name” in the Buyer’s local Catalog) descriptive text, and classify it so that buying organizations that are looking for specific products and services can find your Catalog</a:t>
            </a:r>
            <a:r>
              <a:rPr lang="en-US" dirty="0"/>
              <a:t>.</a:t>
            </a:r>
            <a:endParaRPr lang="en-US" b="0" noProof="0" dirty="0">
              <a:cs typeface="Arial"/>
            </a:endParaRPr>
          </a:p>
          <a:p>
            <a:pPr marL="746125" lvl="1" indent="-285750">
              <a:lnSpc>
                <a:spcPts val="2000"/>
              </a:lnSpc>
              <a:spcAft>
                <a:spcPts val="600"/>
              </a:spcAft>
              <a:buClr>
                <a:srgbClr val="FF1100"/>
              </a:buClr>
              <a:buFont typeface="+mj-lt"/>
              <a:buAutoNum type="arabicPeriod"/>
            </a:pPr>
            <a:r>
              <a:rPr lang="en-US" b="1" dirty="0">
                <a:cs typeface="Arial"/>
              </a:rPr>
              <a:t>Setting </a:t>
            </a:r>
            <a:r>
              <a:rPr lang="en-US" b="1" noProof="0" dirty="0">
                <a:cs typeface="Arial"/>
              </a:rPr>
              <a:t>Visibility—</a:t>
            </a:r>
            <a:r>
              <a:rPr lang="en-US" noProof="0" dirty="0"/>
              <a:t>Allows you to specify whether the Catalog version is </a:t>
            </a:r>
            <a:r>
              <a:rPr lang="en-US" dirty="0"/>
              <a:t>“Public” or “Private” and determines which of your Customers can access it</a:t>
            </a:r>
            <a:endParaRPr lang="en-US" dirty="0">
              <a:cs typeface="Arial"/>
            </a:endParaRPr>
          </a:p>
          <a:p>
            <a:pPr marL="746125" lvl="1" indent="-283845">
              <a:lnSpc>
                <a:spcPts val="2000"/>
              </a:lnSpc>
              <a:spcAft>
                <a:spcPts val="600"/>
              </a:spcAft>
              <a:buClr>
                <a:srgbClr val="FF1100"/>
              </a:buClr>
              <a:buFont typeface="+mj-lt"/>
              <a:buAutoNum type="arabicPeriod"/>
            </a:pPr>
            <a:r>
              <a:rPr lang="en-US" b="1" dirty="0">
                <a:cs typeface="Arial"/>
              </a:rPr>
              <a:t>Validating—</a:t>
            </a:r>
            <a:r>
              <a:rPr lang="en-US" noProof="0" dirty="0"/>
              <a:t>The Network checks the Catalog for errors, checks for zero price values </a:t>
            </a:r>
            <a:r>
              <a:rPr lang="en-US" b="0" noProof="0" dirty="0"/>
              <a:t>and does a high-level validation of UNSPSC codes and Units of Measure</a:t>
            </a:r>
            <a:endParaRPr lang="en-US" b="0" noProof="0" dirty="0">
              <a:cs typeface="Arial"/>
            </a:endParaRPr>
          </a:p>
          <a:p>
            <a:pPr marL="744855" lvl="2" indent="0">
              <a:lnSpc>
                <a:spcPts val="1600"/>
              </a:lnSpc>
              <a:spcBef>
                <a:spcPts val="600"/>
              </a:spcBef>
              <a:spcAft>
                <a:spcPts val="600"/>
              </a:spcAft>
              <a:buClr>
                <a:srgbClr val="FF1100"/>
              </a:buClr>
              <a:buNone/>
            </a:pPr>
            <a:r>
              <a:rPr lang="en-US" sz="1400" dirty="0"/>
              <a:t>(</a:t>
            </a:r>
            <a:r>
              <a:rPr lang="en-US" sz="1400" i="1" dirty="0"/>
              <a:t>Note: </a:t>
            </a:r>
            <a:r>
              <a:rPr lang="en-US" sz="1400" dirty="0"/>
              <a:t>Customer-specific validation rules for UNSPSC and UOM codes, and zero price values can be more detailed and much more strict than the high-level Network validations, therefore your Catalog may </a:t>
            </a:r>
            <a:r>
              <a:rPr lang="en-US" sz="1400" b="1" dirty="0"/>
              <a:t>pass</a:t>
            </a:r>
            <a:r>
              <a:rPr lang="en-US" sz="1400" dirty="0"/>
              <a:t> the Network validations but </a:t>
            </a:r>
            <a:r>
              <a:rPr lang="en-US" sz="1400" b="1" dirty="0"/>
              <a:t>fail </a:t>
            </a:r>
            <a:r>
              <a:rPr lang="en-US" sz="1400" dirty="0"/>
              <a:t>the Customer-specific validations for these same items)</a:t>
            </a:r>
            <a:endParaRPr lang="en-US" sz="1400" dirty="0">
              <a:cs typeface="Arial"/>
            </a:endParaRPr>
          </a:p>
          <a:p>
            <a:pPr marL="746125" lvl="1" indent="-283845">
              <a:lnSpc>
                <a:spcPts val="2000"/>
              </a:lnSpc>
              <a:spcAft>
                <a:spcPts val="600"/>
              </a:spcAft>
              <a:buClr>
                <a:srgbClr val="FF1100"/>
              </a:buClr>
              <a:buFont typeface="+mj-lt"/>
              <a:buAutoNum type="arabicPeriod" startAt="4"/>
            </a:pPr>
            <a:r>
              <a:rPr lang="en-US" b="1" dirty="0">
                <a:cs typeface="Arial"/>
              </a:rPr>
              <a:t>Publishing—</a:t>
            </a:r>
            <a:r>
              <a:rPr lang="en-US" noProof="0" dirty="0"/>
              <a:t>Freezes the current version and notifies your Customer of</a:t>
            </a:r>
            <a:r>
              <a:rPr lang="en-US" dirty="0"/>
              <a:t> </a:t>
            </a:r>
            <a:r>
              <a:rPr lang="en-US" noProof="0" dirty="0"/>
              <a:t> the Catalog’s </a:t>
            </a:r>
            <a:r>
              <a:rPr lang="en-US" b="0" noProof="0" dirty="0"/>
              <a:t>availability</a:t>
            </a:r>
            <a:endParaRPr lang="en-US" b="0" noProof="0" dirty="0">
              <a:cs typeface="Arial"/>
            </a:endParaRPr>
          </a:p>
        </p:txBody>
      </p:sp>
      <p:sp>
        <p:nvSpPr>
          <p:cNvPr id="2" name="Title 1"/>
          <p:cNvSpPr>
            <a:spLocks noGrp="1"/>
          </p:cNvSpPr>
          <p:nvPr>
            <p:ph type="title"/>
          </p:nvPr>
        </p:nvSpPr>
        <p:spPr/>
        <p:txBody>
          <a:bodyPr/>
          <a:lstStyle/>
          <a:p>
            <a:r>
              <a:rPr lang="en-US" spc="-50"/>
              <a:t>Creating and Publishing PunchOut Level 1 Catalogs Online</a:t>
            </a:r>
            <a:endParaRPr lang="en-US" noProof="0"/>
          </a:p>
        </p:txBody>
      </p:sp>
    </p:spTree>
    <p:extLst>
      <p:ext uri="{BB962C8B-B14F-4D97-AF65-F5344CB8AC3E}">
        <p14:creationId xmlns:p14="http://schemas.microsoft.com/office/powerpoint/2010/main" val="34543642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4000" y="1620000"/>
            <a:ext cx="5057215" cy="4716000"/>
          </a:xfrm>
          <a:prstGeom prst="rect">
            <a:avLst/>
          </a:prstGeom>
        </p:spPr>
        <p:txBody>
          <a:bodyPr/>
          <a:lstStyle/>
          <a:p>
            <a:pPr marL="342900" indent="-342900">
              <a:lnSpc>
                <a:spcPts val="2300"/>
              </a:lnSpc>
              <a:spcBef>
                <a:spcPts val="0"/>
              </a:spcBef>
              <a:spcAft>
                <a:spcPts val="600"/>
              </a:spcAft>
              <a:buFont typeface="Wingdings" pitchFamily="2" charset="2"/>
              <a:buChar char="§"/>
            </a:pPr>
            <a:r>
              <a:rPr lang="en-US"/>
              <a:t>You are now on the </a:t>
            </a:r>
            <a:r>
              <a:rPr lang="en-US" b="1"/>
              <a:t>Create a New Catalog </a:t>
            </a:r>
            <a:r>
              <a:rPr lang="en-US"/>
              <a:t>screen</a:t>
            </a:r>
            <a:br>
              <a:rPr lang="en-US"/>
            </a:br>
            <a:endParaRPr lang="en-US"/>
          </a:p>
          <a:p>
            <a:pPr>
              <a:lnSpc>
                <a:spcPts val="2300"/>
              </a:lnSpc>
              <a:spcBef>
                <a:spcPts val="0"/>
              </a:spcBef>
              <a:spcAft>
                <a:spcPts val="600"/>
              </a:spcAft>
            </a:pPr>
            <a:endParaRPr lang="en-US"/>
          </a:p>
          <a:p>
            <a:pPr marL="342900" indent="-342900">
              <a:lnSpc>
                <a:spcPts val="2300"/>
              </a:lnSpc>
              <a:spcBef>
                <a:spcPts val="0"/>
              </a:spcBef>
              <a:spcAft>
                <a:spcPts val="600"/>
              </a:spcAft>
              <a:buFont typeface="Wingdings" pitchFamily="2" charset="2"/>
              <a:buChar char="§"/>
            </a:pPr>
            <a:r>
              <a:rPr lang="en-US"/>
              <a:t>To create the Catalog, there is a 3-step Wizard:</a:t>
            </a:r>
          </a:p>
          <a:p>
            <a:pPr marL="623888" lvl="1" indent="-260350">
              <a:lnSpc>
                <a:spcPts val="2000"/>
              </a:lnSpc>
              <a:spcBef>
                <a:spcPts val="0"/>
              </a:spcBef>
              <a:spcAft>
                <a:spcPts val="600"/>
              </a:spcAft>
              <a:buSzPct val="80000"/>
            </a:pPr>
            <a:r>
              <a:rPr lang="en-US" b="1"/>
              <a:t>Details—</a:t>
            </a:r>
            <a:r>
              <a:rPr lang="en-US"/>
              <a:t>General information about the Catalog</a:t>
            </a:r>
          </a:p>
          <a:p>
            <a:pPr marL="623888" lvl="1" indent="-260350">
              <a:lnSpc>
                <a:spcPts val="2000"/>
              </a:lnSpc>
              <a:spcBef>
                <a:spcPts val="0"/>
              </a:spcBef>
              <a:spcAft>
                <a:spcPts val="600"/>
              </a:spcAft>
              <a:buSzPct val="80000"/>
            </a:pPr>
            <a:r>
              <a:rPr lang="en-US" b="1"/>
              <a:t>Subscriptions—</a:t>
            </a:r>
            <a:r>
              <a:rPr lang="en-US"/>
              <a:t>Who you are publishing the Catalog to</a:t>
            </a:r>
          </a:p>
          <a:p>
            <a:pPr marL="623888" lvl="1" indent="-260350">
              <a:lnSpc>
                <a:spcPts val="2000"/>
              </a:lnSpc>
              <a:spcBef>
                <a:spcPts val="0"/>
              </a:spcBef>
              <a:spcAft>
                <a:spcPts val="600"/>
              </a:spcAft>
              <a:buSzPct val="80000"/>
            </a:pPr>
            <a:r>
              <a:rPr lang="en-US" b="1"/>
              <a:t>Content—</a:t>
            </a:r>
            <a:r>
              <a:rPr lang="en-US"/>
              <a:t>Uploading the actual Catalog file</a:t>
            </a:r>
          </a:p>
          <a:p>
            <a:pPr marL="230188" lvl="1" indent="0">
              <a:lnSpc>
                <a:spcPts val="1700"/>
              </a:lnSpc>
              <a:spcBef>
                <a:spcPts val="0"/>
              </a:spcBef>
              <a:spcAft>
                <a:spcPts val="600"/>
              </a:spcAft>
              <a:buNone/>
            </a:pPr>
            <a:endParaRPr lang="en-US" sz="1600"/>
          </a:p>
          <a:p>
            <a:pPr marL="515938" lvl="1" indent="-285750">
              <a:lnSpc>
                <a:spcPts val="1700"/>
              </a:lnSpc>
              <a:spcBef>
                <a:spcPts val="0"/>
              </a:spcBef>
              <a:spcAft>
                <a:spcPts val="600"/>
              </a:spcAft>
              <a:buFont typeface="Wingdings" panose="05000000000000000000" pitchFamily="2" charset="2"/>
              <a:buChar char=""/>
            </a:pPr>
            <a:endParaRPr lang="en-US" sz="1600"/>
          </a:p>
          <a:p>
            <a:pPr lvl="1">
              <a:lnSpc>
                <a:spcPts val="2300"/>
              </a:lnSpc>
              <a:spcBef>
                <a:spcPts val="0"/>
              </a:spcBef>
              <a:spcAft>
                <a:spcPts val="200"/>
              </a:spcAft>
            </a:pPr>
            <a:endParaRPr lang="en-US" sz="2000"/>
          </a:p>
        </p:txBody>
      </p:sp>
      <p:sp>
        <p:nvSpPr>
          <p:cNvPr id="2" name="Title 1"/>
          <p:cNvSpPr>
            <a:spLocks noGrp="1"/>
          </p:cNvSpPr>
          <p:nvPr>
            <p:ph type="title"/>
          </p:nvPr>
        </p:nvSpPr>
        <p:spPr/>
        <p:txBody>
          <a:bodyPr/>
          <a:lstStyle/>
          <a:p>
            <a:r>
              <a:rPr lang="en-US" spc="-50"/>
              <a:t>Creating and Publishing PunchOut Level 1 Catalogs Online</a:t>
            </a:r>
            <a:endParaRPr lang="en-US" noProof="0"/>
          </a:p>
        </p:txBody>
      </p:sp>
      <p:pic>
        <p:nvPicPr>
          <p:cNvPr id="4" name="Picture 3">
            <a:extLst>
              <a:ext uri="{FF2B5EF4-FFF2-40B4-BE49-F238E27FC236}">
                <a16:creationId xmlns:a16="http://schemas.microsoft.com/office/drawing/2014/main" id="{9A4431A3-3CFC-5652-A624-13636435D56A}"/>
              </a:ext>
            </a:extLst>
          </p:cNvPr>
          <p:cNvPicPr>
            <a:picLocks noChangeAspect="1"/>
          </p:cNvPicPr>
          <p:nvPr/>
        </p:nvPicPr>
        <p:blipFill>
          <a:blip r:embed="rId3"/>
          <a:stretch>
            <a:fillRect/>
          </a:stretch>
        </p:blipFill>
        <p:spPr>
          <a:xfrm>
            <a:off x="5693849" y="1620000"/>
            <a:ext cx="5996628" cy="334127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3629780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1979543"/>
          </a:xfrm>
          <a:prstGeom prst="rect">
            <a:avLst/>
          </a:prstGeom>
        </p:spPr>
        <p:txBody>
          <a:bodyPr vert="horz" lIns="0" tIns="0" rIns="0" bIns="0" rtlCol="0" anchor="t">
            <a:normAutofit/>
          </a:bodyPr>
          <a:lstStyle/>
          <a:p>
            <a:pPr marL="285750" indent="-285750">
              <a:lnSpc>
                <a:spcPts val="2300"/>
              </a:lnSpc>
              <a:spcBef>
                <a:spcPts val="0"/>
              </a:spcBef>
              <a:spcAft>
                <a:spcPts val="600"/>
              </a:spcAft>
              <a:buSzPct val="100000"/>
              <a:buFont typeface="Wingdings" panose="05000000000000000000" pitchFamily="2" charset="2"/>
              <a:buChar char=""/>
            </a:pPr>
            <a:r>
              <a:rPr lang="en-US" dirty="0"/>
              <a:t>Details</a:t>
            </a:r>
          </a:p>
          <a:p>
            <a:pPr marL="461645" lvl="1" indent="-175895">
              <a:lnSpc>
                <a:spcPts val="2000"/>
              </a:lnSpc>
              <a:spcBef>
                <a:spcPts val="0"/>
              </a:spcBef>
            </a:pPr>
            <a:r>
              <a:rPr lang="en-US" b="1" dirty="0"/>
              <a:t>Catalog Name: </a:t>
            </a:r>
            <a:r>
              <a:rPr lang="en-US" dirty="0"/>
              <a:t>This becomes the “Subscription Name” for this Catalog that </a:t>
            </a:r>
            <a:r>
              <a:rPr lang="en-US" b="1" dirty="0"/>
              <a:t>will not change. </a:t>
            </a:r>
            <a:r>
              <a:rPr lang="en-US" dirty="0"/>
              <a:t>The format for this Name is set by your customer.  Use this format (no special characters are allowed, you can use a dash (-) or underscore(_)): </a:t>
            </a:r>
            <a:endParaRPr lang="en-US" b="1" dirty="0">
              <a:solidFill>
                <a:schemeClr val="accent1"/>
              </a:solidFill>
            </a:endParaRPr>
          </a:p>
          <a:p>
            <a:pPr marL="281999" lvl="1" indent="0">
              <a:lnSpc>
                <a:spcPts val="2000"/>
              </a:lnSpc>
              <a:spcBef>
                <a:spcPts val="0"/>
              </a:spcBef>
              <a:spcAft>
                <a:spcPts val="600"/>
              </a:spcAft>
              <a:buNone/>
            </a:pPr>
            <a:r>
              <a:rPr lang="en-US" b="1" dirty="0">
                <a:solidFill>
                  <a:schemeClr val="accent1"/>
                </a:solidFill>
              </a:rPr>
              <a:t>    </a:t>
            </a:r>
            <a:r>
              <a:rPr lang="en-US" sz="1800" b="1" dirty="0" err="1">
                <a:solidFill>
                  <a:schemeClr val="accent1"/>
                </a:solidFill>
              </a:rPr>
              <a:t>SupplierName_UnionPacific_Region_CatalogType</a:t>
            </a:r>
            <a:r>
              <a:rPr lang="en-US" sz="1800" b="1" dirty="0">
                <a:solidFill>
                  <a:schemeClr val="accent1"/>
                </a:solidFill>
              </a:rPr>
              <a:t>, for example:      	</a:t>
            </a:r>
            <a:r>
              <a:rPr lang="en-US" sz="1800" b="1" dirty="0" err="1">
                <a:solidFill>
                  <a:schemeClr val="accent1"/>
                </a:solidFill>
              </a:rPr>
              <a:t>MySupplier_UnionPacific_US_Punchout</a:t>
            </a:r>
            <a:r>
              <a:rPr lang="en-US" sz="1800" b="1" dirty="0">
                <a:solidFill>
                  <a:schemeClr val="accent1"/>
                </a:solidFill>
              </a:rPr>
              <a:t> (or L1)</a:t>
            </a:r>
            <a:endParaRPr lang="en-US" sz="1800" dirty="0"/>
          </a:p>
          <a:p>
            <a:pPr marL="0" lvl="1" indent="0">
              <a:lnSpc>
                <a:spcPts val="2300"/>
              </a:lnSpc>
              <a:spcBef>
                <a:spcPts val="0"/>
              </a:spcBef>
              <a:spcAft>
                <a:spcPts val="200"/>
              </a:spcAft>
              <a:buNone/>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p:txBody>
      </p:sp>
      <p:sp>
        <p:nvSpPr>
          <p:cNvPr id="2" name="Title 1"/>
          <p:cNvSpPr>
            <a:spLocks noGrp="1"/>
          </p:cNvSpPr>
          <p:nvPr>
            <p:ph type="title"/>
          </p:nvPr>
        </p:nvSpPr>
        <p:spPr/>
        <p:txBody>
          <a:bodyPr/>
          <a:lstStyle/>
          <a:p>
            <a:r>
              <a:rPr lang="en-US" spc="-50"/>
              <a:t>Creating and Publishing PunchOut Level 1 Catalogs Online</a:t>
            </a:r>
            <a:endParaRPr lang="en-US" noProof="0"/>
          </a:p>
        </p:txBody>
      </p:sp>
      <p:sp>
        <p:nvSpPr>
          <p:cNvPr id="7" name="Rectangle 6"/>
          <p:cNvSpPr/>
          <p:nvPr/>
        </p:nvSpPr>
        <p:spPr>
          <a:xfrm>
            <a:off x="399223" y="3599543"/>
            <a:ext cx="5593589" cy="2375009"/>
          </a:xfrm>
          <a:prstGeom prst="rect">
            <a:avLst/>
          </a:prstGeom>
        </p:spPr>
        <p:txBody>
          <a:bodyPr wrap="square" lIns="91440" tIns="45720" rIns="91440" bIns="45720" anchor="t">
            <a:spAutoFit/>
          </a:bodyPr>
          <a:lstStyle/>
          <a:p>
            <a:pPr marL="461645" marR="0" lvl="1" indent="-175895" algn="l" defTabSz="1088558" rtl="0" eaLnBrk="1" fontAlgn="auto" latinLnBrk="0" hangingPunct="1">
              <a:lnSpc>
                <a:spcPts val="2000"/>
              </a:lnSpc>
              <a:spcBef>
                <a:spcPts val="0"/>
              </a:spcBef>
              <a:spcAft>
                <a:spcPts val="600"/>
              </a:spcAft>
              <a:buClr>
                <a:srgbClr val="F0AB00"/>
              </a:buClr>
              <a:buSzPct val="100000"/>
              <a:buFont typeface="Wingdings" pitchFamily="2" charset="2"/>
              <a:buChar char="§"/>
              <a:tabLst/>
              <a:defRPr/>
            </a:pPr>
            <a:r>
              <a:rPr lang="en-US" sz="1800" b="1" err="1">
                <a:solidFill>
                  <a:srgbClr val="000000"/>
                </a:solidFill>
              </a:rPr>
              <a:t>PunchOut</a:t>
            </a:r>
            <a:r>
              <a:rPr lang="en-US" sz="1800" b="1">
                <a:solidFill>
                  <a:srgbClr val="000000"/>
                </a:solidFill>
              </a:rPr>
              <a:t> Level 1: </a:t>
            </a:r>
            <a:r>
              <a:rPr lang="en-US" sz="1600">
                <a:solidFill>
                  <a:srgbClr val="000000"/>
                </a:solidFill>
              </a:rPr>
              <a:t>Check this box to apply the default template details.</a:t>
            </a:r>
            <a:endParaRPr lang="en-US" sz="1600" b="1" i="0" u="none" strike="noStrike" kern="1200" cap="none" spc="0" normalizeH="0" baseline="0" noProof="0">
              <a:ln>
                <a:noFill/>
              </a:ln>
              <a:solidFill>
                <a:srgbClr val="000000"/>
              </a:solidFill>
              <a:effectLst/>
              <a:uLnTx/>
              <a:uFillTx/>
              <a:latin typeface="Arial"/>
              <a:cs typeface="Arial"/>
            </a:endParaRPr>
          </a:p>
          <a:p>
            <a:pPr marL="461645" marR="0" lvl="1" indent="-175895" algn="l" defTabSz="1088558" rtl="0" eaLnBrk="1" fontAlgn="auto" latinLnBrk="0" hangingPunct="1">
              <a:lnSpc>
                <a:spcPts val="2000"/>
              </a:lnSpc>
              <a:spcBef>
                <a:spcPts val="0"/>
              </a:spcBef>
              <a:spcAft>
                <a:spcPts val="600"/>
              </a:spcAft>
              <a:buClr>
                <a:srgbClr val="F0AB00"/>
              </a:buClr>
              <a:buSzPct val="100000"/>
              <a:buFont typeface="Wingdings" pitchFamily="2" charset="2"/>
              <a:buChar char="§"/>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Description: </a:t>
            </a:r>
            <a:r>
              <a:rPr kumimoji="0" lang="en-US" sz="1600" b="0" i="1" u="none" strike="noStrike" kern="1200" cap="none" spc="0" normalizeH="0" baseline="0" noProof="0">
                <a:ln>
                  <a:noFill/>
                </a:ln>
                <a:solidFill>
                  <a:srgbClr val="000000"/>
                </a:solidFill>
                <a:effectLst/>
                <a:uLnTx/>
                <a:uFillTx/>
                <a:latin typeface="Arial"/>
                <a:ea typeface="+mn-ea"/>
                <a:cs typeface="+mn-cs"/>
              </a:rPr>
              <a:t>(Optional) </a:t>
            </a:r>
            <a:r>
              <a:rPr kumimoji="0" lang="en-US" sz="1600" b="0" i="0" u="none" strike="noStrike" kern="1200" cap="none" spc="0" normalizeH="0" baseline="0" noProof="0">
                <a:ln>
                  <a:noFill/>
                </a:ln>
                <a:solidFill>
                  <a:srgbClr val="000000"/>
                </a:solidFill>
                <a:effectLst/>
                <a:uLnTx/>
                <a:uFillTx/>
                <a:latin typeface="Arial"/>
                <a:ea typeface="+mn-ea"/>
                <a:cs typeface="+mn-cs"/>
              </a:rPr>
              <a:t>Brief description of the content of your Catalog</a:t>
            </a:r>
            <a:endParaRPr lang="en-US" sz="1600" b="0" i="0" u="none" strike="noStrike" kern="1200" cap="none" spc="0" normalizeH="0" baseline="0" noProof="0">
              <a:ln>
                <a:noFill/>
              </a:ln>
              <a:solidFill>
                <a:srgbClr val="000000"/>
              </a:solidFill>
              <a:effectLst/>
              <a:uLnTx/>
              <a:uFillTx/>
              <a:latin typeface="Arial"/>
              <a:cs typeface="Arial"/>
            </a:endParaRPr>
          </a:p>
          <a:p>
            <a:pPr marL="461645" marR="0" lvl="1" indent="-175895" algn="l" defTabSz="1088558" rtl="0" eaLnBrk="1" fontAlgn="auto" latinLnBrk="0" hangingPunct="1">
              <a:lnSpc>
                <a:spcPts val="2000"/>
              </a:lnSpc>
              <a:spcBef>
                <a:spcPts val="0"/>
              </a:spcBef>
              <a:spcAft>
                <a:spcPts val="600"/>
              </a:spcAft>
              <a:buClr>
                <a:srgbClr val="F0AB00"/>
              </a:buClr>
              <a:buSzPct val="100000"/>
              <a:buFont typeface="Wingdings" pitchFamily="2" charset="2"/>
              <a:buChar char="§"/>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Commodities: </a:t>
            </a:r>
            <a:r>
              <a:rPr kumimoji="0" lang="en-US" sz="1600" b="0" i="1" u="none" strike="noStrike" kern="1200" cap="none" spc="0" normalizeH="0" baseline="0" noProof="0">
                <a:ln>
                  <a:noFill/>
                </a:ln>
                <a:solidFill>
                  <a:srgbClr val="000000"/>
                </a:solidFill>
                <a:effectLst/>
                <a:uLnTx/>
                <a:uFillTx/>
                <a:latin typeface="Arial"/>
                <a:ea typeface="+mn-ea"/>
                <a:cs typeface="+mn-cs"/>
              </a:rPr>
              <a:t>(Optional) </a:t>
            </a:r>
            <a:r>
              <a:rPr kumimoji="0" lang="en-US" sz="1600" b="0" i="0" u="none" strike="noStrike" kern="1200" cap="none" spc="0" normalizeH="0" baseline="0" noProof="0">
                <a:ln>
                  <a:noFill/>
                </a:ln>
                <a:solidFill>
                  <a:srgbClr val="000000"/>
                </a:solidFill>
                <a:effectLst/>
                <a:uLnTx/>
                <a:uFillTx/>
                <a:latin typeface="Arial"/>
                <a:ea typeface="+mn-ea"/>
                <a:cs typeface="+mn-cs"/>
              </a:rPr>
              <a:t>The UNSPSC code(s)</a:t>
            </a:r>
            <a:br>
              <a:rPr lang="en-US" sz="1600" b="0" i="0" u="none" strike="noStrike" kern="1200" cap="none" spc="0" normalizeH="0" baseline="0" noProof="0">
                <a:ln>
                  <a:noFill/>
                </a:ln>
                <a:effectLst/>
                <a:uLnTx/>
                <a:uFillTx/>
                <a:latin typeface="Arial"/>
              </a:rPr>
            </a:br>
            <a:r>
              <a:rPr kumimoji="0" lang="en-US" sz="1600" b="0" i="0" u="none" strike="noStrike" kern="1200" cap="none" spc="0" normalizeH="0" baseline="0" noProof="0">
                <a:ln>
                  <a:noFill/>
                </a:ln>
                <a:solidFill>
                  <a:srgbClr val="000000"/>
                </a:solidFill>
                <a:effectLst/>
                <a:uLnTx/>
                <a:uFillTx/>
                <a:latin typeface="Arial"/>
                <a:ea typeface="+mn-ea"/>
                <a:cs typeface="+mn-cs"/>
              </a:rPr>
              <a:t>that corresponds to the items family/ group of your Catalog. Use the “Add” button to find the code</a:t>
            </a:r>
            <a:endParaRPr lang="en-US" sz="1600" b="0" i="0" u="none" strike="noStrike" kern="1200" cap="none" spc="0" normalizeH="0" baseline="0" noProof="0">
              <a:ln>
                <a:noFill/>
              </a:ln>
              <a:solidFill>
                <a:srgbClr val="000000"/>
              </a:solidFill>
              <a:effectLst/>
              <a:uLnTx/>
              <a:uFillTx/>
              <a:latin typeface="Arial"/>
              <a:cs typeface="Arial"/>
            </a:endParaRPr>
          </a:p>
          <a:p>
            <a:pPr marL="461645" marR="0" lvl="1" indent="-175895" algn="l" defTabSz="1088558" rtl="0" eaLnBrk="1" fontAlgn="auto" latinLnBrk="0" hangingPunct="1">
              <a:lnSpc>
                <a:spcPts val="2000"/>
              </a:lnSpc>
              <a:spcBef>
                <a:spcPts val="0"/>
              </a:spcBef>
              <a:spcAft>
                <a:spcPts val="600"/>
              </a:spcAft>
              <a:buClr>
                <a:srgbClr val="F0AB00"/>
              </a:buClr>
              <a:buSzPct val="100000"/>
              <a:buFont typeface="Wingdings" pitchFamily="2" charset="2"/>
              <a:buChar char="§"/>
              <a:tabLst/>
              <a:defRPr/>
            </a:pPr>
            <a:r>
              <a:rPr kumimoji="0" lang="en-US" sz="1800" b="0" i="0" u="none" strike="noStrike" kern="1200" cap="none" spc="0" normalizeH="0" baseline="0" noProof="0">
                <a:ln>
                  <a:noFill/>
                </a:ln>
                <a:solidFill>
                  <a:srgbClr val="000000"/>
                </a:solidFill>
                <a:effectLst/>
                <a:uLnTx/>
                <a:uFillTx/>
                <a:latin typeface="Arial"/>
                <a:ea typeface="+mn-ea"/>
                <a:cs typeface="+mn-cs"/>
              </a:rPr>
              <a:t>When you complete this screen, click “</a:t>
            </a:r>
            <a:r>
              <a:rPr kumimoji="0" lang="en-US" sz="1800" b="1" i="0" u="none" strike="noStrike" kern="1200" cap="none" spc="0" normalizeH="0" baseline="0" noProof="0">
                <a:ln>
                  <a:noFill/>
                </a:ln>
                <a:solidFill>
                  <a:srgbClr val="000000"/>
                </a:solidFill>
                <a:effectLst/>
                <a:uLnTx/>
                <a:uFillTx/>
                <a:latin typeface="Arial"/>
                <a:ea typeface="+mn-ea"/>
                <a:cs typeface="+mn-cs"/>
              </a:rPr>
              <a:t>Next</a:t>
            </a:r>
            <a:r>
              <a:rPr kumimoji="0" lang="en-US" sz="1800" b="0" i="0" u="none" strike="noStrike" kern="1200" cap="none" spc="0" normalizeH="0" baseline="0" noProof="0">
                <a:ln>
                  <a:noFill/>
                </a:ln>
                <a:solidFill>
                  <a:srgbClr val="000000"/>
                </a:solidFill>
                <a:effectLst/>
                <a:uLnTx/>
                <a:uFillTx/>
                <a:latin typeface="Arial"/>
                <a:ea typeface="+mn-ea"/>
                <a:cs typeface="+mn-cs"/>
              </a:rPr>
              <a:t>”</a:t>
            </a:r>
            <a:endParaRPr lang="en-US" sz="1800" b="0" i="0" u="none" strike="noStrike" kern="1200" cap="none" spc="0" normalizeH="0" baseline="0" noProof="0">
              <a:ln>
                <a:noFill/>
              </a:ln>
              <a:solidFill>
                <a:srgbClr val="000000"/>
              </a:solidFill>
              <a:effectLst/>
              <a:uLnTx/>
              <a:uFillTx/>
              <a:latin typeface="Arial"/>
              <a:cs typeface="Arial"/>
            </a:endParaRPr>
          </a:p>
        </p:txBody>
      </p:sp>
      <p:pic>
        <p:nvPicPr>
          <p:cNvPr id="8" name="Picture 7">
            <a:extLst>
              <a:ext uri="{FF2B5EF4-FFF2-40B4-BE49-F238E27FC236}">
                <a16:creationId xmlns:a16="http://schemas.microsoft.com/office/drawing/2014/main" id="{9887FCD0-2243-0660-355F-0C19F2375AD5}"/>
              </a:ext>
            </a:extLst>
          </p:cNvPr>
          <p:cNvPicPr>
            <a:picLocks noChangeAspect="1"/>
          </p:cNvPicPr>
          <p:nvPr/>
        </p:nvPicPr>
        <p:blipFill>
          <a:blip r:embed="rId3"/>
          <a:stretch>
            <a:fillRect/>
          </a:stretch>
        </p:blipFill>
        <p:spPr>
          <a:xfrm>
            <a:off x="5825893" y="3282091"/>
            <a:ext cx="5957372" cy="30078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793208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19999"/>
            <a:ext cx="11467177" cy="1279853"/>
          </a:xfrm>
          <a:prstGeom prst="rect">
            <a:avLst/>
          </a:prstGeom>
        </p:spPr>
        <p:txBody>
          <a:bodyPr vert="horz" lIns="0" tIns="0" rIns="0" bIns="0" rtlCol="0" anchor="t">
            <a:noAutofit/>
          </a:bodyPr>
          <a:lstStyle/>
          <a:p>
            <a:pPr marL="285750" indent="-285750">
              <a:lnSpc>
                <a:spcPts val="2300"/>
              </a:lnSpc>
              <a:spcBef>
                <a:spcPts val="0"/>
              </a:spcBef>
              <a:spcAft>
                <a:spcPts val="600"/>
              </a:spcAft>
              <a:buSzPct val="100000"/>
              <a:buFont typeface="Wingdings" panose="05000000000000000000" pitchFamily="2" charset="2"/>
              <a:buChar char=""/>
            </a:pPr>
            <a:r>
              <a:rPr lang="en-US" dirty="0"/>
              <a:t>Subscriptions</a:t>
            </a:r>
          </a:p>
          <a:p>
            <a:pPr marL="461645" lvl="1" indent="-175895">
              <a:lnSpc>
                <a:spcPts val="2000"/>
              </a:lnSpc>
              <a:spcBef>
                <a:spcPts val="0"/>
              </a:spcBef>
              <a:spcAft>
                <a:spcPts val="600"/>
              </a:spcAft>
            </a:pPr>
            <a:r>
              <a:rPr lang="en-US" dirty="0"/>
              <a:t>Populate the fields which will be used to help generate the catalog index file.</a:t>
            </a:r>
            <a:endParaRPr lang="en-US" dirty="0">
              <a:cs typeface="Arial"/>
            </a:endParaRPr>
          </a:p>
          <a:p>
            <a:pPr marL="461645" lvl="1" indent="-175895">
              <a:lnSpc>
                <a:spcPts val="2000"/>
              </a:lnSpc>
              <a:spcBef>
                <a:spcPts val="0"/>
              </a:spcBef>
              <a:spcAft>
                <a:spcPts val="600"/>
              </a:spcAft>
            </a:pPr>
            <a:endParaRPr lang="en-US" sz="2400">
              <a:cs typeface="Arial"/>
            </a:endParaRPr>
          </a:p>
        </p:txBody>
      </p:sp>
      <p:sp>
        <p:nvSpPr>
          <p:cNvPr id="2" name="Title 1"/>
          <p:cNvSpPr>
            <a:spLocks noGrp="1"/>
          </p:cNvSpPr>
          <p:nvPr>
            <p:ph type="title"/>
          </p:nvPr>
        </p:nvSpPr>
        <p:spPr/>
        <p:txBody>
          <a:bodyPr/>
          <a:lstStyle/>
          <a:p>
            <a:r>
              <a:rPr lang="en-US" spc="-50"/>
              <a:t>Creating and Publishing PunchOut Level 1 Catalogs Online</a:t>
            </a:r>
            <a:endParaRPr lang="en-US" noProof="0"/>
          </a:p>
        </p:txBody>
      </p:sp>
      <p:pic>
        <p:nvPicPr>
          <p:cNvPr id="9" name="Picture 8">
            <a:extLst>
              <a:ext uri="{FF2B5EF4-FFF2-40B4-BE49-F238E27FC236}">
                <a16:creationId xmlns:a16="http://schemas.microsoft.com/office/drawing/2014/main" id="{A2F78382-D4D0-4A4E-A46C-9FF9C2294D6A}"/>
              </a:ext>
            </a:extLst>
          </p:cNvPr>
          <p:cNvPicPr>
            <a:picLocks noChangeAspect="1"/>
          </p:cNvPicPr>
          <p:nvPr/>
        </p:nvPicPr>
        <p:blipFill>
          <a:blip r:embed="rId3"/>
          <a:stretch>
            <a:fillRect/>
          </a:stretch>
        </p:blipFill>
        <p:spPr>
          <a:xfrm>
            <a:off x="6025106" y="2534244"/>
            <a:ext cx="5791298" cy="3253900"/>
          </a:xfrm>
          <a:prstGeom prst="rect">
            <a:avLst/>
          </a:prstGeom>
          <a:ln>
            <a:noFill/>
          </a:ln>
          <a:effectLst>
            <a:outerShdw blurRad="190500" algn="tl" rotWithShape="0">
              <a:srgbClr val="000000">
                <a:alpha val="70000"/>
              </a:srgbClr>
            </a:outerShdw>
          </a:effectLst>
        </p:spPr>
      </p:pic>
      <p:sp>
        <p:nvSpPr>
          <p:cNvPr id="5" name="TextBox 4">
            <a:extLst>
              <a:ext uri="{FF2B5EF4-FFF2-40B4-BE49-F238E27FC236}">
                <a16:creationId xmlns:a16="http://schemas.microsoft.com/office/drawing/2014/main" id="{AA45D718-DABC-8F02-AC32-8446879EDB8F}"/>
              </a:ext>
            </a:extLst>
          </p:cNvPr>
          <p:cNvSpPr txBox="1"/>
          <p:nvPr/>
        </p:nvSpPr>
        <p:spPr>
          <a:xfrm>
            <a:off x="708293" y="2481236"/>
            <a:ext cx="5118360" cy="1157048"/>
          </a:xfrm>
          <a:prstGeom prst="rect">
            <a:avLst/>
          </a:prstGeom>
          <a:noFill/>
        </p:spPr>
        <p:txBody>
          <a:bodyPr wrap="square" lIns="91440" tIns="45720" rIns="91440" bIns="45720" anchor="t">
            <a:spAutoFit/>
          </a:bodyPr>
          <a:lstStyle/>
          <a:p>
            <a:pPr marL="171450" indent="-171450">
              <a:lnSpc>
                <a:spcPts val="1300"/>
              </a:lnSpc>
              <a:spcAft>
                <a:spcPts val="200"/>
              </a:spcAft>
              <a:buFont typeface="Wingdings" pitchFamily="2" charset="2"/>
              <a:buChar char="§"/>
              <a:defRPr/>
            </a:pPr>
            <a:r>
              <a:rPr kumimoji="0" lang="en-US" sz="1400" b="1" i="0" u="none" strike="noStrike" kern="1200" cap="none" spc="0" normalizeH="0" baseline="0" noProof="0" dirty="0">
                <a:ln>
                  <a:noFill/>
                </a:ln>
                <a:solidFill>
                  <a:srgbClr val="000000"/>
                </a:solidFill>
                <a:effectLst/>
                <a:uLnTx/>
                <a:uFillTx/>
                <a:latin typeface="+mn-lt"/>
              </a:rPr>
              <a:t>Supplier Part ID </a:t>
            </a:r>
            <a:r>
              <a:rPr kumimoji="0" lang="en-US" sz="1400" b="1" i="0" u="none" strike="noStrike" kern="1200" cap="none" spc="0" normalizeH="0" baseline="0" noProof="0" dirty="0">
                <a:ln>
                  <a:noFill/>
                </a:ln>
                <a:solidFill>
                  <a:srgbClr val="FF0000"/>
                </a:solidFill>
                <a:effectLst/>
                <a:uLnTx/>
                <a:uFillTx/>
                <a:latin typeface="+mn-lt"/>
              </a:rPr>
              <a:t>-</a:t>
            </a:r>
            <a:r>
              <a:rPr kumimoji="0" lang="en-US" sz="1400" b="1" i="0" u="none" strike="noStrike" kern="1200" cap="none" spc="0" normalizeH="0" baseline="0" noProof="0" dirty="0">
                <a:ln>
                  <a:noFill/>
                </a:ln>
                <a:solidFill>
                  <a:srgbClr val="000000"/>
                </a:solidFill>
                <a:effectLst/>
                <a:uLnTx/>
                <a:uFillTx/>
                <a:latin typeface="+mn-lt"/>
              </a:rPr>
              <a:t> </a:t>
            </a:r>
            <a:r>
              <a:rPr kumimoji="0" lang="en-US" sz="1400" b="1" i="0" u="none" strike="noStrike" kern="1200" cap="none" spc="0" normalizeH="0" baseline="0" noProof="0" dirty="0">
                <a:ln>
                  <a:noFill/>
                </a:ln>
                <a:solidFill>
                  <a:srgbClr val="FF0000"/>
                </a:solidFill>
                <a:effectLst/>
                <a:uLnTx/>
                <a:uFillTx/>
                <a:latin typeface="+mn-lt"/>
              </a:rPr>
              <a:t>Required</a:t>
            </a:r>
            <a:endParaRPr lang="en-US" sz="1600" b="0" i="0" u="none" strike="noStrike" kern="1200" cap="none" spc="0" normalizeH="0" baseline="0" noProof="0" dirty="0">
              <a:ln>
                <a:noFill/>
              </a:ln>
              <a:solidFill>
                <a:srgbClr val="FF0000"/>
              </a:solidFill>
              <a:effectLst/>
              <a:uLnTx/>
              <a:uFillTx/>
              <a:latin typeface="+mn-lt"/>
              <a:cs typeface="Arial"/>
            </a:endParaRPr>
          </a:p>
          <a:p>
            <a:pPr marL="171450">
              <a:lnSpc>
                <a:spcPts val="1300"/>
              </a:lnSpc>
              <a:spcAft>
                <a:spcPts val="200"/>
              </a:spcAft>
              <a:defRPr/>
            </a:pPr>
            <a:r>
              <a:rPr kumimoji="0" lang="en-US" sz="1000" b="1" i="1" u="none" strike="noStrike" kern="1200" cap="none" spc="0" normalizeH="0" baseline="0" noProof="0" dirty="0">
                <a:ln>
                  <a:noFill/>
                </a:ln>
                <a:solidFill>
                  <a:srgbClr val="000000"/>
                </a:solidFill>
                <a:effectLst/>
                <a:uLnTx/>
                <a:uFillTx/>
                <a:latin typeface="+mn-lt"/>
              </a:rPr>
              <a:t>Description: </a:t>
            </a:r>
            <a:r>
              <a:rPr kumimoji="0" lang="en-US" sz="1000" b="0" i="0" u="none" strike="noStrike" kern="1200" cap="none" spc="0" normalizeH="0" baseline="0" noProof="0" dirty="0">
                <a:ln>
                  <a:noFill/>
                </a:ln>
                <a:solidFill>
                  <a:srgbClr val="000000"/>
                </a:solidFill>
                <a:effectLst/>
                <a:uLnTx/>
                <a:uFillTx/>
                <a:latin typeface="+mn-lt"/>
                <a:ea typeface="+mn-ea"/>
                <a:cs typeface="+mn-cs"/>
              </a:rPr>
              <a:t>This </a:t>
            </a:r>
            <a:r>
              <a:rPr kumimoji="0" lang="en-US" sz="1000" b="0" i="0" u="none" strike="noStrike" kern="1200" cap="none" spc="0" normalizeH="0" baseline="0" noProof="0" dirty="0">
                <a:ln>
                  <a:noFill/>
                </a:ln>
                <a:solidFill>
                  <a:srgbClr val="000000"/>
                </a:solidFill>
                <a:effectLst/>
                <a:uLnTx/>
                <a:uFillTx/>
                <a:latin typeface="+mn-lt"/>
              </a:rPr>
              <a:t>can be </a:t>
            </a:r>
            <a:r>
              <a:rPr kumimoji="0" lang="en-US" sz="1000" b="0" i="0" u="none" strike="noStrike" kern="1200" cap="none" spc="0" normalizeH="0" baseline="0" noProof="0" dirty="0">
                <a:ln>
                  <a:noFill/>
                </a:ln>
                <a:solidFill>
                  <a:srgbClr val="000000"/>
                </a:solidFill>
                <a:effectLst/>
                <a:uLnTx/>
                <a:uFillTx/>
                <a:latin typeface="+mn-lt"/>
                <a:ea typeface="+mn-ea"/>
                <a:cs typeface="+mn-cs"/>
              </a:rPr>
              <a:t>a default </a:t>
            </a:r>
            <a:r>
              <a:rPr kumimoji="0" lang="en-US" sz="1000" b="0" i="0" u="none" strike="noStrike" kern="1200" cap="none" spc="0" normalizeH="0" baseline="0" noProof="0" dirty="0">
                <a:ln>
                  <a:noFill/>
                </a:ln>
                <a:solidFill>
                  <a:srgbClr val="000000"/>
                </a:solidFill>
                <a:effectLst/>
                <a:uLnTx/>
                <a:uFillTx/>
                <a:latin typeface="+mn-lt"/>
              </a:rPr>
              <a:t>value</a:t>
            </a:r>
            <a:r>
              <a:rPr kumimoji="0" lang="en-US" sz="1000" b="0" i="0" u="none" strike="noStrike" kern="1200" cap="none" spc="0" normalizeH="0" baseline="0" noProof="0" dirty="0">
                <a:ln>
                  <a:noFill/>
                </a:ln>
                <a:solidFill>
                  <a:srgbClr val="000000"/>
                </a:solidFill>
                <a:effectLst/>
                <a:uLnTx/>
                <a:uFillTx/>
                <a:latin typeface="+mn-lt"/>
                <a:ea typeface="+mn-ea"/>
                <a:cs typeface="+mn-cs"/>
              </a:rPr>
              <a:t> such as AAA, or</a:t>
            </a:r>
            <a:r>
              <a:rPr kumimoji="0" lang="en-US" sz="1000" b="0" i="0" u="none" strike="noStrike" kern="1200" cap="none" spc="0" normalizeH="0" baseline="0" noProof="0" dirty="0">
                <a:ln>
                  <a:noFill/>
                </a:ln>
                <a:solidFill>
                  <a:srgbClr val="000000"/>
                </a:solidFill>
                <a:effectLst/>
                <a:uLnTx/>
                <a:uFillTx/>
                <a:latin typeface="+mn-lt"/>
              </a:rPr>
              <a:t> a </a:t>
            </a:r>
            <a:r>
              <a:rPr kumimoji="0" lang="en-US" sz="1000" b="0" i="0" u="none" strike="noStrike" kern="1200" cap="none" spc="0" normalizeH="0" baseline="0" noProof="0" dirty="0">
                <a:ln>
                  <a:noFill/>
                </a:ln>
                <a:solidFill>
                  <a:srgbClr val="000000"/>
                </a:solidFill>
                <a:effectLst/>
                <a:uLnTx/>
                <a:uFillTx/>
                <a:latin typeface="+mn-lt"/>
                <a:ea typeface="+mn-ea"/>
                <a:cs typeface="+mn-cs"/>
              </a:rPr>
              <a:t>customer specific value if </a:t>
            </a:r>
            <a:r>
              <a:rPr kumimoji="0" lang="en-US" sz="1000" b="0" i="0" u="none" strike="noStrike" kern="1200" cap="none" spc="0" normalizeH="0" baseline="0" noProof="0" dirty="0">
                <a:ln>
                  <a:noFill/>
                </a:ln>
                <a:solidFill>
                  <a:srgbClr val="000000"/>
                </a:solidFill>
                <a:effectLst/>
                <a:uLnTx/>
                <a:uFillTx/>
                <a:latin typeface="+mn-lt"/>
              </a:rPr>
              <a:t>your </a:t>
            </a:r>
            <a:r>
              <a:rPr kumimoji="0" lang="en-US" sz="1000" b="0" i="0" u="none" strike="noStrike" kern="1200" cap="none" spc="0" normalizeH="0" baseline="0" noProof="0" dirty="0" err="1">
                <a:ln>
                  <a:noFill/>
                </a:ln>
                <a:solidFill>
                  <a:srgbClr val="000000"/>
                </a:solidFill>
                <a:effectLst/>
                <a:uLnTx/>
                <a:uFillTx/>
                <a:latin typeface="+mn-lt"/>
              </a:rPr>
              <a:t>PunchOut</a:t>
            </a:r>
            <a:r>
              <a:rPr kumimoji="0" lang="en-US" sz="1000" b="0" i="0" u="none" strike="noStrike" kern="1200" cap="none" spc="0" normalizeH="0" baseline="0" noProof="0" dirty="0">
                <a:ln>
                  <a:noFill/>
                </a:ln>
                <a:solidFill>
                  <a:srgbClr val="000000"/>
                </a:solidFill>
                <a:effectLst/>
                <a:uLnTx/>
                <a:uFillTx/>
                <a:latin typeface="+mn-lt"/>
              </a:rPr>
              <a:t> </a:t>
            </a:r>
            <a:r>
              <a:rPr kumimoji="0" lang="en-US" sz="1000" b="0" i="0" u="none" strike="noStrike" kern="1200" cap="none" spc="0" normalizeH="0" baseline="0" noProof="0" dirty="0">
                <a:ln>
                  <a:noFill/>
                </a:ln>
                <a:solidFill>
                  <a:srgbClr val="000000"/>
                </a:solidFill>
                <a:effectLst/>
                <a:uLnTx/>
                <a:uFillTx/>
                <a:latin typeface="+mn-lt"/>
                <a:ea typeface="+mn-ea"/>
                <a:cs typeface="+mn-cs"/>
              </a:rPr>
              <a:t>solution validates on additional information</a:t>
            </a:r>
            <a:r>
              <a:rPr kumimoji="0" lang="en-US" sz="1000" i="0" u="none" strike="noStrike" kern="1200" cap="none" spc="0" normalizeH="0" baseline="0" noProof="0" dirty="0">
                <a:ln>
                  <a:noFill/>
                </a:ln>
                <a:solidFill>
                  <a:srgbClr val="000000"/>
                </a:solidFill>
                <a:effectLst/>
                <a:uLnTx/>
                <a:uFillTx/>
                <a:latin typeface="+mn-lt"/>
              </a:rPr>
              <a:t>.</a:t>
            </a:r>
            <a:endParaRPr lang="en-US" sz="1000" dirty="0">
              <a:cs typeface="Arial"/>
            </a:endParaRPr>
          </a:p>
          <a:p>
            <a:pPr marL="171450">
              <a:lnSpc>
                <a:spcPts val="1300"/>
              </a:lnSpc>
              <a:spcAft>
                <a:spcPts val="200"/>
              </a:spcAft>
              <a:defRPr/>
            </a:pPr>
            <a:r>
              <a:rPr lang="en-US" sz="900" b="1" i="1" dirty="0">
                <a:latin typeface="Arial Narrow"/>
              </a:rPr>
              <a:t>Note:</a:t>
            </a:r>
            <a:r>
              <a:rPr lang="en-US" sz="900" b="1" dirty="0">
                <a:latin typeface="Arial Narrow"/>
              </a:rPr>
              <a:t> If you provide more than one catalog for the same customer, please see the Appendix – Template and Catalog File Creation section.</a:t>
            </a:r>
            <a:endParaRPr lang="en-US" sz="900" dirty="0">
              <a:cs typeface="Arial"/>
            </a:endParaRPr>
          </a:p>
          <a:p>
            <a:pPr marL="171450" marR="0" lvl="0" indent="0" algn="l" defTabSz="1088776" rtl="0" eaLnBrk="1" fontAlgn="auto" latinLnBrk="0" hangingPunct="1">
              <a:lnSpc>
                <a:spcPts val="1300"/>
              </a:lnSpc>
              <a:spcBef>
                <a:spcPts val="0"/>
              </a:spcBef>
              <a:spcAft>
                <a:spcPts val="200"/>
              </a:spcAft>
              <a:buClrTx/>
              <a:buSzTx/>
              <a:buFontTx/>
              <a:buNone/>
              <a:tabLst/>
              <a:defRPr/>
            </a:pPr>
            <a:r>
              <a:rPr kumimoji="0" lang="en-US" sz="1000" b="1" i="1" u="none" strike="noStrike" kern="1200" cap="none" spc="0" normalizeH="0" baseline="0" noProof="0" dirty="0">
                <a:ln>
                  <a:noFill/>
                </a:ln>
                <a:solidFill>
                  <a:srgbClr val="000000"/>
                </a:solidFill>
                <a:effectLst/>
                <a:uLnTx/>
                <a:uFillTx/>
                <a:latin typeface="+mn-lt"/>
              </a:rPr>
              <a:t>Maximum length: </a:t>
            </a:r>
            <a:r>
              <a:rPr kumimoji="0" lang="en-US" sz="1000" b="0" i="0" u="none" strike="noStrike" kern="1200" cap="none" spc="0" normalizeH="0" baseline="0" noProof="0" dirty="0">
                <a:ln>
                  <a:noFill/>
                </a:ln>
                <a:solidFill>
                  <a:srgbClr val="000000"/>
                </a:solidFill>
                <a:effectLst/>
                <a:uLnTx/>
                <a:uFillTx/>
                <a:latin typeface="+mn-lt"/>
              </a:rPr>
              <a:t>255</a:t>
            </a:r>
            <a:endParaRPr lang="en-US" sz="1000" b="0" i="0" u="none" strike="noStrike" kern="1200" cap="none" spc="0" normalizeH="0" baseline="0" noProof="0" dirty="0">
              <a:ln>
                <a:noFill/>
              </a:ln>
              <a:solidFill>
                <a:srgbClr val="000000"/>
              </a:solidFill>
              <a:effectLst/>
              <a:uLnTx/>
              <a:uFillTx/>
              <a:latin typeface="+mn-lt"/>
              <a:cs typeface="Arial"/>
            </a:endParaRPr>
          </a:p>
        </p:txBody>
      </p:sp>
      <p:sp>
        <p:nvSpPr>
          <p:cNvPr id="8" name="TextBox 7">
            <a:extLst>
              <a:ext uri="{FF2B5EF4-FFF2-40B4-BE49-F238E27FC236}">
                <a16:creationId xmlns:a16="http://schemas.microsoft.com/office/drawing/2014/main" id="{134222AF-D5E1-0971-1566-9FBA292778C4}"/>
              </a:ext>
            </a:extLst>
          </p:cNvPr>
          <p:cNvSpPr txBox="1"/>
          <p:nvPr/>
        </p:nvSpPr>
        <p:spPr>
          <a:xfrm>
            <a:off x="708293" y="3863076"/>
            <a:ext cx="5118360" cy="1272464"/>
          </a:xfrm>
          <a:prstGeom prst="rect">
            <a:avLst/>
          </a:prstGeom>
          <a:noFill/>
        </p:spPr>
        <p:txBody>
          <a:bodyPr wrap="square" lIns="91440" tIns="45720" rIns="91440" bIns="45720" anchor="t">
            <a:spAutoFit/>
          </a:bodyPr>
          <a:lstStyle/>
          <a:p>
            <a:pPr marL="171450" marR="0" lvl="0" indent="-171450" algn="l" defTabSz="1088776" rtl="0" eaLnBrk="1" fontAlgn="auto" latinLnBrk="0" hangingPunct="1">
              <a:lnSpc>
                <a:spcPts val="1300"/>
              </a:lnSpc>
              <a:spcBef>
                <a:spcPts val="0"/>
              </a:spcBef>
              <a:spcAft>
                <a:spcPts val="200"/>
              </a:spcAft>
              <a:buClrTx/>
              <a:buSzTx/>
              <a:buFont typeface="Wingdings" pitchFamily="2" charset="2"/>
              <a:buChar char="§"/>
              <a:tabLst/>
              <a:defRPr/>
            </a:pPr>
            <a:r>
              <a:rPr kumimoji="0" lang="en-US" sz="1400" b="1" i="0" u="none" strike="noStrike" kern="1200" cap="none" spc="0" normalizeH="0" baseline="0" noProof="0">
                <a:ln>
                  <a:noFill/>
                </a:ln>
                <a:solidFill>
                  <a:srgbClr val="000000"/>
                </a:solidFill>
                <a:effectLst/>
                <a:uLnTx/>
                <a:uFillTx/>
                <a:latin typeface="+mn-lt"/>
                <a:ea typeface="+mn-ea"/>
                <a:cs typeface="+mn-cs"/>
              </a:rPr>
              <a:t>Catalog Code </a:t>
            </a:r>
            <a:r>
              <a:rPr kumimoji="0" lang="en-US" sz="1400" b="1" i="0" u="none" strike="noStrike" kern="1200" cap="none" spc="0" normalizeH="0" baseline="0" noProof="0">
                <a:ln>
                  <a:noFill/>
                </a:ln>
                <a:solidFill>
                  <a:srgbClr val="FF0000"/>
                </a:solidFill>
                <a:effectLst/>
                <a:uLnTx/>
                <a:uFillTx/>
                <a:latin typeface="+mn-lt"/>
                <a:ea typeface="+mn-ea"/>
                <a:cs typeface="+mn-cs"/>
              </a:rPr>
              <a:t>- Required</a:t>
            </a:r>
            <a:endParaRPr lang="en-US" sz="1400" b="1" i="0" u="none" strike="noStrike" kern="1200" cap="none" spc="0" normalizeH="0" baseline="0" noProof="0">
              <a:ln>
                <a:noFill/>
              </a:ln>
              <a:solidFill>
                <a:srgbClr val="FF0000"/>
              </a:solidFill>
              <a:effectLst/>
              <a:uLnTx/>
              <a:uFillTx/>
              <a:latin typeface="+mn-lt"/>
              <a:cs typeface="Arial"/>
            </a:endParaRPr>
          </a:p>
          <a:p>
            <a:pPr marL="171450">
              <a:lnSpc>
                <a:spcPts val="1300"/>
              </a:lnSpc>
              <a:spcAft>
                <a:spcPts val="200"/>
              </a:spcAft>
              <a:defRPr/>
            </a:pPr>
            <a:r>
              <a:rPr kumimoji="0" lang="fr-FR" sz="1000" b="1" i="1" u="none" strike="noStrike" kern="1200" cap="none" spc="0" normalizeH="0" baseline="0" noProof="0">
                <a:ln>
                  <a:noFill/>
                </a:ln>
                <a:solidFill>
                  <a:srgbClr val="000000"/>
                </a:solidFill>
                <a:effectLst/>
                <a:uLnTx/>
                <a:uFillTx/>
                <a:latin typeface="+mn-lt"/>
                <a:ea typeface="+mn-ea"/>
                <a:cs typeface="+mn-cs"/>
              </a:rPr>
              <a:t>Description: </a:t>
            </a:r>
            <a:r>
              <a:rPr kumimoji="0" lang="fr-FR" sz="1000" b="0" i="0" u="none" strike="noStrike" kern="1200" cap="none" spc="0" normalizeH="0" baseline="0" noProof="0">
                <a:ln>
                  <a:noFill/>
                </a:ln>
                <a:solidFill>
                  <a:srgbClr val="000000"/>
                </a:solidFill>
                <a:effectLst/>
                <a:uLnTx/>
                <a:uFillTx/>
                <a:latin typeface="+mn-lt"/>
                <a:ea typeface="+mn-ea"/>
                <a:cs typeface="+mn-cs"/>
              </a:rPr>
              <a:t>Classification of the main </a:t>
            </a:r>
            <a:r>
              <a:rPr kumimoji="0" lang="fr-FR" sz="1000" b="0" i="0" u="none" strike="noStrike" kern="1200" cap="none" spc="0" normalizeH="0" baseline="0" noProof="0" err="1">
                <a:ln>
                  <a:noFill/>
                </a:ln>
                <a:solidFill>
                  <a:srgbClr val="000000"/>
                </a:solidFill>
                <a:effectLst/>
                <a:uLnTx/>
                <a:uFillTx/>
                <a:latin typeface="+mn-lt"/>
                <a:ea typeface="+mn-ea"/>
                <a:cs typeface="+mn-cs"/>
              </a:rPr>
              <a:t>product</a:t>
            </a:r>
            <a:r>
              <a:rPr kumimoji="0" lang="fr-FR" sz="1000" b="0" i="0" u="none" strike="noStrike" kern="1200" cap="none" spc="0" normalizeH="0" baseline="0" noProof="0">
                <a:ln>
                  <a:noFill/>
                </a:ln>
                <a:solidFill>
                  <a:srgbClr val="000000"/>
                </a:solidFill>
                <a:effectLst/>
                <a:uLnTx/>
                <a:uFillTx/>
                <a:latin typeface="+mn-lt"/>
                <a:ea typeface="+mn-ea"/>
                <a:cs typeface="+mn-cs"/>
              </a:rPr>
              <a:t> or service </a:t>
            </a:r>
            <a:r>
              <a:rPr kumimoji="0" lang="fr-FR" sz="1000" b="0" i="0" u="none" strike="noStrike" kern="1200" cap="none" spc="0" normalizeH="0" baseline="0" noProof="0" err="1">
                <a:ln>
                  <a:noFill/>
                </a:ln>
                <a:solidFill>
                  <a:srgbClr val="000000"/>
                </a:solidFill>
                <a:effectLst/>
                <a:uLnTx/>
                <a:uFillTx/>
                <a:latin typeface="+mn-lt"/>
                <a:ea typeface="+mn-ea"/>
                <a:cs typeface="+mn-cs"/>
              </a:rPr>
              <a:t>you</a:t>
            </a:r>
            <a:r>
              <a:rPr kumimoji="0" lang="fr-FR" sz="1000" b="0" i="0" u="none" strike="noStrike" kern="1200" cap="none" spc="0" normalizeH="0" baseline="0" noProof="0">
                <a:ln>
                  <a:noFill/>
                </a:ln>
                <a:solidFill>
                  <a:srgbClr val="000000"/>
                </a:solidFill>
                <a:effectLst/>
                <a:uLnTx/>
                <a:uFillTx/>
                <a:latin typeface="+mn-lt"/>
                <a:ea typeface="+mn-ea"/>
                <a:cs typeface="+mn-cs"/>
              </a:rPr>
              <a:t> </a:t>
            </a:r>
            <a:r>
              <a:rPr kumimoji="0" lang="fr-FR" sz="1000" b="0" i="0" u="none" strike="noStrike" kern="1200" cap="none" spc="0" normalizeH="0" baseline="0" noProof="0" err="1">
                <a:ln>
                  <a:noFill/>
                </a:ln>
                <a:solidFill>
                  <a:srgbClr val="000000"/>
                </a:solidFill>
                <a:effectLst/>
                <a:uLnTx/>
                <a:uFillTx/>
                <a:latin typeface="+mn-lt"/>
                <a:ea typeface="+mn-ea"/>
                <a:cs typeface="+mn-cs"/>
              </a:rPr>
              <a:t>sell</a:t>
            </a:r>
            <a:r>
              <a:rPr lang="fr-FR" sz="1000">
                <a:solidFill>
                  <a:srgbClr val="000000"/>
                </a:solidFill>
                <a:latin typeface="+mn-lt"/>
              </a:rPr>
              <a:t>.  It</a:t>
            </a:r>
            <a:r>
              <a:rPr kumimoji="0" lang="fr-FR" sz="1000" b="0" i="0" u="none" strike="noStrike" kern="1200" cap="none" spc="0" normalizeH="0" baseline="0" noProof="0">
                <a:ln>
                  <a:noFill/>
                </a:ln>
                <a:solidFill>
                  <a:srgbClr val="000000"/>
                </a:solidFill>
                <a:effectLst/>
                <a:uLnTx/>
                <a:uFillTx/>
                <a:latin typeface="+mn-lt"/>
                <a:ea typeface="+mn-ea"/>
                <a:cs typeface="+mn-cs"/>
              </a:rPr>
              <a:t> </a:t>
            </a:r>
            <a:r>
              <a:rPr kumimoji="0" lang="fr-FR" sz="1000" b="0" i="0" u="none" strike="noStrike" kern="1200" cap="none" spc="0" normalizeH="0" baseline="0" noProof="0" err="1">
                <a:ln>
                  <a:noFill/>
                </a:ln>
                <a:solidFill>
                  <a:srgbClr val="000000"/>
                </a:solidFill>
                <a:effectLst/>
                <a:uLnTx/>
                <a:uFillTx/>
                <a:latin typeface="+mn-lt"/>
                <a:ea typeface="+mn-ea"/>
                <a:cs typeface="+mn-cs"/>
              </a:rPr>
              <a:t>is</a:t>
            </a:r>
            <a:r>
              <a:rPr kumimoji="0" lang="fr-FR" sz="1000" b="0" i="0" u="none" strike="noStrike" kern="1200" cap="none" spc="0" normalizeH="0" baseline="0" noProof="0">
                <a:ln>
                  <a:noFill/>
                </a:ln>
                <a:solidFill>
                  <a:srgbClr val="000000"/>
                </a:solidFill>
                <a:effectLst/>
                <a:uLnTx/>
                <a:uFillTx/>
                <a:latin typeface="+mn-lt"/>
                <a:ea typeface="+mn-ea"/>
                <a:cs typeface="+mn-cs"/>
              </a:rPr>
              <a:t> </a:t>
            </a:r>
            <a:r>
              <a:rPr kumimoji="0" lang="fr-FR" sz="1000" b="0" i="0" u="none" strike="noStrike" kern="1200" cap="none" spc="0" normalizeH="0" baseline="0" noProof="0" err="1">
                <a:ln>
                  <a:noFill/>
                </a:ln>
                <a:solidFill>
                  <a:srgbClr val="000000"/>
                </a:solidFill>
                <a:effectLst/>
                <a:uLnTx/>
                <a:uFillTx/>
                <a:latin typeface="+mn-lt"/>
                <a:ea typeface="+mn-ea"/>
                <a:cs typeface="+mn-cs"/>
              </a:rPr>
              <a:t>recommended</a:t>
            </a:r>
            <a:r>
              <a:rPr kumimoji="0" lang="fr-FR" sz="1000" b="0" i="0" u="none" strike="noStrike" kern="1200" cap="none" spc="0" normalizeH="0" baseline="0" noProof="0">
                <a:ln>
                  <a:noFill/>
                </a:ln>
                <a:solidFill>
                  <a:srgbClr val="000000"/>
                </a:solidFill>
                <a:effectLst/>
                <a:uLnTx/>
                <a:uFillTx/>
                <a:latin typeface="+mn-lt"/>
                <a:ea typeface="+mn-ea"/>
                <a:cs typeface="+mn-cs"/>
              </a:rPr>
              <a:t> to use a high </a:t>
            </a:r>
            <a:r>
              <a:rPr kumimoji="0" lang="fr-FR" sz="1000" b="0" i="0" u="none" strike="noStrike" kern="1200" cap="none" spc="0" normalizeH="0" baseline="0" noProof="0" err="1">
                <a:ln>
                  <a:noFill/>
                </a:ln>
                <a:solidFill>
                  <a:srgbClr val="000000"/>
                </a:solidFill>
                <a:effectLst/>
                <a:uLnTx/>
                <a:uFillTx/>
                <a:latin typeface="+mn-lt"/>
                <a:ea typeface="+mn-ea"/>
                <a:cs typeface="+mn-cs"/>
              </a:rPr>
              <a:t>level</a:t>
            </a:r>
            <a:r>
              <a:rPr kumimoji="0" lang="fr-FR" sz="1000" b="0" i="0" u="none" strike="noStrike" kern="1200" cap="none" spc="0" normalizeH="0" baseline="0" noProof="0">
                <a:ln>
                  <a:noFill/>
                </a:ln>
                <a:solidFill>
                  <a:srgbClr val="000000"/>
                </a:solidFill>
                <a:effectLst/>
                <a:uLnTx/>
                <a:uFillTx/>
                <a:latin typeface="+mn-lt"/>
                <a:ea typeface="+mn-ea"/>
                <a:cs typeface="+mn-cs"/>
              </a:rPr>
              <a:t> </a:t>
            </a:r>
            <a:r>
              <a:rPr kumimoji="0" lang="fr-FR" sz="1000" b="0" i="0" u="none" strike="noStrike" kern="1200" cap="none" spc="0" normalizeH="0" baseline="0" noProof="0" err="1">
                <a:ln>
                  <a:noFill/>
                </a:ln>
                <a:solidFill>
                  <a:srgbClr val="000000"/>
                </a:solidFill>
                <a:effectLst/>
                <a:uLnTx/>
                <a:uFillTx/>
                <a:latin typeface="+mn-lt"/>
                <a:ea typeface="+mn-ea"/>
                <a:cs typeface="+mn-cs"/>
              </a:rPr>
              <a:t>commodity</a:t>
            </a:r>
            <a:r>
              <a:rPr kumimoji="0" lang="fr-FR" sz="1000" b="0" i="0" u="none" strike="noStrike" kern="1200" cap="none" spc="0" normalizeH="0" baseline="0" noProof="0">
                <a:ln>
                  <a:noFill/>
                </a:ln>
                <a:solidFill>
                  <a:srgbClr val="000000"/>
                </a:solidFill>
                <a:effectLst/>
                <a:uLnTx/>
                <a:uFillTx/>
                <a:latin typeface="+mn-lt"/>
                <a:ea typeface="+mn-ea"/>
                <a:cs typeface="+mn-cs"/>
              </a:rPr>
              <a:t> code</a:t>
            </a:r>
            <a:r>
              <a:rPr lang="fr-FR" sz="1000">
                <a:solidFill>
                  <a:srgbClr val="000000"/>
                </a:solidFill>
                <a:latin typeface="+mn-lt"/>
              </a:rPr>
              <a:t> </a:t>
            </a:r>
            <a:r>
              <a:rPr lang="fr-FR" sz="1000" err="1">
                <a:solidFill>
                  <a:srgbClr val="000000"/>
                </a:solidFill>
                <a:latin typeface="+mn-lt"/>
              </a:rPr>
              <a:t>that</a:t>
            </a:r>
            <a:r>
              <a:rPr lang="fr-FR" sz="1000">
                <a:solidFill>
                  <a:srgbClr val="000000"/>
                </a:solidFill>
                <a:latin typeface="+mn-lt"/>
              </a:rPr>
              <a:t> best </a:t>
            </a:r>
            <a:r>
              <a:rPr lang="fr-FR" sz="1000" err="1">
                <a:solidFill>
                  <a:srgbClr val="000000"/>
                </a:solidFill>
                <a:latin typeface="+mn-lt"/>
              </a:rPr>
              <a:t>represents</a:t>
            </a:r>
            <a:r>
              <a:rPr lang="fr-FR" sz="1000">
                <a:solidFill>
                  <a:srgbClr val="000000"/>
                </a:solidFill>
                <a:latin typeface="+mn-lt"/>
              </a:rPr>
              <a:t> the </a:t>
            </a:r>
            <a:r>
              <a:rPr lang="fr-FR" sz="1000" err="1">
                <a:solidFill>
                  <a:srgbClr val="000000"/>
                </a:solidFill>
                <a:latin typeface="+mn-lt"/>
              </a:rPr>
              <a:t>overall</a:t>
            </a:r>
            <a:r>
              <a:rPr lang="fr-FR" sz="1000">
                <a:solidFill>
                  <a:srgbClr val="000000"/>
                </a:solidFill>
                <a:latin typeface="+mn-lt"/>
              </a:rPr>
              <a:t> </a:t>
            </a:r>
            <a:r>
              <a:rPr lang="fr-FR" sz="1000" err="1">
                <a:solidFill>
                  <a:srgbClr val="000000"/>
                </a:solidFill>
                <a:latin typeface="+mn-lt"/>
              </a:rPr>
              <a:t>category</a:t>
            </a:r>
            <a:r>
              <a:rPr lang="fr-FR" sz="1000">
                <a:solidFill>
                  <a:srgbClr val="000000"/>
                </a:solidFill>
                <a:latin typeface="+mn-lt"/>
              </a:rPr>
              <a:t> of </a:t>
            </a:r>
            <a:r>
              <a:rPr lang="fr-FR" sz="1000" err="1">
                <a:solidFill>
                  <a:srgbClr val="000000"/>
                </a:solidFill>
                <a:latin typeface="+mn-lt"/>
              </a:rPr>
              <a:t>products</a:t>
            </a:r>
            <a:r>
              <a:rPr lang="fr-FR" sz="1000">
                <a:solidFill>
                  <a:srgbClr val="000000"/>
                </a:solidFill>
                <a:latin typeface="+mn-lt"/>
              </a:rPr>
              <a:t>/services </a:t>
            </a:r>
            <a:r>
              <a:rPr lang="fr-FR" sz="1000" err="1">
                <a:solidFill>
                  <a:srgbClr val="000000"/>
                </a:solidFill>
                <a:latin typeface="+mn-lt"/>
              </a:rPr>
              <a:t>sold</a:t>
            </a:r>
            <a:r>
              <a:rPr lang="fr-FR" sz="1000">
                <a:solidFill>
                  <a:srgbClr val="000000"/>
                </a:solidFill>
                <a:latin typeface="+mn-lt"/>
              </a:rPr>
              <a:t> to </a:t>
            </a:r>
            <a:r>
              <a:rPr lang="fr-FR" sz="1000" err="1">
                <a:solidFill>
                  <a:srgbClr val="000000"/>
                </a:solidFill>
                <a:latin typeface="+mn-lt"/>
              </a:rPr>
              <a:t>your</a:t>
            </a:r>
            <a:r>
              <a:rPr lang="fr-FR" sz="1000">
                <a:solidFill>
                  <a:srgbClr val="000000"/>
                </a:solidFill>
                <a:latin typeface="+mn-lt"/>
              </a:rPr>
              <a:t> </a:t>
            </a:r>
            <a:r>
              <a:rPr lang="fr-FR" sz="1000" err="1">
                <a:solidFill>
                  <a:srgbClr val="000000"/>
                </a:solidFill>
                <a:latin typeface="+mn-lt"/>
              </a:rPr>
              <a:t>customer</a:t>
            </a:r>
            <a:r>
              <a:rPr lang="fr-FR" sz="1000">
                <a:solidFill>
                  <a:srgbClr val="000000"/>
                </a:solidFill>
                <a:latin typeface="+mn-lt"/>
              </a:rPr>
              <a:t>.</a:t>
            </a:r>
            <a:r>
              <a:rPr kumimoji="0" lang="fr-FR" sz="1000" b="0" i="0" u="none" strike="noStrike" kern="1200" cap="none" spc="0" normalizeH="0" baseline="0" noProof="0">
                <a:ln>
                  <a:noFill/>
                </a:ln>
                <a:solidFill>
                  <a:srgbClr val="000000"/>
                </a:solidFill>
                <a:effectLst/>
                <a:uLnTx/>
                <a:uFillTx/>
                <a:latin typeface="+mn-lt"/>
                <a:ea typeface="+mn-ea"/>
                <a:cs typeface="+mn-cs"/>
              </a:rPr>
              <a:t> This </a:t>
            </a:r>
            <a:r>
              <a:rPr kumimoji="0" lang="fr-FR" sz="1000" b="0" i="0" u="none" strike="noStrike" kern="1200" cap="none" spc="0" normalizeH="0" baseline="0" noProof="0" err="1">
                <a:ln>
                  <a:noFill/>
                </a:ln>
                <a:solidFill>
                  <a:srgbClr val="000000"/>
                </a:solidFill>
                <a:effectLst/>
                <a:uLnTx/>
                <a:uFillTx/>
                <a:latin typeface="+mn-lt"/>
                <a:ea typeface="+mn-ea"/>
                <a:cs typeface="+mn-cs"/>
              </a:rPr>
              <a:t>will</a:t>
            </a:r>
            <a:r>
              <a:rPr kumimoji="0" lang="fr-FR" sz="1000" b="0" i="0" u="none" strike="noStrike" kern="1200" cap="none" spc="0" normalizeH="0" baseline="0" noProof="0">
                <a:ln>
                  <a:noFill/>
                </a:ln>
                <a:solidFill>
                  <a:srgbClr val="000000"/>
                </a:solidFill>
                <a:effectLst/>
                <a:uLnTx/>
                <a:uFillTx/>
                <a:latin typeface="+mn-lt"/>
                <a:ea typeface="+mn-ea"/>
                <a:cs typeface="+mn-cs"/>
              </a:rPr>
              <a:t> </a:t>
            </a:r>
            <a:r>
              <a:rPr kumimoji="0" lang="fr-FR" sz="1000" b="0" i="0" u="none" strike="noStrike" kern="1200" cap="none" spc="0" normalizeH="0" baseline="0" noProof="0" err="1">
                <a:ln>
                  <a:noFill/>
                </a:ln>
                <a:solidFill>
                  <a:srgbClr val="000000"/>
                </a:solidFill>
                <a:effectLst/>
                <a:uLnTx/>
                <a:uFillTx/>
                <a:latin typeface="+mn-lt"/>
                <a:ea typeface="+mn-ea"/>
                <a:cs typeface="+mn-cs"/>
              </a:rPr>
              <a:t>determine</a:t>
            </a:r>
            <a:r>
              <a:rPr kumimoji="0" lang="fr-FR" sz="1000" b="0" i="0" u="none" strike="noStrike" kern="1200" cap="none" spc="0" normalizeH="0" baseline="0" noProof="0">
                <a:ln>
                  <a:noFill/>
                </a:ln>
                <a:solidFill>
                  <a:srgbClr val="000000"/>
                </a:solidFill>
                <a:effectLst/>
                <a:uLnTx/>
                <a:uFillTx/>
                <a:latin typeface="+mn-lt"/>
                <a:ea typeface="+mn-ea"/>
                <a:cs typeface="+mn-cs"/>
              </a:rPr>
              <a:t> </a:t>
            </a:r>
            <a:r>
              <a:rPr kumimoji="0" lang="fr-FR" sz="1000" b="0" i="0" u="none" strike="noStrike" kern="1200" cap="none" spc="0" normalizeH="0" baseline="0" noProof="0" err="1">
                <a:ln>
                  <a:noFill/>
                </a:ln>
                <a:solidFill>
                  <a:srgbClr val="000000"/>
                </a:solidFill>
                <a:effectLst/>
                <a:uLnTx/>
                <a:uFillTx/>
                <a:latin typeface="+mn-lt"/>
                <a:ea typeface="+mn-ea"/>
                <a:cs typeface="+mn-cs"/>
              </a:rPr>
              <a:t>where</a:t>
            </a:r>
            <a:r>
              <a:rPr kumimoji="0" lang="fr-FR" sz="1000" b="0" i="0" u="none" strike="noStrike" kern="1200" cap="none" spc="0" normalizeH="0" baseline="0" noProof="0">
                <a:ln>
                  <a:noFill/>
                </a:ln>
                <a:solidFill>
                  <a:srgbClr val="000000"/>
                </a:solidFill>
                <a:effectLst/>
                <a:uLnTx/>
                <a:uFillTx/>
                <a:latin typeface="+mn-lt"/>
                <a:ea typeface="+mn-ea"/>
                <a:cs typeface="+mn-cs"/>
              </a:rPr>
              <a:t> </a:t>
            </a:r>
            <a:r>
              <a:rPr kumimoji="0" lang="fr-FR" sz="1000" b="0" i="0" u="none" strike="noStrike" kern="1200" cap="none" spc="0" normalizeH="0" baseline="0" noProof="0" err="1">
                <a:ln>
                  <a:noFill/>
                </a:ln>
                <a:solidFill>
                  <a:srgbClr val="000000"/>
                </a:solidFill>
                <a:effectLst/>
                <a:uLnTx/>
                <a:uFillTx/>
                <a:latin typeface="+mn-lt"/>
                <a:ea typeface="+mn-ea"/>
                <a:cs typeface="+mn-cs"/>
              </a:rPr>
              <a:t>your</a:t>
            </a:r>
            <a:r>
              <a:rPr kumimoji="0" lang="fr-FR" sz="1000" b="0" i="0" u="none" strike="noStrike" kern="1200" cap="none" spc="0" normalizeH="0" baseline="0" noProof="0">
                <a:ln>
                  <a:noFill/>
                </a:ln>
                <a:solidFill>
                  <a:srgbClr val="000000"/>
                </a:solidFill>
                <a:effectLst/>
                <a:uLnTx/>
                <a:uFillTx/>
                <a:latin typeface="+mn-lt"/>
                <a:ea typeface="+mn-ea"/>
                <a:cs typeface="+mn-cs"/>
              </a:rPr>
              <a:t> Supplier </a:t>
            </a:r>
            <a:r>
              <a:rPr kumimoji="0" lang="fr-FR" sz="1000" b="0" i="0" u="none" strike="noStrike" kern="1200" cap="none" spc="0" normalizeH="0" baseline="0" noProof="0" err="1">
                <a:ln>
                  <a:noFill/>
                </a:ln>
                <a:solidFill>
                  <a:srgbClr val="000000"/>
                </a:solidFill>
                <a:effectLst/>
                <a:uLnTx/>
                <a:uFillTx/>
                <a:latin typeface="+mn-lt"/>
                <a:ea typeface="+mn-ea"/>
                <a:cs typeface="+mn-cs"/>
              </a:rPr>
              <a:t>link</a:t>
            </a:r>
            <a:r>
              <a:rPr kumimoji="0" lang="fr-FR" sz="1000" b="0" i="0" u="none" strike="noStrike" kern="1200" cap="none" spc="0" normalizeH="0" baseline="0" noProof="0">
                <a:ln>
                  <a:noFill/>
                </a:ln>
                <a:solidFill>
                  <a:srgbClr val="000000"/>
                </a:solidFill>
                <a:effectLst/>
                <a:uLnTx/>
                <a:uFillTx/>
                <a:latin typeface="+mn-lt"/>
                <a:ea typeface="+mn-ea"/>
                <a:cs typeface="+mn-cs"/>
              </a:rPr>
              <a:t> </a:t>
            </a:r>
            <a:r>
              <a:rPr kumimoji="0" lang="fr-FR" sz="1000" b="0" i="0" u="none" strike="noStrike" kern="1200" cap="none" spc="0" normalizeH="0" baseline="0" noProof="0" err="1">
                <a:ln>
                  <a:noFill/>
                </a:ln>
                <a:solidFill>
                  <a:srgbClr val="000000"/>
                </a:solidFill>
                <a:effectLst/>
                <a:uLnTx/>
                <a:uFillTx/>
                <a:latin typeface="+mn-lt"/>
                <a:ea typeface="+mn-ea"/>
                <a:cs typeface="+mn-cs"/>
              </a:rPr>
              <a:t>appears</a:t>
            </a:r>
            <a:r>
              <a:rPr kumimoji="0" lang="fr-FR" sz="1000" b="0" i="0" u="none" strike="noStrike" kern="1200" cap="none" spc="0" normalizeH="0" baseline="0" noProof="0">
                <a:ln>
                  <a:noFill/>
                </a:ln>
                <a:solidFill>
                  <a:srgbClr val="000000"/>
                </a:solidFill>
                <a:effectLst/>
                <a:uLnTx/>
                <a:uFillTx/>
                <a:latin typeface="+mn-lt"/>
                <a:ea typeface="+mn-ea"/>
                <a:cs typeface="+mn-cs"/>
              </a:rPr>
              <a:t> in the </a:t>
            </a:r>
            <a:r>
              <a:rPr kumimoji="0" lang="fr-FR" sz="1000" b="0" i="0" u="none" strike="noStrike" kern="1200" cap="none" spc="0" normalizeH="0" baseline="0" noProof="0" err="1">
                <a:ln>
                  <a:noFill/>
                </a:ln>
                <a:solidFill>
                  <a:srgbClr val="000000"/>
                </a:solidFill>
                <a:effectLst/>
                <a:uLnTx/>
                <a:uFillTx/>
                <a:latin typeface="+mn-lt"/>
                <a:ea typeface="+mn-ea"/>
                <a:cs typeface="+mn-cs"/>
              </a:rPr>
              <a:t>catalog</a:t>
            </a:r>
            <a:r>
              <a:rPr kumimoji="0" lang="fr-FR" sz="1000" b="0" i="0" u="none" strike="noStrike" kern="1200" cap="none" spc="0" normalizeH="0" baseline="0" noProof="0">
                <a:ln>
                  <a:noFill/>
                </a:ln>
                <a:solidFill>
                  <a:srgbClr val="000000"/>
                </a:solidFill>
                <a:effectLst/>
                <a:uLnTx/>
                <a:uFillTx/>
                <a:latin typeface="+mn-lt"/>
                <a:ea typeface="+mn-ea"/>
                <a:cs typeface="+mn-cs"/>
              </a:rPr>
              <a:t> </a:t>
            </a:r>
            <a:r>
              <a:rPr kumimoji="0" lang="fr-FR" sz="1000" b="0" i="0" u="none" strike="noStrike" kern="1200" cap="none" spc="0" normalizeH="0" baseline="0" noProof="0" err="1">
                <a:ln>
                  <a:noFill/>
                </a:ln>
                <a:solidFill>
                  <a:srgbClr val="000000"/>
                </a:solidFill>
                <a:effectLst/>
                <a:uLnTx/>
                <a:uFillTx/>
                <a:latin typeface="+mn-lt"/>
                <a:ea typeface="+mn-ea"/>
                <a:cs typeface="+mn-cs"/>
              </a:rPr>
              <a:t>hierarchy</a:t>
            </a:r>
            <a:r>
              <a:rPr kumimoji="0" lang="fr-FR" sz="1000" b="0" i="0" u="none" strike="noStrike" kern="1200" cap="none" spc="0" normalizeH="0" baseline="0" noProof="0">
                <a:ln>
                  <a:noFill/>
                </a:ln>
                <a:solidFill>
                  <a:srgbClr val="000000"/>
                </a:solidFill>
                <a:effectLst/>
                <a:uLnTx/>
                <a:uFillTx/>
                <a:latin typeface="+mn-lt"/>
                <a:ea typeface="+mn-ea"/>
                <a:cs typeface="+mn-cs"/>
              </a:rPr>
              <a:t>—not </a:t>
            </a:r>
            <a:r>
              <a:rPr kumimoji="0" lang="fr-FR" sz="1000" b="0" i="0" u="none" strike="noStrike" kern="1200" cap="none" spc="0" normalizeH="0" baseline="0" noProof="0" err="1">
                <a:ln>
                  <a:noFill/>
                </a:ln>
                <a:solidFill>
                  <a:srgbClr val="000000"/>
                </a:solidFill>
                <a:effectLst/>
                <a:uLnTx/>
                <a:uFillTx/>
                <a:latin typeface="+mn-lt"/>
                <a:ea typeface="+mn-ea"/>
                <a:cs typeface="+mn-cs"/>
              </a:rPr>
              <a:t>what</a:t>
            </a:r>
            <a:r>
              <a:rPr kumimoji="0" lang="fr-FR" sz="1000" b="0" i="0" u="none" strike="noStrike" kern="1200" cap="none" spc="0" normalizeH="0" baseline="0" noProof="0">
                <a:ln>
                  <a:noFill/>
                </a:ln>
                <a:solidFill>
                  <a:srgbClr val="000000"/>
                </a:solidFill>
                <a:effectLst/>
                <a:uLnTx/>
                <a:uFillTx/>
                <a:latin typeface="+mn-lt"/>
                <a:ea typeface="+mn-ea"/>
                <a:cs typeface="+mn-cs"/>
              </a:rPr>
              <a:t> the </a:t>
            </a:r>
            <a:r>
              <a:rPr kumimoji="0" lang="fr-FR" sz="1000" b="0" i="0" u="none" strike="noStrike" kern="1200" cap="none" spc="0" normalizeH="0" baseline="0" noProof="0" err="1">
                <a:ln>
                  <a:noFill/>
                </a:ln>
                <a:solidFill>
                  <a:srgbClr val="000000"/>
                </a:solidFill>
                <a:effectLst/>
                <a:uLnTx/>
                <a:uFillTx/>
                <a:latin typeface="+mn-lt"/>
                <a:ea typeface="+mn-ea"/>
                <a:cs typeface="+mn-cs"/>
              </a:rPr>
              <a:t>actual</a:t>
            </a:r>
            <a:r>
              <a:rPr kumimoji="0" lang="fr-FR" sz="1000" b="0" i="0" u="none" strike="noStrike" kern="1200" cap="none" spc="0" normalizeH="0" baseline="0" noProof="0">
                <a:ln>
                  <a:noFill/>
                </a:ln>
                <a:solidFill>
                  <a:srgbClr val="000000"/>
                </a:solidFill>
                <a:effectLst/>
                <a:uLnTx/>
                <a:uFillTx/>
                <a:latin typeface="+mn-lt"/>
                <a:ea typeface="+mn-ea"/>
                <a:cs typeface="+mn-cs"/>
              </a:rPr>
              <a:t> items are. </a:t>
            </a:r>
            <a:br>
              <a:rPr lang="fr-FR" sz="1000" b="1" i="1" u="none" strike="noStrike" kern="1200" cap="none" spc="0" normalizeH="0" baseline="0" noProof="0">
                <a:ln>
                  <a:noFill/>
                </a:ln>
                <a:effectLst/>
                <a:uLnTx/>
                <a:uFillTx/>
                <a:latin typeface="+mn-lt"/>
              </a:rPr>
            </a:br>
            <a:r>
              <a:rPr kumimoji="0" lang="en-US" sz="900" b="1" i="1" u="none" strike="noStrike" kern="1200" cap="none" spc="0" normalizeH="0" baseline="0" noProof="0">
                <a:ln>
                  <a:noFill/>
                </a:ln>
                <a:solidFill>
                  <a:srgbClr val="000000"/>
                </a:solidFill>
                <a:effectLst/>
                <a:uLnTx/>
                <a:uFillTx/>
                <a:latin typeface="+mn-lt"/>
                <a:ea typeface="+mn-ea"/>
                <a:cs typeface="+mn-cs"/>
              </a:rPr>
              <a:t>Note: </a:t>
            </a:r>
            <a:r>
              <a:rPr kumimoji="0" lang="en-US" sz="900" b="0" i="0" u="none" strike="noStrike" kern="1200" cap="none" spc="0" normalizeH="0" baseline="0" noProof="0">
                <a:ln>
                  <a:noFill/>
                </a:ln>
                <a:solidFill>
                  <a:srgbClr val="000000"/>
                </a:solidFill>
                <a:effectLst/>
                <a:uLnTx/>
                <a:uFillTx/>
                <a:latin typeface="+mn-lt"/>
              </a:rPr>
              <a:t>The domain can be changed to; UNSPSC, ECLASS, and Custom. </a:t>
            </a:r>
            <a:r>
              <a:rPr lang="en-US" sz="900">
                <a:latin typeface="+mn-lt"/>
              </a:rPr>
              <a:t>Consult with your customer specific materials for their accepted commodity codes.</a:t>
            </a:r>
            <a:endParaRPr lang="en-US" sz="900" b="0" i="0" u="none" strike="noStrike" kern="1200" cap="none" spc="0" normalizeH="0" baseline="0" noProof="0">
              <a:ln>
                <a:noFill/>
              </a:ln>
              <a:effectLst/>
              <a:uLnTx/>
              <a:uFillTx/>
              <a:latin typeface="+mn-lt"/>
              <a:cs typeface="Arial"/>
            </a:endParaRPr>
          </a:p>
        </p:txBody>
      </p:sp>
      <p:sp>
        <p:nvSpPr>
          <p:cNvPr id="11" name="TextBox 10">
            <a:extLst>
              <a:ext uri="{FF2B5EF4-FFF2-40B4-BE49-F238E27FC236}">
                <a16:creationId xmlns:a16="http://schemas.microsoft.com/office/drawing/2014/main" id="{A26B1037-C1A2-3ECF-D494-706BA3F0CD90}"/>
              </a:ext>
            </a:extLst>
          </p:cNvPr>
          <p:cNvSpPr txBox="1"/>
          <p:nvPr/>
        </p:nvSpPr>
        <p:spPr>
          <a:xfrm>
            <a:off x="708293" y="5223510"/>
            <a:ext cx="5117979" cy="1323760"/>
          </a:xfrm>
          <a:prstGeom prst="rect">
            <a:avLst/>
          </a:prstGeom>
          <a:noFill/>
        </p:spPr>
        <p:txBody>
          <a:bodyPr wrap="square" lIns="91440" tIns="45720" rIns="91440" bIns="45720" anchor="t">
            <a:spAutoFit/>
          </a:bodyPr>
          <a:lstStyle/>
          <a:p>
            <a:pPr marL="171450" marR="0" lvl="0" indent="-171450" algn="l" defTabSz="1088776" rtl="0" eaLnBrk="1" fontAlgn="auto" latinLnBrk="0" hangingPunct="1">
              <a:lnSpc>
                <a:spcPts val="1300"/>
              </a:lnSpc>
              <a:spcBef>
                <a:spcPts val="0"/>
              </a:spcBef>
              <a:spcAft>
                <a:spcPts val="200"/>
              </a:spcAft>
              <a:buClrTx/>
              <a:buSzTx/>
              <a:buFont typeface="Wingdings" pitchFamily="2" charset="2"/>
              <a:buChar char="§"/>
              <a:tabLst/>
              <a:defRPr/>
            </a:pPr>
            <a:r>
              <a:rPr kumimoji="0" lang="en-US" sz="1400" b="1" i="0" u="none" strike="noStrike" kern="1200" cap="none" spc="0" normalizeH="0" baseline="0" noProof="0" dirty="0">
                <a:ln>
                  <a:noFill/>
                </a:ln>
                <a:solidFill>
                  <a:srgbClr val="000000"/>
                </a:solidFill>
                <a:effectLst/>
                <a:uLnTx/>
                <a:uFillTx/>
                <a:latin typeface="+mn-lt"/>
                <a:ea typeface="+mn-ea"/>
                <a:cs typeface="+mn-cs"/>
              </a:rPr>
              <a:t>Item Description </a:t>
            </a:r>
            <a:r>
              <a:rPr kumimoji="0" lang="en-US" sz="1400" b="1" i="0" u="none" strike="noStrike" kern="1200" cap="none" spc="0" normalizeH="0" baseline="0" noProof="0" dirty="0">
                <a:ln>
                  <a:noFill/>
                </a:ln>
                <a:solidFill>
                  <a:srgbClr val="FF0000"/>
                </a:solidFill>
                <a:effectLst/>
                <a:uLnTx/>
                <a:uFillTx/>
                <a:latin typeface="+mn-lt"/>
                <a:ea typeface="+mn-ea"/>
                <a:cs typeface="+mn-cs"/>
              </a:rPr>
              <a:t>- Required</a:t>
            </a:r>
            <a:endParaRPr lang="en-US" sz="1400" b="1" i="0" u="none" strike="noStrike" kern="1200" cap="none" spc="0" normalizeH="0" baseline="0" noProof="0" dirty="0">
              <a:ln>
                <a:noFill/>
              </a:ln>
              <a:solidFill>
                <a:srgbClr val="FF0000"/>
              </a:solidFill>
              <a:effectLst/>
              <a:uLnTx/>
              <a:uFillTx/>
              <a:latin typeface="+mn-lt"/>
              <a:cs typeface="Arial"/>
            </a:endParaRPr>
          </a:p>
          <a:p>
            <a:pPr marL="171450" marR="0" lvl="0" indent="0" algn="l" defTabSz="1088776" rtl="0" eaLnBrk="1" fontAlgn="auto" latinLnBrk="0" hangingPunct="1">
              <a:lnSpc>
                <a:spcPts val="1300"/>
              </a:lnSpc>
              <a:spcBef>
                <a:spcPts val="0"/>
              </a:spcBef>
              <a:spcAft>
                <a:spcPts val="200"/>
              </a:spcAft>
              <a:buClrTx/>
              <a:buSzTx/>
              <a:buFontTx/>
              <a:buNone/>
              <a:tabLst/>
              <a:defRPr/>
            </a:pPr>
            <a:r>
              <a:rPr kumimoji="0" lang="en-US" sz="1000" b="1" i="1" u="none" strike="noStrike" kern="1200" cap="none" spc="0" normalizeH="0" baseline="0" noProof="0" dirty="0">
                <a:ln>
                  <a:noFill/>
                </a:ln>
                <a:solidFill>
                  <a:srgbClr val="000000"/>
                </a:solidFill>
                <a:effectLst/>
                <a:uLnTx/>
                <a:uFillTx/>
                <a:latin typeface="+mn-lt"/>
                <a:ea typeface="+mn-ea"/>
                <a:cs typeface="+mn-cs"/>
              </a:rPr>
              <a:t>Description: </a:t>
            </a:r>
            <a:r>
              <a:rPr kumimoji="0" lang="en-US" sz="1000" b="0" i="0" u="none" strike="noStrike" kern="1200" cap="none" spc="0" normalizeH="0" baseline="0" noProof="0" dirty="0">
                <a:ln>
                  <a:noFill/>
                </a:ln>
                <a:solidFill>
                  <a:srgbClr val="000000"/>
                </a:solidFill>
                <a:effectLst/>
                <a:uLnTx/>
                <a:uFillTx/>
                <a:latin typeface="+mn-lt"/>
                <a:ea typeface="+mn-ea"/>
                <a:cs typeface="+mn-cs"/>
              </a:rPr>
              <a:t>In L1 </a:t>
            </a:r>
            <a:r>
              <a:rPr kumimoji="0" lang="en-US" sz="1000" b="0" i="0" u="none" strike="noStrike" kern="1200" cap="none" spc="0" normalizeH="0" baseline="0" noProof="0" err="1">
                <a:ln>
                  <a:noFill/>
                </a:ln>
                <a:solidFill>
                  <a:srgbClr val="000000"/>
                </a:solidFill>
                <a:effectLst/>
                <a:uLnTx/>
                <a:uFillTx/>
                <a:latin typeface="+mn-lt"/>
                <a:ea typeface="+mn-ea"/>
                <a:cs typeface="+mn-cs"/>
              </a:rPr>
              <a:t>PunchOut</a:t>
            </a:r>
            <a:r>
              <a:rPr kumimoji="0" lang="en-US" sz="1000" b="0" i="0" u="none" strike="noStrike" kern="1200" cap="none" spc="0" normalizeH="0" baseline="0" noProof="0" dirty="0">
                <a:ln>
                  <a:noFill/>
                </a:ln>
                <a:solidFill>
                  <a:srgbClr val="000000"/>
                </a:solidFill>
                <a:effectLst/>
                <a:uLnTx/>
                <a:uFillTx/>
                <a:latin typeface="+mn-lt"/>
                <a:ea typeface="+mn-ea"/>
                <a:cs typeface="+mn-cs"/>
              </a:rPr>
              <a:t>, use keywords from product categories and services available on the Supplier’s site. These keywords are searched and display the Supplier’s </a:t>
            </a:r>
            <a:r>
              <a:rPr kumimoji="0" lang="en-US" sz="1000" b="0" i="0" u="none" strike="noStrike" kern="1200" cap="none" spc="0" normalizeH="0" baseline="0" noProof="0" err="1">
                <a:ln>
                  <a:noFill/>
                </a:ln>
                <a:solidFill>
                  <a:srgbClr val="000000"/>
                </a:solidFill>
                <a:effectLst/>
                <a:uLnTx/>
                <a:uFillTx/>
                <a:latin typeface="+mn-lt"/>
                <a:ea typeface="+mn-ea"/>
                <a:cs typeface="+mn-cs"/>
              </a:rPr>
              <a:t>PunchOut</a:t>
            </a:r>
            <a:r>
              <a:rPr kumimoji="0" lang="en-US" sz="1000" b="0" i="0" u="none" strike="noStrike" kern="1200" cap="none" spc="0" normalizeH="0" baseline="0" noProof="0" dirty="0">
                <a:ln>
                  <a:noFill/>
                </a:ln>
                <a:solidFill>
                  <a:srgbClr val="000000"/>
                </a:solidFill>
                <a:effectLst/>
                <a:uLnTx/>
                <a:uFillTx/>
                <a:latin typeface="+mn-lt"/>
                <a:ea typeface="+mn-ea"/>
                <a:cs typeface="+mn-cs"/>
              </a:rPr>
              <a:t> link when matched</a:t>
            </a:r>
            <a:r>
              <a:rPr lang="en-US" sz="1000" dirty="0">
                <a:solidFill>
                  <a:srgbClr val="000000"/>
                </a:solidFill>
                <a:latin typeface="+mn-lt"/>
              </a:rPr>
              <a:t>.</a:t>
            </a:r>
            <a:endParaRPr lang="fr-FR" sz="1000" b="1" i="0" u="none" strike="noStrike" kern="1200" cap="none" spc="0" normalizeH="0" baseline="0" noProof="0" dirty="0">
              <a:ln>
                <a:noFill/>
              </a:ln>
              <a:solidFill>
                <a:srgbClr val="FF0000"/>
              </a:solidFill>
              <a:effectLst/>
              <a:uLnTx/>
              <a:uFillTx/>
              <a:latin typeface="+mn-lt"/>
              <a:cs typeface="Arial"/>
            </a:endParaRPr>
          </a:p>
          <a:p>
            <a:pPr marL="171450">
              <a:lnSpc>
                <a:spcPts val="1300"/>
              </a:lnSpc>
              <a:spcAft>
                <a:spcPts val="200"/>
              </a:spcAft>
              <a:defRPr/>
            </a:pPr>
            <a:r>
              <a:rPr lang="en-US" sz="1000" dirty="0">
                <a:solidFill>
                  <a:srgbClr val="000000"/>
                </a:solidFill>
                <a:latin typeface="+mn-lt"/>
                <a:cs typeface="Arial"/>
              </a:rPr>
              <a:t>Along with the </a:t>
            </a:r>
            <a:r>
              <a:rPr lang="en-US" sz="1000" dirty="0" err="1">
                <a:solidFill>
                  <a:srgbClr val="000000"/>
                </a:solidFill>
                <a:latin typeface="+mn-lt"/>
                <a:cs typeface="Arial"/>
              </a:rPr>
              <a:t>prepropulated</a:t>
            </a:r>
            <a:r>
              <a:rPr lang="en-US" sz="1000" dirty="0">
                <a:solidFill>
                  <a:srgbClr val="000000"/>
                </a:solidFill>
                <a:latin typeface="+mn-lt"/>
                <a:cs typeface="Arial"/>
              </a:rPr>
              <a:t> keywords, you will have an additional 745 characters to add additional information about the content you provide.</a:t>
            </a:r>
            <a:endParaRPr lang="en-US" sz="1000" dirty="0">
              <a:solidFill>
                <a:srgbClr val="000000"/>
              </a:solidFill>
              <a:latin typeface="+mn-lt"/>
            </a:endParaRPr>
          </a:p>
          <a:p>
            <a:pPr marL="171450" marR="0" lvl="0" indent="0" algn="l" defTabSz="1088776" rtl="0" eaLnBrk="1" fontAlgn="auto" latinLnBrk="0" hangingPunct="1">
              <a:lnSpc>
                <a:spcPts val="1300"/>
              </a:lnSpc>
              <a:spcBef>
                <a:spcPts val="0"/>
              </a:spcBef>
              <a:spcAft>
                <a:spcPts val="200"/>
              </a:spcAft>
              <a:buClrTx/>
              <a:buSzTx/>
              <a:buFontTx/>
              <a:buNone/>
              <a:tabLst/>
              <a:defRPr/>
            </a:pPr>
            <a:r>
              <a:rPr kumimoji="0" lang="en-US" sz="1000" b="1" i="1" u="none" strike="noStrike" kern="1200" cap="none" spc="0" normalizeH="0" baseline="0" noProof="0" dirty="0">
                <a:ln>
                  <a:noFill/>
                </a:ln>
                <a:solidFill>
                  <a:srgbClr val="000000"/>
                </a:solidFill>
                <a:effectLst/>
                <a:uLnTx/>
                <a:uFillTx/>
                <a:latin typeface="+mn-lt"/>
                <a:ea typeface="+mn-ea"/>
                <a:cs typeface="+mn-cs"/>
              </a:rPr>
              <a:t>Maximum length: </a:t>
            </a:r>
            <a:r>
              <a:rPr kumimoji="0" lang="en-US" sz="1000" b="0" i="0" u="none" strike="noStrike" kern="1200" cap="none" spc="0" normalizeH="0" baseline="0" noProof="0" dirty="0">
                <a:ln>
                  <a:noFill/>
                </a:ln>
                <a:solidFill>
                  <a:srgbClr val="000000"/>
                </a:solidFill>
                <a:effectLst/>
                <a:uLnTx/>
                <a:uFillTx/>
                <a:latin typeface="+mn-lt"/>
                <a:ea typeface="+mn-ea"/>
                <a:cs typeface="+mn-cs"/>
              </a:rPr>
              <a:t>1000</a:t>
            </a:r>
            <a:endParaRPr lang="en-US" sz="1000" b="0" i="0" u="none" strike="noStrike" kern="1200" cap="none" spc="0" normalizeH="0" baseline="0" noProof="0" dirty="0">
              <a:ln>
                <a:noFill/>
              </a:ln>
              <a:solidFill>
                <a:srgbClr val="000000"/>
              </a:solidFill>
              <a:effectLst/>
              <a:uLnTx/>
              <a:uFillTx/>
              <a:latin typeface="+mn-lt"/>
              <a:cs typeface="Arial"/>
            </a:endParaRPr>
          </a:p>
        </p:txBody>
      </p:sp>
    </p:spTree>
    <p:extLst>
      <p:ext uri="{BB962C8B-B14F-4D97-AF65-F5344CB8AC3E}">
        <p14:creationId xmlns:p14="http://schemas.microsoft.com/office/powerpoint/2010/main" val="37689497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19999"/>
            <a:ext cx="11186477" cy="1279853"/>
          </a:xfrm>
          <a:prstGeom prst="rect">
            <a:avLst/>
          </a:prstGeom>
        </p:spPr>
        <p:txBody>
          <a:bodyPr vert="horz" lIns="0" tIns="0" rIns="0" bIns="0" rtlCol="0" anchor="t">
            <a:noAutofit/>
          </a:bodyPr>
          <a:lstStyle/>
          <a:p>
            <a:pPr marL="285750" indent="-285750">
              <a:lnSpc>
                <a:spcPts val="2300"/>
              </a:lnSpc>
              <a:spcBef>
                <a:spcPts val="0"/>
              </a:spcBef>
              <a:spcAft>
                <a:spcPts val="600"/>
              </a:spcAft>
              <a:buSzPct val="100000"/>
              <a:buFont typeface="Wingdings" panose="05000000000000000000" pitchFamily="2" charset="2"/>
              <a:buChar char=""/>
            </a:pPr>
            <a:r>
              <a:rPr lang="en-US"/>
              <a:t>Subscriptions</a:t>
            </a:r>
          </a:p>
          <a:p>
            <a:pPr marL="461645" lvl="1" indent="-175895">
              <a:lnSpc>
                <a:spcPts val="2000"/>
              </a:lnSpc>
              <a:spcBef>
                <a:spcPts val="0"/>
              </a:spcBef>
              <a:spcAft>
                <a:spcPts val="600"/>
              </a:spcAft>
            </a:pPr>
            <a:r>
              <a:rPr lang="en-US"/>
              <a:t>You determine which Customers subscribe to your Catalog—specific Customer(s) or to all Customers on the Network</a:t>
            </a:r>
            <a:endParaRPr lang="en-US">
              <a:cs typeface="Arial"/>
            </a:endParaRPr>
          </a:p>
          <a:p>
            <a:pPr marL="461645" lvl="1" indent="-175895">
              <a:lnSpc>
                <a:spcPts val="2000"/>
              </a:lnSpc>
              <a:spcBef>
                <a:spcPts val="0"/>
              </a:spcBef>
              <a:spcAft>
                <a:spcPts val="600"/>
              </a:spcAft>
            </a:pPr>
            <a:r>
              <a:rPr lang="en-US"/>
              <a:t>Set the Visibility to “Private”.  You can select a single customer.</a:t>
            </a:r>
            <a:endParaRPr lang="en-US">
              <a:cs typeface="Arial"/>
            </a:endParaRPr>
          </a:p>
          <a:p>
            <a:pPr marL="461645" lvl="1" indent="-175895">
              <a:lnSpc>
                <a:spcPts val="2000"/>
              </a:lnSpc>
              <a:spcBef>
                <a:spcPts val="0"/>
              </a:spcBef>
              <a:spcAft>
                <a:spcPts val="600"/>
              </a:spcAft>
            </a:pPr>
            <a:endParaRPr lang="en-US" sz="2400">
              <a:cs typeface="Arial"/>
            </a:endParaRPr>
          </a:p>
        </p:txBody>
      </p:sp>
      <p:sp>
        <p:nvSpPr>
          <p:cNvPr id="2" name="Title 1"/>
          <p:cNvSpPr>
            <a:spLocks noGrp="1"/>
          </p:cNvSpPr>
          <p:nvPr>
            <p:ph type="title"/>
          </p:nvPr>
        </p:nvSpPr>
        <p:spPr/>
        <p:txBody>
          <a:bodyPr/>
          <a:lstStyle/>
          <a:p>
            <a:r>
              <a:rPr lang="en-US" spc="-50"/>
              <a:t>Creating and Publishing PunchOut Level 1 Catalogs Online</a:t>
            </a:r>
            <a:endParaRPr lang="en-US" noProof="0"/>
          </a:p>
        </p:txBody>
      </p:sp>
      <p:sp>
        <p:nvSpPr>
          <p:cNvPr id="6" name="TextBox 5">
            <a:extLst>
              <a:ext uri="{FF2B5EF4-FFF2-40B4-BE49-F238E27FC236}">
                <a16:creationId xmlns:a16="http://schemas.microsoft.com/office/drawing/2014/main" id="{64F50619-60D0-4B8A-A209-72C3645CFD0D}"/>
              </a:ext>
            </a:extLst>
          </p:cNvPr>
          <p:cNvSpPr txBox="1"/>
          <p:nvPr/>
        </p:nvSpPr>
        <p:spPr>
          <a:xfrm>
            <a:off x="413502" y="2899852"/>
            <a:ext cx="4985966" cy="2811026"/>
          </a:xfrm>
          <a:prstGeom prst="rect">
            <a:avLst/>
          </a:prstGeom>
          <a:noFill/>
        </p:spPr>
        <p:txBody>
          <a:bodyPr wrap="square" lIns="91440" tIns="45720" rIns="91440" bIns="45720" anchor="t">
            <a:spAutoFit/>
          </a:bodyPr>
          <a:lstStyle/>
          <a:p>
            <a:pPr marL="447675" lvl="1" indent="-161925">
              <a:lnSpc>
                <a:spcPts val="2000"/>
              </a:lnSpc>
              <a:spcAft>
                <a:spcPts val="600"/>
              </a:spcAft>
              <a:buFont typeface="Wingdings" panose="05000000000000000000" pitchFamily="2" charset="2"/>
              <a:buChar char="§"/>
            </a:pPr>
            <a:r>
              <a:rPr lang="en-US" sz="1800"/>
              <a:t>To select your Customer, click the radio button next to their name in the "Customers" list. </a:t>
            </a:r>
          </a:p>
          <a:p>
            <a:pPr marL="447675" lvl="1" indent="-161925">
              <a:lnSpc>
                <a:spcPts val="2000"/>
              </a:lnSpc>
              <a:spcAft>
                <a:spcPts val="600"/>
              </a:spcAft>
              <a:buFont typeface="Wingdings" panose="05000000000000000000" pitchFamily="2" charset="2"/>
              <a:buChar char="§"/>
            </a:pPr>
            <a:r>
              <a:rPr lang="en-US" sz="1800"/>
              <a:t>If</a:t>
            </a:r>
            <a:r>
              <a:rPr lang="en-US" sz="1800" noProof="0"/>
              <a:t> </a:t>
            </a:r>
            <a:r>
              <a:rPr lang="en-US" sz="1800"/>
              <a:t>the Customer does not appear, it means</a:t>
            </a:r>
            <a:br>
              <a:rPr lang="en-US" sz="1800"/>
            </a:br>
            <a:r>
              <a:rPr lang="en-US" sz="1800"/>
              <a:t>that your company has not established a </a:t>
            </a:r>
            <a:br>
              <a:rPr lang="en-US" sz="1800"/>
            </a:br>
            <a:r>
              <a:rPr lang="en-US" sz="1800"/>
              <a:t>relationship with your Customer yet. </a:t>
            </a:r>
            <a:br>
              <a:rPr lang="en-US" sz="1800"/>
            </a:br>
            <a:r>
              <a:rPr lang="en-US" sz="1800"/>
              <a:t>This is required prior to publishing a </a:t>
            </a:r>
            <a:br>
              <a:rPr lang="en-US" sz="1800"/>
            </a:br>
            <a:r>
              <a:rPr lang="en-US" sz="1800"/>
              <a:t>Catalog to them.</a:t>
            </a:r>
            <a:endParaRPr lang="en-US" sz="1800">
              <a:cs typeface="Arial"/>
            </a:endParaRPr>
          </a:p>
          <a:p>
            <a:pPr marL="447675" lvl="1" indent="-174625">
              <a:lnSpc>
                <a:spcPts val="2000"/>
              </a:lnSpc>
              <a:spcBef>
                <a:spcPts val="0"/>
              </a:spcBef>
              <a:spcAft>
                <a:spcPts val="600"/>
              </a:spcAft>
              <a:buFont typeface="Wingdings" panose="05000000000000000000" pitchFamily="2" charset="2"/>
              <a:buChar char="§"/>
            </a:pPr>
            <a:r>
              <a:rPr lang="en-US" sz="1800">
                <a:latin typeface="Arial"/>
                <a:cs typeface="Arial"/>
              </a:rPr>
              <a:t>When you complete this screen, click “</a:t>
            </a:r>
            <a:r>
              <a:rPr lang="en-US" sz="1800" b="1">
                <a:latin typeface="Arial"/>
                <a:cs typeface="Arial"/>
              </a:rPr>
              <a:t>Next</a:t>
            </a:r>
            <a:r>
              <a:rPr lang="en-US" sz="1800">
                <a:latin typeface="Arial"/>
                <a:cs typeface="Arial"/>
              </a:rPr>
              <a:t>”.</a:t>
            </a:r>
          </a:p>
        </p:txBody>
      </p:sp>
      <p:pic>
        <p:nvPicPr>
          <p:cNvPr id="8" name="Picture 7">
            <a:extLst>
              <a:ext uri="{FF2B5EF4-FFF2-40B4-BE49-F238E27FC236}">
                <a16:creationId xmlns:a16="http://schemas.microsoft.com/office/drawing/2014/main" id="{BE920E57-B20B-F18B-549D-B297BFC9D69E}"/>
              </a:ext>
            </a:extLst>
          </p:cNvPr>
          <p:cNvPicPr>
            <a:picLocks noChangeAspect="1"/>
          </p:cNvPicPr>
          <p:nvPr/>
        </p:nvPicPr>
        <p:blipFill>
          <a:blip r:embed="rId3"/>
          <a:stretch>
            <a:fillRect/>
          </a:stretch>
        </p:blipFill>
        <p:spPr>
          <a:xfrm>
            <a:off x="5602513" y="2944646"/>
            <a:ext cx="6087961" cy="342031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8693036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84163" indent="-284163">
              <a:lnSpc>
                <a:spcPts val="2300"/>
              </a:lnSpc>
              <a:spcBef>
                <a:spcPts val="0"/>
              </a:spcBef>
              <a:spcAft>
                <a:spcPts val="600"/>
              </a:spcAft>
              <a:buSzPct val="100000"/>
              <a:buFont typeface="Wingdings" panose="05000000000000000000" pitchFamily="2" charset="2"/>
              <a:buChar char=""/>
            </a:pPr>
            <a:r>
              <a:rPr lang="en-US"/>
              <a:t>Content</a:t>
            </a:r>
          </a:p>
          <a:p>
            <a:pPr marL="461963" lvl="1" indent="-176213">
              <a:lnSpc>
                <a:spcPts val="2000"/>
              </a:lnSpc>
              <a:spcBef>
                <a:spcPts val="0"/>
              </a:spcBef>
              <a:spcAft>
                <a:spcPts val="200"/>
              </a:spcAft>
            </a:pPr>
            <a:r>
              <a:rPr lang="en-US"/>
              <a:t>The system will display a brief summary of the contents. </a:t>
            </a:r>
          </a:p>
          <a:p>
            <a:pPr marL="461963" lvl="1" indent="-176213">
              <a:lnSpc>
                <a:spcPts val="2000"/>
              </a:lnSpc>
              <a:spcBef>
                <a:spcPts val="0"/>
              </a:spcBef>
              <a:spcAft>
                <a:spcPts val="600"/>
              </a:spcAft>
            </a:pPr>
            <a:r>
              <a:rPr lang="en-US"/>
              <a:t>If everything is correct click the “</a:t>
            </a:r>
            <a:r>
              <a:rPr lang="en-US" b="1"/>
              <a:t>Validate and Publish</a:t>
            </a:r>
            <a:r>
              <a:rPr lang="en-US"/>
              <a:t>” button.</a:t>
            </a:r>
            <a:endParaRPr lang="en-US" sz="1600"/>
          </a:p>
          <a:p>
            <a:pPr marL="461963" lvl="1" indent="-176213">
              <a:lnSpc>
                <a:spcPts val="2000"/>
              </a:lnSpc>
              <a:spcBef>
                <a:spcPts val="0"/>
              </a:spcBef>
              <a:spcAft>
                <a:spcPts val="200"/>
              </a:spcAft>
            </a:pPr>
            <a:r>
              <a:rPr lang="en-US"/>
              <a:t>The catalog will then be validated by the system, and then published to selected customers.</a:t>
            </a:r>
            <a:br>
              <a:rPr lang="en-US"/>
            </a:br>
            <a:r>
              <a:rPr lang="en-US"/>
              <a:t>You will be able to see the catalog subscription under the </a:t>
            </a:r>
            <a:r>
              <a:rPr lang="en-US" b="1"/>
              <a:t>Catalog Files </a:t>
            </a:r>
            <a:r>
              <a:rPr lang="en-US"/>
              <a:t>tab.</a:t>
            </a: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marL="457200" lvl="1" indent="0">
              <a:lnSpc>
                <a:spcPts val="2300"/>
              </a:lnSpc>
              <a:spcBef>
                <a:spcPts val="0"/>
              </a:spcBef>
              <a:spcAft>
                <a:spcPts val="200"/>
              </a:spcAft>
              <a:buNone/>
            </a:pPr>
            <a:endParaRPr lang="en-US" sz="2000"/>
          </a:p>
        </p:txBody>
      </p:sp>
      <p:sp>
        <p:nvSpPr>
          <p:cNvPr id="2" name="Title 1"/>
          <p:cNvSpPr>
            <a:spLocks noGrp="1"/>
          </p:cNvSpPr>
          <p:nvPr>
            <p:ph type="title"/>
          </p:nvPr>
        </p:nvSpPr>
        <p:spPr/>
        <p:txBody>
          <a:bodyPr/>
          <a:lstStyle/>
          <a:p>
            <a:r>
              <a:rPr lang="en-US" spc="-50"/>
              <a:t>Creating and Publishing PunchOut Level 1 Catalogs Online</a:t>
            </a:r>
            <a:endParaRPr lang="en-US" noProof="0"/>
          </a:p>
        </p:txBody>
      </p:sp>
      <p:pic>
        <p:nvPicPr>
          <p:cNvPr id="6" name="Picture 5">
            <a:extLst>
              <a:ext uri="{FF2B5EF4-FFF2-40B4-BE49-F238E27FC236}">
                <a16:creationId xmlns:a16="http://schemas.microsoft.com/office/drawing/2014/main" id="{2AFB33FD-36D8-E51C-239D-889446F51855}"/>
              </a:ext>
            </a:extLst>
          </p:cNvPr>
          <p:cNvPicPr>
            <a:picLocks noChangeAspect="1"/>
          </p:cNvPicPr>
          <p:nvPr/>
        </p:nvPicPr>
        <p:blipFill>
          <a:blip r:embed="rId3"/>
          <a:stretch>
            <a:fillRect/>
          </a:stretch>
        </p:blipFill>
        <p:spPr>
          <a:xfrm>
            <a:off x="1712240" y="3429000"/>
            <a:ext cx="8769994" cy="277291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8700418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vert="horz" lIns="0" tIns="0" rIns="0" bIns="0" rtlCol="0" anchor="t">
            <a:normAutofit/>
          </a:bodyPr>
          <a:lstStyle/>
          <a:p>
            <a:pPr marL="228600" indent="-228600">
              <a:lnSpc>
                <a:spcPts val="2300"/>
              </a:lnSpc>
              <a:spcBef>
                <a:spcPts val="0"/>
              </a:spcBef>
              <a:spcAft>
                <a:spcPts val="600"/>
              </a:spcAft>
              <a:buFont typeface="Wingdings" pitchFamily="2" charset="2"/>
              <a:buChar char="§"/>
            </a:pPr>
            <a:r>
              <a:rPr lang="en-US"/>
              <a:t>Network Catalog Validation</a:t>
            </a:r>
          </a:p>
          <a:p>
            <a:pPr marL="629920" lvl="1" indent="-168275">
              <a:lnSpc>
                <a:spcPts val="2000"/>
              </a:lnSpc>
              <a:spcBef>
                <a:spcPts val="0"/>
              </a:spcBef>
              <a:spcAft>
                <a:spcPts val="200"/>
              </a:spcAft>
            </a:pPr>
            <a:r>
              <a:rPr lang="en-US"/>
              <a:t>After the Network completes validation, it changes the Catalog status from “Validating” to one of the following statuses:</a:t>
            </a:r>
            <a:endParaRPr lang="en-US">
              <a:cs typeface="Arial"/>
            </a:endParaRPr>
          </a:p>
          <a:p>
            <a:pPr marL="1025525" lvl="2" indent="-163195">
              <a:lnSpc>
                <a:spcPts val="1600"/>
              </a:lnSpc>
              <a:spcBef>
                <a:spcPts val="0"/>
              </a:spcBef>
              <a:spcAft>
                <a:spcPts val="400"/>
              </a:spcAft>
              <a:buFont typeface="Wingdings" pitchFamily="2" charset="2"/>
              <a:buChar char="§"/>
            </a:pPr>
            <a:r>
              <a:rPr lang="en-US" sz="1400" b="1"/>
              <a:t>Validated, Published or Pending Buyer Validation—</a:t>
            </a:r>
            <a:r>
              <a:rPr lang="en-US" sz="1400"/>
              <a:t>your Catalog is error-free.</a:t>
            </a:r>
            <a:endParaRPr lang="en-US" sz="1400">
              <a:cs typeface="Arial"/>
            </a:endParaRPr>
          </a:p>
          <a:p>
            <a:pPr marL="1025525" lvl="2" indent="-163195">
              <a:lnSpc>
                <a:spcPts val="1600"/>
              </a:lnSpc>
              <a:spcBef>
                <a:spcPts val="0"/>
              </a:spcBef>
              <a:spcAft>
                <a:spcPts val="400"/>
              </a:spcAft>
              <a:buFont typeface="Wingdings" pitchFamily="2" charset="2"/>
              <a:buChar char="§"/>
            </a:pPr>
            <a:r>
              <a:rPr lang="en-US" sz="1400" b="1"/>
              <a:t>Errors Found by SAP Business Network—</a:t>
            </a:r>
            <a:r>
              <a:rPr lang="en-US" sz="1400"/>
              <a:t>the Network detected Catalog content that violates validation rules.</a:t>
            </a:r>
            <a:endParaRPr lang="en-US" sz="1400">
              <a:cs typeface="Arial"/>
            </a:endParaRPr>
          </a:p>
          <a:p>
            <a:pPr marL="1025525" lvl="2" indent="-163195">
              <a:lnSpc>
                <a:spcPts val="1600"/>
              </a:lnSpc>
              <a:spcBef>
                <a:spcPts val="0"/>
              </a:spcBef>
              <a:spcAft>
                <a:spcPts val="600"/>
              </a:spcAft>
              <a:buFont typeface="Wingdings" pitchFamily="2" charset="2"/>
              <a:buChar char="§"/>
            </a:pPr>
            <a:r>
              <a:rPr lang="en-US" sz="1400" b="1"/>
              <a:t>Bad Format—</a:t>
            </a:r>
            <a:r>
              <a:rPr lang="en-US" sz="1400"/>
              <a:t>your Catalog failed the file validation check. Audit the file for problems in format.</a:t>
            </a:r>
            <a:endParaRPr lang="en-US" sz="1400">
              <a:cs typeface="Arial"/>
            </a:endParaRPr>
          </a:p>
          <a:p>
            <a:pPr marL="629920" lvl="1" indent="-168275">
              <a:lnSpc>
                <a:spcPts val="1700"/>
              </a:lnSpc>
              <a:spcBef>
                <a:spcPts val="0"/>
              </a:spcBef>
              <a:spcAft>
                <a:spcPts val="200"/>
              </a:spcAft>
            </a:pPr>
            <a:r>
              <a:rPr lang="en-US" sz="1600"/>
              <a:t>A Catalog with an error status means you need to review the error results and correct them before going on.</a:t>
            </a:r>
            <a:endParaRPr lang="en-US" sz="1600">
              <a:cs typeface="Arial"/>
            </a:endParaRPr>
          </a:p>
          <a:p>
            <a:pPr marL="625475" lvl="1" indent="-163195">
              <a:lnSpc>
                <a:spcPts val="1300"/>
              </a:lnSpc>
              <a:spcBef>
                <a:spcPts val="0"/>
              </a:spcBef>
              <a:spcAft>
                <a:spcPts val="200"/>
              </a:spcAft>
            </a:pPr>
            <a:endParaRPr lang="en-US" noProof="0">
              <a:cs typeface="Arial"/>
            </a:endParaRPr>
          </a:p>
          <a:p>
            <a:pPr marL="179705" lvl="1" indent="-179705">
              <a:lnSpc>
                <a:spcPts val="2300"/>
              </a:lnSpc>
              <a:spcBef>
                <a:spcPts val="0"/>
              </a:spcBef>
              <a:spcAft>
                <a:spcPts val="200"/>
              </a:spcAft>
            </a:pPr>
            <a:endParaRPr lang="en-US" sz="2000">
              <a:cs typeface="Arial"/>
            </a:endParaRPr>
          </a:p>
          <a:p>
            <a:pPr marL="179705" lvl="1" indent="-179705">
              <a:lnSpc>
                <a:spcPts val="2300"/>
              </a:lnSpc>
              <a:spcBef>
                <a:spcPts val="0"/>
              </a:spcBef>
              <a:spcAft>
                <a:spcPts val="200"/>
              </a:spcAft>
            </a:pPr>
            <a:endParaRPr lang="en-US" sz="2000">
              <a:cs typeface="Arial"/>
            </a:endParaRPr>
          </a:p>
          <a:p>
            <a:pPr marL="179705" lvl="1" indent="-179705">
              <a:lnSpc>
                <a:spcPts val="2300"/>
              </a:lnSpc>
              <a:spcBef>
                <a:spcPts val="0"/>
              </a:spcBef>
              <a:spcAft>
                <a:spcPts val="200"/>
              </a:spcAft>
            </a:pPr>
            <a:endParaRPr lang="en-US" sz="2000">
              <a:cs typeface="Arial"/>
            </a:endParaRPr>
          </a:p>
          <a:p>
            <a:pPr marL="179705" lvl="1" indent="-179705">
              <a:lnSpc>
                <a:spcPts val="2300"/>
              </a:lnSpc>
              <a:spcBef>
                <a:spcPts val="0"/>
              </a:spcBef>
              <a:spcAft>
                <a:spcPts val="200"/>
              </a:spcAft>
            </a:pPr>
            <a:endParaRPr lang="en-US" sz="2000">
              <a:cs typeface="Arial"/>
            </a:endParaRPr>
          </a:p>
          <a:p>
            <a:pPr marL="179705" lvl="1" indent="-179705">
              <a:lnSpc>
                <a:spcPts val="2300"/>
              </a:lnSpc>
              <a:spcBef>
                <a:spcPts val="0"/>
              </a:spcBef>
              <a:spcAft>
                <a:spcPts val="200"/>
              </a:spcAft>
            </a:pPr>
            <a:endParaRPr lang="en-US" sz="2000">
              <a:cs typeface="Arial"/>
            </a:endParaRPr>
          </a:p>
          <a:p>
            <a:pPr marL="179705" lvl="1" indent="-179705">
              <a:lnSpc>
                <a:spcPts val="2300"/>
              </a:lnSpc>
              <a:spcBef>
                <a:spcPts val="0"/>
              </a:spcBef>
              <a:spcAft>
                <a:spcPts val="200"/>
              </a:spcAft>
            </a:pPr>
            <a:endParaRPr lang="en-US" sz="2000">
              <a:cs typeface="Arial"/>
            </a:endParaRPr>
          </a:p>
          <a:p>
            <a:pPr marL="457200" lvl="1" indent="0">
              <a:lnSpc>
                <a:spcPts val="2300"/>
              </a:lnSpc>
              <a:spcBef>
                <a:spcPts val="0"/>
              </a:spcBef>
              <a:spcAft>
                <a:spcPts val="200"/>
              </a:spcAft>
              <a:buNone/>
            </a:pPr>
            <a:endParaRPr lang="en-US" sz="2000"/>
          </a:p>
        </p:txBody>
      </p:sp>
      <p:sp>
        <p:nvSpPr>
          <p:cNvPr id="2" name="Title 1"/>
          <p:cNvSpPr>
            <a:spLocks noGrp="1"/>
          </p:cNvSpPr>
          <p:nvPr>
            <p:ph type="title"/>
          </p:nvPr>
        </p:nvSpPr>
        <p:spPr/>
        <p:txBody>
          <a:bodyPr/>
          <a:lstStyle/>
          <a:p>
            <a:r>
              <a:rPr lang="en-US" spc="-50"/>
              <a:t>Creating and Publishing PunchOut Level 1 Catalogs Online</a:t>
            </a:r>
            <a:endParaRPr lang="en-US" noProof="0"/>
          </a:p>
        </p:txBody>
      </p:sp>
      <p:pic>
        <p:nvPicPr>
          <p:cNvPr id="4" name="Picture 3">
            <a:extLst>
              <a:ext uri="{FF2B5EF4-FFF2-40B4-BE49-F238E27FC236}">
                <a16:creationId xmlns:a16="http://schemas.microsoft.com/office/drawing/2014/main" id="{89275AE0-24B8-8085-DE7F-0F35F2E52487}"/>
              </a:ext>
            </a:extLst>
          </p:cNvPr>
          <p:cNvPicPr>
            <a:picLocks noChangeAspect="1"/>
          </p:cNvPicPr>
          <p:nvPr/>
        </p:nvPicPr>
        <p:blipFill>
          <a:blip r:embed="rId3"/>
          <a:stretch>
            <a:fillRect/>
          </a:stretch>
        </p:blipFill>
        <p:spPr>
          <a:xfrm>
            <a:off x="1617449" y="3649812"/>
            <a:ext cx="8312577" cy="268618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8964383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a:t>Correcting Validation Errors</a:t>
            </a:r>
          </a:p>
          <a:p>
            <a:pPr marL="400050" lvl="1" indent="-169863">
              <a:lnSpc>
                <a:spcPts val="1700"/>
              </a:lnSpc>
              <a:spcBef>
                <a:spcPts val="0"/>
              </a:spcBef>
              <a:spcAft>
                <a:spcPts val="200"/>
              </a:spcAft>
            </a:pPr>
            <a:r>
              <a:rPr lang="en-US"/>
              <a:t>To see the error detail, click on the “</a:t>
            </a:r>
            <a:r>
              <a:rPr lang="en-US" u="sng"/>
              <a:t>Errors Found</a:t>
            </a:r>
            <a:r>
              <a:rPr lang="en-US"/>
              <a:t>” hyperlink:</a:t>
            </a:r>
          </a:p>
        </p:txBody>
      </p:sp>
      <p:sp>
        <p:nvSpPr>
          <p:cNvPr id="2" name="Title 1"/>
          <p:cNvSpPr>
            <a:spLocks noGrp="1"/>
          </p:cNvSpPr>
          <p:nvPr>
            <p:ph type="title"/>
          </p:nvPr>
        </p:nvSpPr>
        <p:spPr/>
        <p:txBody>
          <a:bodyPr/>
          <a:lstStyle/>
          <a:p>
            <a:r>
              <a:rPr lang="en-US" spc="-50"/>
              <a:t>Creating and Publishing PunchOut Level 1 Catalogs Online</a:t>
            </a:r>
            <a:endParaRPr lang="en-US" noProof="0"/>
          </a:p>
        </p:txBody>
      </p:sp>
      <p:pic>
        <p:nvPicPr>
          <p:cNvPr id="6" name="Picture 5">
            <a:extLst>
              <a:ext uri="{FF2B5EF4-FFF2-40B4-BE49-F238E27FC236}">
                <a16:creationId xmlns:a16="http://schemas.microsoft.com/office/drawing/2014/main" id="{62B0689A-F5FC-32BF-BF18-1533B789C694}"/>
              </a:ext>
            </a:extLst>
          </p:cNvPr>
          <p:cNvPicPr>
            <a:picLocks noChangeAspect="1"/>
          </p:cNvPicPr>
          <p:nvPr/>
        </p:nvPicPr>
        <p:blipFill>
          <a:blip r:embed="rId3"/>
          <a:stretch>
            <a:fillRect/>
          </a:stretch>
        </p:blipFill>
        <p:spPr>
          <a:xfrm>
            <a:off x="503998" y="2902334"/>
            <a:ext cx="11186475" cy="3185091"/>
          </a:xfrm>
          <a:prstGeom prst="rect">
            <a:avLst/>
          </a:prstGeom>
        </p:spPr>
      </p:pic>
      <p:cxnSp>
        <p:nvCxnSpPr>
          <p:cNvPr id="11" name="Straight Arrow Connector 10">
            <a:extLst>
              <a:ext uri="{FF2B5EF4-FFF2-40B4-BE49-F238E27FC236}">
                <a16:creationId xmlns:a16="http://schemas.microsoft.com/office/drawing/2014/main" id="{630B3F14-883F-40DE-8B67-93E9154CBE4D}"/>
              </a:ext>
            </a:extLst>
          </p:cNvPr>
          <p:cNvCxnSpPr>
            <a:cxnSpLocks/>
          </p:cNvCxnSpPr>
          <p:nvPr/>
        </p:nvCxnSpPr>
        <p:spPr>
          <a:xfrm>
            <a:off x="6916189" y="2241300"/>
            <a:ext cx="2252403" cy="2656069"/>
          </a:xfrm>
          <a:prstGeom prst="straightConnector1">
            <a:avLst/>
          </a:prstGeom>
          <a:ln>
            <a:headEnd type="none" w="med" len="med"/>
            <a:tailEnd type="triangle"/>
          </a:ln>
        </p:spPr>
        <p:style>
          <a:lnRef idx="2">
            <a:schemeClr val="accent5"/>
          </a:lnRef>
          <a:fillRef idx="0">
            <a:schemeClr val="accent5"/>
          </a:fillRef>
          <a:effectRef idx="1">
            <a:schemeClr val="accent5"/>
          </a:effectRef>
          <a:fontRef idx="minor">
            <a:schemeClr val="tx1"/>
          </a:fontRef>
        </p:style>
      </p:cxnSp>
    </p:spTree>
    <p:extLst>
      <p:ext uri="{BB962C8B-B14F-4D97-AF65-F5344CB8AC3E}">
        <p14:creationId xmlns:p14="http://schemas.microsoft.com/office/powerpoint/2010/main" val="36354608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19999"/>
            <a:ext cx="11186477" cy="5316582"/>
          </a:xfrm>
          <a:prstGeom prst="rect">
            <a:avLst/>
          </a:prstGeom>
        </p:spPr>
        <p:txBody>
          <a:bodyPr vert="horz" lIns="0" tIns="0" rIns="0" bIns="0" rtlCol="0" anchor="t">
            <a:normAutofit/>
          </a:bodyPr>
          <a:lstStyle/>
          <a:p>
            <a:pPr marL="228600" indent="-228600">
              <a:lnSpc>
                <a:spcPts val="2300"/>
              </a:lnSpc>
              <a:spcBef>
                <a:spcPts val="0"/>
              </a:spcBef>
              <a:spcAft>
                <a:spcPts val="600"/>
              </a:spcAft>
              <a:buFont typeface="Wingdings" pitchFamily="2" charset="2"/>
              <a:buChar char="§"/>
            </a:pPr>
            <a:r>
              <a:rPr lang="en-US" b="1" dirty="0"/>
              <a:t>Viewing Validation Errors</a:t>
            </a:r>
          </a:p>
          <a:p>
            <a:pPr marL="400050" lvl="1" indent="-169545">
              <a:lnSpc>
                <a:spcPts val="1700"/>
              </a:lnSpc>
              <a:spcBef>
                <a:spcPts val="0"/>
              </a:spcBef>
              <a:spcAft>
                <a:spcPts val="600"/>
              </a:spcAft>
            </a:pPr>
            <a:r>
              <a:rPr lang="en-US" dirty="0"/>
              <a:t>The Network displays Description, Field and Line Number for each error</a:t>
            </a:r>
            <a:endParaRPr lang="en-US" dirty="0">
              <a:cs typeface="Arial"/>
            </a:endParaRPr>
          </a:p>
          <a:p>
            <a:pPr marL="400050" lvl="1" indent="-169545">
              <a:lnSpc>
                <a:spcPts val="1700"/>
              </a:lnSpc>
              <a:spcBef>
                <a:spcPts val="0"/>
              </a:spcBef>
              <a:spcAft>
                <a:spcPts val="600"/>
              </a:spcAft>
            </a:pPr>
            <a:endParaRPr lang="en-US" dirty="0">
              <a:cs typeface="Arial"/>
            </a:endParaRPr>
          </a:p>
          <a:p>
            <a:pPr marL="461645">
              <a:lnSpc>
                <a:spcPts val="1700"/>
              </a:lnSpc>
              <a:spcBef>
                <a:spcPts val="0"/>
              </a:spcBef>
              <a:spcAft>
                <a:spcPts val="600"/>
              </a:spcAft>
              <a:buSzPct val="100000"/>
            </a:pPr>
            <a:endParaRPr lang="en-US" sz="1800" dirty="0">
              <a:cs typeface="Arial"/>
            </a:endParaRPr>
          </a:p>
          <a:p>
            <a:pPr marL="625475" lvl="1" indent="-163195">
              <a:lnSpc>
                <a:spcPts val="1700"/>
              </a:lnSpc>
              <a:spcBef>
                <a:spcPts val="0"/>
              </a:spcBef>
              <a:spcAft>
                <a:spcPts val="600"/>
              </a:spcAft>
            </a:pPr>
            <a:endParaRPr lang="en-US" dirty="0">
              <a:cs typeface="Arial"/>
            </a:endParaRPr>
          </a:p>
          <a:p>
            <a:pPr marL="461645">
              <a:lnSpc>
                <a:spcPts val="1700"/>
              </a:lnSpc>
              <a:spcBef>
                <a:spcPts val="0"/>
              </a:spcBef>
              <a:spcAft>
                <a:spcPts val="600"/>
              </a:spcAft>
              <a:buSzPct val="100000"/>
            </a:pPr>
            <a:br>
              <a:rPr lang="en-US" sz="1800" dirty="0"/>
            </a:br>
            <a:br>
              <a:rPr lang="en-US" sz="1800" dirty="0"/>
            </a:br>
            <a:br>
              <a:rPr lang="en-US" sz="1800" dirty="0"/>
            </a:br>
            <a:endParaRPr lang="en-US" sz="1800" dirty="0">
              <a:cs typeface="Arial"/>
            </a:endParaRPr>
          </a:p>
          <a:p>
            <a:pPr marL="461645" lvl="1" indent="0">
              <a:lnSpc>
                <a:spcPts val="1700"/>
              </a:lnSpc>
              <a:spcBef>
                <a:spcPts val="0"/>
              </a:spcBef>
              <a:spcAft>
                <a:spcPts val="600"/>
              </a:spcAft>
              <a:buNone/>
            </a:pPr>
            <a:endParaRPr lang="en-US" dirty="0">
              <a:cs typeface="Arial"/>
            </a:endParaRPr>
          </a:p>
          <a:p>
            <a:pPr marL="625475" lvl="1" indent="-163195">
              <a:lnSpc>
                <a:spcPts val="1700"/>
              </a:lnSpc>
              <a:spcBef>
                <a:spcPts val="0"/>
              </a:spcBef>
              <a:spcAft>
                <a:spcPts val="600"/>
              </a:spcAft>
            </a:pPr>
            <a:endParaRPr lang="en-US" dirty="0">
              <a:cs typeface="Arial"/>
            </a:endParaRPr>
          </a:p>
          <a:p>
            <a:pPr marL="625475" lvl="1" indent="-163195">
              <a:lnSpc>
                <a:spcPts val="1700"/>
              </a:lnSpc>
              <a:spcBef>
                <a:spcPts val="0"/>
              </a:spcBef>
              <a:spcAft>
                <a:spcPts val="600"/>
              </a:spcAft>
            </a:pPr>
            <a:endParaRPr lang="en-US" dirty="0">
              <a:cs typeface="Arial"/>
            </a:endParaRPr>
          </a:p>
          <a:p>
            <a:pPr marL="461645" lvl="1" indent="0">
              <a:lnSpc>
                <a:spcPts val="1700"/>
              </a:lnSpc>
              <a:spcBef>
                <a:spcPts val="0"/>
              </a:spcBef>
              <a:spcAft>
                <a:spcPts val="600"/>
              </a:spcAft>
              <a:buNone/>
            </a:pPr>
            <a:endParaRPr lang="en-US" dirty="0">
              <a:cs typeface="Arial"/>
            </a:endParaRPr>
          </a:p>
          <a:p>
            <a:pPr marL="400050" lvl="1" indent="-169545">
              <a:lnSpc>
                <a:spcPts val="2000"/>
              </a:lnSpc>
              <a:spcBef>
                <a:spcPts val="800"/>
              </a:spcBef>
              <a:spcAft>
                <a:spcPts val="600"/>
              </a:spcAft>
            </a:pPr>
            <a:r>
              <a:rPr lang="en-US" dirty="0"/>
              <a:t>In this case, the Network is telling us that the </a:t>
            </a:r>
            <a:r>
              <a:rPr lang="en-US" b="1" dirty="0"/>
              <a:t>Commodity Code </a:t>
            </a:r>
            <a:r>
              <a:rPr lang="en-US" dirty="0"/>
              <a:t>is not found.</a:t>
            </a:r>
            <a:endParaRPr lang="en-US" dirty="0">
              <a:cs typeface="Arial"/>
            </a:endParaRPr>
          </a:p>
          <a:p>
            <a:pPr marL="400050" lvl="1" indent="-169545">
              <a:lnSpc>
                <a:spcPts val="2000"/>
              </a:lnSpc>
              <a:spcBef>
                <a:spcPts val="0"/>
              </a:spcBef>
              <a:spcAft>
                <a:spcPts val="600"/>
              </a:spcAft>
            </a:pPr>
            <a:r>
              <a:rPr lang="en-US" dirty="0"/>
              <a:t>To correct any issues that didn’t pop up during the process described in slides 51-54, a new version of the catalog will need to be created either online or through a catalog template.</a:t>
            </a:r>
            <a:endParaRPr lang="en-US" dirty="0">
              <a:cs typeface="Arial"/>
            </a:endParaRPr>
          </a:p>
          <a:p>
            <a:pPr marL="179705" lvl="1" indent="-179705">
              <a:lnSpc>
                <a:spcPts val="2300"/>
              </a:lnSpc>
              <a:spcBef>
                <a:spcPts val="0"/>
              </a:spcBef>
              <a:spcAft>
                <a:spcPts val="200"/>
              </a:spcAft>
            </a:pPr>
            <a:endParaRPr lang="en-US" sz="2000" dirty="0">
              <a:cs typeface="Arial"/>
            </a:endParaRPr>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a:xfrm>
            <a:off x="504001" y="504000"/>
            <a:ext cx="11186476" cy="369332"/>
          </a:xfrm>
        </p:spPr>
        <p:txBody>
          <a:bodyPr/>
          <a:lstStyle/>
          <a:p>
            <a:r>
              <a:rPr lang="en-US" spc="-50"/>
              <a:t>Creating and Publishing PunchOut Level 1 Catalogs Online</a:t>
            </a:r>
            <a:endParaRPr lang="en-US" noProof="0"/>
          </a:p>
        </p:txBody>
      </p:sp>
      <p:pic>
        <p:nvPicPr>
          <p:cNvPr id="5" name="Picture 4">
            <a:extLst>
              <a:ext uri="{FF2B5EF4-FFF2-40B4-BE49-F238E27FC236}">
                <a16:creationId xmlns:a16="http://schemas.microsoft.com/office/drawing/2014/main" id="{7F45879A-3976-3B45-2EA1-EB26E9A89726}"/>
              </a:ext>
            </a:extLst>
          </p:cNvPr>
          <p:cNvPicPr>
            <a:picLocks noChangeAspect="1"/>
          </p:cNvPicPr>
          <p:nvPr/>
        </p:nvPicPr>
        <p:blipFill>
          <a:blip r:embed="rId3"/>
          <a:stretch>
            <a:fillRect/>
          </a:stretch>
        </p:blipFill>
        <p:spPr>
          <a:xfrm>
            <a:off x="1759580" y="2514347"/>
            <a:ext cx="8191921" cy="2546481"/>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1842058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4000" y="1620000"/>
            <a:ext cx="11186478" cy="4716000"/>
          </a:xfrm>
          <a:prstGeom prst="rect">
            <a:avLst/>
          </a:prstGeom>
        </p:spPr>
        <p:txBody>
          <a:bodyPr vert="horz" lIns="0" tIns="0" rIns="0" bIns="0" rtlCol="0" anchor="t">
            <a:normAutofit/>
          </a:bodyPr>
          <a:lstStyle/>
          <a:p>
            <a:pPr marL="228600" indent="-228600">
              <a:lnSpc>
                <a:spcPts val="2000"/>
              </a:lnSpc>
              <a:spcBef>
                <a:spcPts val="0"/>
              </a:spcBef>
              <a:spcAft>
                <a:spcPts val="600"/>
              </a:spcAft>
              <a:buFont typeface="Wingdings" pitchFamily="2" charset="2"/>
              <a:buChar char="§"/>
            </a:pPr>
            <a:r>
              <a:rPr lang="en-US" dirty="0"/>
              <a:t>Customer Approval</a:t>
            </a:r>
          </a:p>
          <a:p>
            <a:pPr marL="400050" lvl="1" indent="-169545">
              <a:lnSpc>
                <a:spcPts val="2000"/>
              </a:lnSpc>
              <a:spcBef>
                <a:spcPts val="0"/>
              </a:spcBef>
              <a:spcAft>
                <a:spcPts val="600"/>
              </a:spcAft>
            </a:pPr>
            <a:r>
              <a:rPr lang="en-US" dirty="0"/>
              <a:t>When your Catalog passes the Network upload validation, your Customer is then notified to audit, validate and approve your Catalog. The Network may show any of these statuses: </a:t>
            </a:r>
            <a:r>
              <a:rPr lang="en-US" b="1" dirty="0"/>
              <a:t>“Published”, “Validated by Customer” or “Pending Buyer Validation”</a:t>
            </a:r>
            <a:r>
              <a:rPr lang="en-US" dirty="0"/>
              <a:t>—</a:t>
            </a:r>
            <a:r>
              <a:rPr lang="en-US" i="1" dirty="0"/>
              <a:t>note that these are </a:t>
            </a:r>
            <a:r>
              <a:rPr lang="en-US" b="1" dirty="0"/>
              <a:t>all </a:t>
            </a:r>
            <a:r>
              <a:rPr lang="en-US" i="1" dirty="0"/>
              <a:t>valid statuses</a:t>
            </a:r>
            <a:endParaRPr lang="en-US" i="1" dirty="0">
              <a:cs typeface="Arial"/>
            </a:endParaRPr>
          </a:p>
          <a:p>
            <a:pPr marL="400050" lvl="1" indent="-171450">
              <a:lnSpc>
                <a:spcPts val="2000"/>
              </a:lnSpc>
              <a:spcBef>
                <a:spcPts val="0"/>
              </a:spcBef>
              <a:spcAft>
                <a:spcPts val="600"/>
              </a:spcAft>
            </a:pPr>
            <a:r>
              <a:rPr lang="en-US" dirty="0"/>
              <a:t>Each Customer may have specific validation rules—and these rules may be more strict than the standard Network rules. This means that your Catalog could pass the Network validation, but fail the Customer-specific rules and be returned to you</a:t>
            </a:r>
            <a:endParaRPr lang="en-US" dirty="0">
              <a:cs typeface="Arial"/>
            </a:endParaRPr>
          </a:p>
          <a:p>
            <a:pPr marL="400050" lvl="1" indent="-169545">
              <a:lnSpc>
                <a:spcPts val="2000"/>
              </a:lnSpc>
              <a:spcBef>
                <a:spcPts val="0"/>
              </a:spcBef>
              <a:spcAft>
                <a:spcPts val="600"/>
              </a:spcAft>
            </a:pPr>
            <a:r>
              <a:rPr lang="en-US" spc="-20" dirty="0"/>
              <a:t>If your Customer finds anything in your Catalog file that requires your attention, you will be notified by e-Mail</a:t>
            </a:r>
            <a:endParaRPr lang="en-US" spc="-20" dirty="0">
              <a:cs typeface="Arial"/>
            </a:endParaRPr>
          </a:p>
          <a:p>
            <a:pPr marL="568325" lvl="2" indent="-168275">
              <a:lnSpc>
                <a:spcPts val="2000"/>
              </a:lnSpc>
              <a:spcBef>
                <a:spcPts val="0"/>
              </a:spcBef>
              <a:spcAft>
                <a:spcPts val="600"/>
              </a:spcAft>
              <a:buFont typeface="Wingdings" pitchFamily="2" charset="2"/>
              <a:buChar char="§"/>
            </a:pPr>
            <a:r>
              <a:rPr lang="en-US" sz="1400" dirty="0"/>
              <a:t>Each Catalog must pass both the Network validation, and the Customer audit before it can be loaded into the Customer’s buying application and be available for their Users.</a:t>
            </a:r>
            <a:endParaRPr lang="en-US" sz="1400" dirty="0">
              <a:solidFill>
                <a:schemeClr val="bg2"/>
              </a:solidFill>
            </a:endParaRPr>
          </a:p>
          <a:p>
            <a:pPr marL="457200" lvl="1" indent="0">
              <a:lnSpc>
                <a:spcPts val="2300"/>
              </a:lnSpc>
              <a:spcBef>
                <a:spcPts val="0"/>
              </a:spcBef>
              <a:spcAft>
                <a:spcPts val="200"/>
              </a:spcAft>
              <a:buNone/>
            </a:pPr>
            <a:endParaRPr lang="en-US" sz="2000" dirty="0"/>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p:txBody>
          <a:bodyPr/>
          <a:lstStyle/>
          <a:p>
            <a:r>
              <a:rPr lang="en-US" spc="-50"/>
              <a:t>Creating and Publishing PunchOut Level 1 Catalogs Online</a:t>
            </a:r>
            <a:endParaRPr lang="en-US" noProof="0"/>
          </a:p>
        </p:txBody>
      </p:sp>
    </p:spTree>
    <p:extLst>
      <p:ext uri="{BB962C8B-B14F-4D97-AF65-F5344CB8AC3E}">
        <p14:creationId xmlns:p14="http://schemas.microsoft.com/office/powerpoint/2010/main" val="33213117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vider"/>
          <p:cNvSpPr>
            <a:spLocks noGrp="1"/>
          </p:cNvSpPr>
          <p:nvPr>
            <p:ph type="ctrTitle"/>
          </p:nvPr>
        </p:nvSpPr>
        <p:spPr bwMode="gray">
          <a:xfrm>
            <a:off x="504000" y="3090446"/>
            <a:ext cx="11185200" cy="677108"/>
          </a:xfrm>
        </p:spPr>
        <p:txBody>
          <a:bodyPr/>
          <a:lstStyle/>
          <a:p>
            <a:r>
              <a:rPr lang="en-US" dirty="0"/>
              <a:t>Template and </a:t>
            </a:r>
            <a:r>
              <a:rPr lang="en-US" dirty="0">
                <a:solidFill>
                  <a:schemeClr val="accent1"/>
                </a:solidFill>
              </a:rPr>
              <a:t>Catalog</a:t>
            </a:r>
            <a:r>
              <a:rPr lang="en-US" dirty="0"/>
              <a:t> </a:t>
            </a:r>
            <a:r>
              <a:rPr lang="en-US" dirty="0">
                <a:solidFill>
                  <a:schemeClr val="accent1"/>
                </a:solidFill>
              </a:rPr>
              <a:t>File Creation</a:t>
            </a:r>
            <a:br>
              <a:rPr lang="en-US" dirty="0">
                <a:solidFill>
                  <a:schemeClr val="accent1"/>
                </a:solidFill>
              </a:rPr>
            </a:br>
            <a:r>
              <a:rPr lang="en-US" dirty="0">
                <a:solidFill>
                  <a:schemeClr val="accent1"/>
                </a:solidFill>
              </a:rPr>
              <a:t>for a Level 1 PunchOut Catalog</a:t>
            </a:r>
          </a:p>
        </p:txBody>
      </p:sp>
    </p:spTree>
    <p:extLst>
      <p:ext uri="{BB962C8B-B14F-4D97-AF65-F5344CB8AC3E}">
        <p14:creationId xmlns:p14="http://schemas.microsoft.com/office/powerpoint/2010/main" val="223530283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B60DC77A-4A0B-4C47-84FE-4BE7F590C245}"/>
              </a:ext>
            </a:extLst>
          </p:cNvPr>
          <p:cNvSpPr>
            <a:spLocks noGrp="1"/>
          </p:cNvSpPr>
          <p:nvPr>
            <p:ph type="title"/>
          </p:nvPr>
        </p:nvSpPr>
        <p:spPr>
          <a:xfrm>
            <a:off x="504001" y="504000"/>
            <a:ext cx="11186476" cy="369332"/>
          </a:xfrm>
        </p:spPr>
        <p:txBody>
          <a:bodyPr/>
          <a:lstStyle/>
          <a:p>
            <a:r>
              <a:rPr lang="en-US" err="1"/>
              <a:t>PunchOut</a:t>
            </a:r>
            <a:r>
              <a:rPr lang="en-US"/>
              <a:t> L1 Template</a:t>
            </a:r>
            <a:endParaRPr lang="en-US" noProof="0">
              <a:latin typeface="+mj-lt"/>
            </a:endParaRPr>
          </a:p>
        </p:txBody>
      </p:sp>
      <p:sp>
        <p:nvSpPr>
          <p:cNvPr id="6" name="Content Placeholder 2">
            <a:extLst>
              <a:ext uri="{FF2B5EF4-FFF2-40B4-BE49-F238E27FC236}">
                <a16:creationId xmlns:a16="http://schemas.microsoft.com/office/drawing/2014/main" id="{7F861663-C3F6-4ED9-9905-5D62AC144A34}"/>
              </a:ext>
            </a:extLst>
          </p:cNvPr>
          <p:cNvSpPr txBox="1">
            <a:spLocks/>
          </p:cNvSpPr>
          <p:nvPr/>
        </p:nvSpPr>
        <p:spPr bwMode="gray">
          <a:xfrm>
            <a:off x="503998" y="1617663"/>
            <a:ext cx="11186351" cy="1733550"/>
          </a:xfrm>
          <a:prstGeom prst="rect">
            <a:avLst/>
          </a:prstGeom>
        </p:spPr>
        <p:txBody>
          <a:bodyPr vert="horz" lIns="0" tIns="0" rIns="0" bIns="0" rtlCol="0">
            <a:noAutofit/>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200"/>
              </a:lnSpc>
              <a:spcBef>
                <a:spcPts val="0"/>
              </a:spcBef>
              <a:spcAft>
                <a:spcPts val="200"/>
              </a:spcAft>
            </a:pPr>
            <a:r>
              <a:rPr lang="en-US" sz="2000" b="0">
                <a:latin typeface="Arial" panose="020B0604020202020204" pitchFamily="34" charset="0"/>
              </a:rPr>
              <a:t>A </a:t>
            </a:r>
            <a:r>
              <a:rPr lang="en-US" sz="2000">
                <a:latin typeface="Arial" panose="020B0604020202020204" pitchFamily="34" charset="0"/>
              </a:rPr>
              <a:t>PunchOut Template </a:t>
            </a:r>
            <a:r>
              <a:rPr lang="en-US" sz="2000" b="0">
                <a:latin typeface="Arial" panose="020B0604020202020204" pitchFamily="34" charset="0"/>
              </a:rPr>
              <a:t>is a special </a:t>
            </a:r>
            <a:r>
              <a:rPr lang="en-US" sz="2000">
                <a:latin typeface="Arial" panose="020B0604020202020204" pitchFamily="34" charset="0"/>
              </a:rPr>
              <a:t>CIF Template </a:t>
            </a:r>
            <a:r>
              <a:rPr lang="en-US" sz="2000" b="0">
                <a:latin typeface="Arial" panose="020B0604020202020204" pitchFamily="34" charset="0"/>
              </a:rPr>
              <a:t>that creates a </a:t>
            </a:r>
            <a:r>
              <a:rPr lang="en-US" sz="2000">
                <a:latin typeface="Arial" panose="020B0604020202020204" pitchFamily="34" charset="0"/>
              </a:rPr>
              <a:t>PunchOut Index file</a:t>
            </a:r>
            <a:r>
              <a:rPr lang="en-US" sz="2000" b="0">
                <a:latin typeface="Arial" panose="020B0604020202020204" pitchFamily="34" charset="0"/>
              </a:rPr>
              <a:t>. There is an addition field which changes a CIF file to a PunchOut Index file called </a:t>
            </a:r>
            <a:r>
              <a:rPr lang="en-US" sz="2000" err="1">
                <a:latin typeface="Arial" panose="020B0604020202020204" pitchFamily="34" charset="0"/>
              </a:rPr>
              <a:t>PunchOut</a:t>
            </a:r>
            <a:r>
              <a:rPr lang="en-US" sz="2000">
                <a:latin typeface="Arial" panose="020B0604020202020204" pitchFamily="34" charset="0"/>
              </a:rPr>
              <a:t> Enabled. </a:t>
            </a:r>
          </a:p>
          <a:p>
            <a:pPr>
              <a:lnSpc>
                <a:spcPts val="2200"/>
              </a:lnSpc>
              <a:spcBef>
                <a:spcPts val="0"/>
              </a:spcBef>
              <a:spcAft>
                <a:spcPts val="200"/>
              </a:spcAft>
            </a:pPr>
            <a:endParaRPr lang="en-US" sz="2000" b="0">
              <a:latin typeface="Arial" panose="020B0604020202020204" pitchFamily="34" charset="0"/>
            </a:endParaRPr>
          </a:p>
          <a:p>
            <a:pPr>
              <a:lnSpc>
                <a:spcPts val="2200"/>
              </a:lnSpc>
              <a:spcBef>
                <a:spcPts val="0"/>
              </a:spcBef>
              <a:spcAft>
                <a:spcPts val="200"/>
              </a:spcAft>
            </a:pPr>
            <a:r>
              <a:rPr lang="en-US" sz="2000" b="0">
                <a:latin typeface="Arial" panose="020B0604020202020204" pitchFamily="34" charset="0"/>
              </a:rPr>
              <a:t>Here is a sample </a:t>
            </a:r>
            <a:r>
              <a:rPr lang="en-US" sz="2000">
                <a:latin typeface="Arial" panose="020B0604020202020204" pitchFamily="34" charset="0"/>
              </a:rPr>
              <a:t>L1 PunchOut Template </a:t>
            </a:r>
            <a:r>
              <a:rPr lang="en-US" sz="2000" b="0">
                <a:latin typeface="Arial" panose="020B0604020202020204" pitchFamily="34" charset="0"/>
              </a:rPr>
              <a:t>in Excel format.</a:t>
            </a:r>
          </a:p>
          <a:p>
            <a:pPr marL="3429000" indent="-3429000">
              <a:lnSpc>
                <a:spcPts val="2000"/>
              </a:lnSpc>
              <a:spcBef>
                <a:spcPts val="0"/>
              </a:spcBef>
              <a:spcAft>
                <a:spcPts val="900"/>
              </a:spcAft>
            </a:pPr>
            <a:endParaRPr lang="en-US" b="0">
              <a:latin typeface="Arial" panose="020B0604020202020204" pitchFamily="34" charset="0"/>
            </a:endParaRPr>
          </a:p>
          <a:p>
            <a:pPr marL="3429000" indent="-3429000">
              <a:lnSpc>
                <a:spcPts val="2000"/>
              </a:lnSpc>
              <a:spcBef>
                <a:spcPts val="0"/>
              </a:spcBef>
              <a:spcAft>
                <a:spcPts val="900"/>
              </a:spcAft>
            </a:pPr>
            <a:endParaRPr lang="en-US" b="0">
              <a:latin typeface="Arial" panose="020B0604020202020204" pitchFamily="34" charset="0"/>
            </a:endParaRPr>
          </a:p>
          <a:p>
            <a:pPr marL="3429000" indent="-3429000">
              <a:lnSpc>
                <a:spcPts val="2000"/>
              </a:lnSpc>
              <a:spcBef>
                <a:spcPts val="0"/>
              </a:spcBef>
              <a:spcAft>
                <a:spcPts val="900"/>
              </a:spcAft>
            </a:pPr>
            <a:endParaRPr lang="en-US" b="0">
              <a:latin typeface="Arial" panose="020B0604020202020204" pitchFamily="34" charset="0"/>
            </a:endParaRPr>
          </a:p>
          <a:p>
            <a:pPr>
              <a:lnSpc>
                <a:spcPts val="2000"/>
              </a:lnSpc>
              <a:spcBef>
                <a:spcPts val="0"/>
              </a:spcBef>
              <a:spcAft>
                <a:spcPts val="1200"/>
              </a:spcAft>
            </a:pPr>
            <a:endParaRPr lang="en-US" b="0">
              <a:latin typeface="Arial" panose="020B0604020202020204" pitchFamily="34" charset="0"/>
            </a:endParaRPr>
          </a:p>
          <a:p>
            <a:pPr>
              <a:lnSpc>
                <a:spcPts val="2000"/>
              </a:lnSpc>
              <a:spcBef>
                <a:spcPts val="0"/>
              </a:spcBef>
              <a:spcAft>
                <a:spcPts val="1200"/>
              </a:spcAft>
            </a:pPr>
            <a:endParaRPr lang="en-US" b="0">
              <a:latin typeface="Arial" panose="020B0604020202020204" pitchFamily="34" charset="0"/>
            </a:endParaRPr>
          </a:p>
          <a:p>
            <a:pPr>
              <a:lnSpc>
                <a:spcPts val="2200"/>
              </a:lnSpc>
              <a:spcBef>
                <a:spcPts val="1200"/>
              </a:spcBef>
            </a:pPr>
            <a:r>
              <a:rPr lang="en-US" sz="2000" b="0">
                <a:latin typeface="Arial" panose="020B0604020202020204" pitchFamily="34" charset="0"/>
              </a:rPr>
              <a:t>The Template is color coded and has Tool Tips that provide information about how to treat each field.</a:t>
            </a:r>
          </a:p>
          <a:p>
            <a:pPr>
              <a:lnSpc>
                <a:spcPts val="2200"/>
              </a:lnSpc>
              <a:spcBef>
                <a:spcPts val="0"/>
              </a:spcBef>
            </a:pPr>
            <a:endParaRPr lang="en-US" sz="2000" b="0">
              <a:latin typeface="Arial" panose="020B0604020202020204" pitchFamily="34" charset="0"/>
            </a:endParaRPr>
          </a:p>
          <a:p>
            <a:pPr>
              <a:lnSpc>
                <a:spcPts val="2200"/>
              </a:lnSpc>
              <a:spcBef>
                <a:spcPts val="0"/>
              </a:spcBef>
              <a:spcAft>
                <a:spcPts val="1200"/>
              </a:spcAft>
            </a:pPr>
            <a:r>
              <a:rPr lang="en-US" sz="2000" b="0">
                <a:latin typeface="Arial" panose="020B0604020202020204" pitchFamily="34" charset="0"/>
              </a:rPr>
              <a:t>Each Template includes specific instructions, including custom fields or other requirements set by your Customer.</a:t>
            </a:r>
          </a:p>
          <a:p>
            <a:pPr marL="3429000" indent="-3429000">
              <a:lnSpc>
                <a:spcPts val="2000"/>
              </a:lnSpc>
              <a:spcBef>
                <a:spcPts val="0"/>
              </a:spcBef>
              <a:spcAft>
                <a:spcPts val="900"/>
              </a:spcAft>
            </a:pPr>
            <a:endParaRPr lang="en-US" b="0">
              <a:latin typeface="Arial" panose="020B0604020202020204" pitchFamily="34" charset="0"/>
            </a:endParaRPr>
          </a:p>
        </p:txBody>
      </p:sp>
      <p:pic>
        <p:nvPicPr>
          <p:cNvPr id="2" name="Picture 1">
            <a:extLst>
              <a:ext uri="{FF2B5EF4-FFF2-40B4-BE49-F238E27FC236}">
                <a16:creationId xmlns:a16="http://schemas.microsoft.com/office/drawing/2014/main" id="{B58632FC-5BAB-108F-3E01-B38E9D921161}"/>
              </a:ext>
            </a:extLst>
          </p:cNvPr>
          <p:cNvPicPr>
            <a:picLocks noChangeAspect="1"/>
          </p:cNvPicPr>
          <p:nvPr/>
        </p:nvPicPr>
        <p:blipFill>
          <a:blip r:embed="rId3"/>
          <a:stretch>
            <a:fillRect/>
          </a:stretch>
        </p:blipFill>
        <p:spPr>
          <a:xfrm>
            <a:off x="552829" y="3080938"/>
            <a:ext cx="11088688" cy="1313268"/>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E4D5A1AD-A95D-1AC9-806A-1B23794D8C53}"/>
              </a:ext>
            </a:extLst>
          </p:cNvPr>
          <p:cNvSpPr/>
          <p:nvPr/>
        </p:nvSpPr>
        <p:spPr>
          <a:xfrm>
            <a:off x="10984599" y="3734292"/>
            <a:ext cx="705749" cy="36125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Tree>
    <p:extLst>
      <p:ext uri="{BB962C8B-B14F-4D97-AF65-F5344CB8AC3E}">
        <p14:creationId xmlns:p14="http://schemas.microsoft.com/office/powerpoint/2010/main" val="27176796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p:txBody>
          <a:bodyPr/>
          <a:lstStyle/>
          <a:p>
            <a:r>
              <a:rPr lang="en-US" dirty="0"/>
              <a:t>In </a:t>
            </a:r>
            <a:r>
              <a:rPr lang="en-US" b="1" dirty="0"/>
              <a:t>Level 1 PunchOut</a:t>
            </a:r>
            <a:r>
              <a:rPr lang="en-US" dirty="0"/>
              <a:t>, the catalog file is a simple, one line Index file. This is because a L1 Catalog appears on the catalog interface just as a link to the Supplier’s website.</a:t>
            </a:r>
          </a:p>
        </p:txBody>
      </p:sp>
      <p:sp>
        <p:nvSpPr>
          <p:cNvPr id="2" name="Divider"/>
          <p:cNvSpPr>
            <a:spLocks noGrp="1"/>
          </p:cNvSpPr>
          <p:nvPr>
            <p:ph type="title"/>
          </p:nvPr>
        </p:nvSpPr>
        <p:spPr bwMode="gray">
          <a:xfrm>
            <a:off x="504001" y="504000"/>
            <a:ext cx="11186476" cy="369332"/>
          </a:xfrm>
        </p:spPr>
        <p:txBody>
          <a:bodyPr/>
          <a:lstStyle/>
          <a:p>
            <a:r>
              <a:rPr lang="en-US" dirty="0"/>
              <a:t>Templates and Catalog Creation – L1 PunchOut</a:t>
            </a:r>
          </a:p>
        </p:txBody>
      </p:sp>
      <p:sp>
        <p:nvSpPr>
          <p:cNvPr id="5" name="TextBox 4">
            <a:extLst>
              <a:ext uri="{FF2B5EF4-FFF2-40B4-BE49-F238E27FC236}">
                <a16:creationId xmlns:a16="http://schemas.microsoft.com/office/drawing/2014/main" id="{AD485C64-9A01-41D5-BC40-C82695849402}"/>
              </a:ext>
            </a:extLst>
          </p:cNvPr>
          <p:cNvSpPr txBox="1"/>
          <p:nvPr/>
        </p:nvSpPr>
        <p:spPr>
          <a:xfrm>
            <a:off x="5253334" y="2602925"/>
            <a:ext cx="5212472" cy="584775"/>
          </a:xfrm>
          <a:prstGeom prst="rect">
            <a:avLst/>
          </a:prstGeom>
          <a:solidFill>
            <a:schemeClr val="bg1"/>
          </a:solidFill>
        </p:spPr>
        <p:txBody>
          <a:bodyPr wrap="square" rtlCol="0">
            <a:spAutoFit/>
          </a:bodyPr>
          <a:lstStyle/>
          <a:p>
            <a:r>
              <a:rPr lang="en-US" sz="1600" dirty="0">
                <a:latin typeface="Arial" panose="020B0604020202020204" pitchFamily="34" charset="0"/>
              </a:rPr>
              <a:t>The PunchOut icon tells the User that this is an external catalog, as well as the</a:t>
            </a:r>
            <a:r>
              <a:rPr lang="en-US" sz="1600" b="1" dirty="0">
                <a:latin typeface="Arial" panose="020B0604020202020204" pitchFamily="34" charset="0"/>
              </a:rPr>
              <a:t> “</a:t>
            </a:r>
            <a:r>
              <a:rPr lang="en-US" sz="1600" dirty="0">
                <a:latin typeface="Arial" panose="020B0604020202020204" pitchFamily="34" charset="0"/>
              </a:rPr>
              <a:t>Buy From Supplier” button.</a:t>
            </a:r>
          </a:p>
        </p:txBody>
      </p:sp>
      <p:pic>
        <p:nvPicPr>
          <p:cNvPr id="23" name="Picture 22">
            <a:extLst>
              <a:ext uri="{FF2B5EF4-FFF2-40B4-BE49-F238E27FC236}">
                <a16:creationId xmlns:a16="http://schemas.microsoft.com/office/drawing/2014/main" id="{02C9E4B4-115B-8011-EA8A-07F51DB02F8C}"/>
              </a:ext>
            </a:extLst>
          </p:cNvPr>
          <p:cNvPicPr>
            <a:picLocks noChangeAspect="1"/>
          </p:cNvPicPr>
          <p:nvPr/>
        </p:nvPicPr>
        <p:blipFill>
          <a:blip r:embed="rId3"/>
          <a:stretch>
            <a:fillRect/>
          </a:stretch>
        </p:blipFill>
        <p:spPr>
          <a:xfrm>
            <a:off x="1129908" y="4292600"/>
            <a:ext cx="9755270" cy="1238038"/>
          </a:xfrm>
          <a:prstGeom prst="rect">
            <a:avLst/>
          </a:prstGeom>
          <a:ln>
            <a:noFill/>
          </a:ln>
          <a:effectLst>
            <a:outerShdw blurRad="190500" algn="tl" rotWithShape="0">
              <a:srgbClr val="000000">
                <a:alpha val="70000"/>
              </a:srgbClr>
            </a:outerShdw>
          </a:effectLst>
        </p:spPr>
      </p:pic>
      <p:grpSp>
        <p:nvGrpSpPr>
          <p:cNvPr id="19" name="Group 18">
            <a:extLst>
              <a:ext uri="{FF2B5EF4-FFF2-40B4-BE49-F238E27FC236}">
                <a16:creationId xmlns:a16="http://schemas.microsoft.com/office/drawing/2014/main" id="{D1BD9F80-AA42-AC71-7419-6CD6D3C1F2A3}"/>
              </a:ext>
            </a:extLst>
          </p:cNvPr>
          <p:cNvGrpSpPr/>
          <p:nvPr/>
        </p:nvGrpSpPr>
        <p:grpSpPr>
          <a:xfrm>
            <a:off x="3373164" y="2895313"/>
            <a:ext cx="1880170" cy="1697235"/>
            <a:chOff x="3187783" y="2895313"/>
            <a:chExt cx="2065551" cy="1640257"/>
          </a:xfrm>
        </p:grpSpPr>
        <p:sp>
          <p:nvSpPr>
            <p:cNvPr id="8" name="Rectangle 7">
              <a:extLst>
                <a:ext uri="{FF2B5EF4-FFF2-40B4-BE49-F238E27FC236}">
                  <a16:creationId xmlns:a16="http://schemas.microsoft.com/office/drawing/2014/main" id="{3E4C3616-6B35-464C-88B8-B6958979ABC9}"/>
                </a:ext>
              </a:extLst>
            </p:cNvPr>
            <p:cNvSpPr/>
            <p:nvPr/>
          </p:nvSpPr>
          <p:spPr>
            <a:xfrm flipV="1">
              <a:off x="3187783" y="4341302"/>
              <a:ext cx="209984" cy="194268"/>
            </a:xfrm>
            <a:prstGeom prst="rect">
              <a:avLst/>
            </a:prstGeom>
            <a:noFill/>
            <a:ln w="127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Arrow Connector 8">
              <a:extLst>
                <a:ext uri="{FF2B5EF4-FFF2-40B4-BE49-F238E27FC236}">
                  <a16:creationId xmlns:a16="http://schemas.microsoft.com/office/drawing/2014/main" id="{E9F9F117-381B-43C6-9884-D95C3396BFA9}"/>
                </a:ext>
              </a:extLst>
            </p:cNvPr>
            <p:cNvCxnSpPr>
              <a:cxnSpLocks/>
              <a:stCxn id="5" idx="1"/>
            </p:cNvCxnSpPr>
            <p:nvPr/>
          </p:nvCxnSpPr>
          <p:spPr>
            <a:xfrm flipH="1">
              <a:off x="3429000" y="2895313"/>
              <a:ext cx="1824334" cy="1397287"/>
            </a:xfrm>
            <a:prstGeom prst="straightConnector1">
              <a:avLst/>
            </a:prstGeom>
            <a:ln w="12700">
              <a:solidFill>
                <a:srgbClr val="C00000"/>
              </a:solidFill>
              <a:tailEnd type="ova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ABD25297-FD32-B38A-3297-3A1083D18508}"/>
              </a:ext>
            </a:extLst>
          </p:cNvPr>
          <p:cNvGrpSpPr/>
          <p:nvPr/>
        </p:nvGrpSpPr>
        <p:grpSpPr>
          <a:xfrm>
            <a:off x="8846049" y="3187699"/>
            <a:ext cx="1869654" cy="1826089"/>
            <a:chOff x="9055100" y="3187700"/>
            <a:chExt cx="2010167" cy="1784992"/>
          </a:xfrm>
        </p:grpSpPr>
        <p:sp>
          <p:nvSpPr>
            <p:cNvPr id="6" name="Rectangle 5">
              <a:extLst>
                <a:ext uri="{FF2B5EF4-FFF2-40B4-BE49-F238E27FC236}">
                  <a16:creationId xmlns:a16="http://schemas.microsoft.com/office/drawing/2014/main" id="{72CE8EEA-84CD-42F3-A860-DC718833F5C2}"/>
                </a:ext>
              </a:extLst>
            </p:cNvPr>
            <p:cNvSpPr/>
            <p:nvPr/>
          </p:nvSpPr>
          <p:spPr>
            <a:xfrm flipV="1">
              <a:off x="9185097" y="4438436"/>
              <a:ext cx="1880170" cy="534256"/>
            </a:xfrm>
            <a:prstGeom prst="rect">
              <a:avLst/>
            </a:prstGeom>
            <a:no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 name="Straight Arrow Connector 6">
              <a:extLst>
                <a:ext uri="{FF2B5EF4-FFF2-40B4-BE49-F238E27FC236}">
                  <a16:creationId xmlns:a16="http://schemas.microsoft.com/office/drawing/2014/main" id="{2C7602FE-5BA8-40A9-9F4D-F8F8830937BC}"/>
                </a:ext>
              </a:extLst>
            </p:cNvPr>
            <p:cNvCxnSpPr>
              <a:cxnSpLocks/>
            </p:cNvCxnSpPr>
            <p:nvPr/>
          </p:nvCxnSpPr>
          <p:spPr>
            <a:xfrm>
              <a:off x="9055100" y="3187700"/>
              <a:ext cx="1089387" cy="1250736"/>
            </a:xfrm>
            <a:prstGeom prst="straightConnector1">
              <a:avLst/>
            </a:prstGeom>
            <a:ln w="6350">
              <a:solidFill>
                <a:srgbClr val="C00000"/>
              </a:solidFill>
              <a:headEnd type="none"/>
              <a:tailEnd type="oval" w="sm" len="sm"/>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941516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dirty="0">
                <a:latin typeface="+mj-lt"/>
              </a:rPr>
              <a:t>Creating a L1 PunchOut Catalog</a:t>
            </a:r>
          </a:p>
        </p:txBody>
      </p:sp>
      <p:sp>
        <p:nvSpPr>
          <p:cNvPr id="12" name="Content Placeholder 2"/>
          <p:cNvSpPr txBox="1">
            <a:spLocks/>
          </p:cNvSpPr>
          <p:nvPr/>
        </p:nvSpPr>
        <p:spPr>
          <a:xfrm>
            <a:off x="404018" y="1539705"/>
            <a:ext cx="8071078" cy="1734074"/>
          </a:xfrm>
          <a:prstGeom prst="rect">
            <a:avLst/>
          </a:prstGeom>
        </p:spPr>
        <p:txBody>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300"/>
              </a:lnSpc>
              <a:spcBef>
                <a:spcPts val="0"/>
              </a:spcBef>
              <a:spcAft>
                <a:spcPts val="1200"/>
              </a:spcAft>
            </a:pPr>
            <a:r>
              <a:rPr lang="en-US" sz="2200" dirty="0">
                <a:solidFill>
                  <a:schemeClr val="accent1"/>
                </a:solidFill>
                <a:latin typeface="Arial" panose="020B0604020202020204" pitchFamily="34" charset="0"/>
              </a:rPr>
              <a:t>The Header Section</a:t>
            </a:r>
          </a:p>
        </p:txBody>
      </p:sp>
      <p:pic>
        <p:nvPicPr>
          <p:cNvPr id="7" name="Picture 2" descr="C:\Users\mardavis\AppData\Local\Temp\SNAGHTML4d5a7eb.PNG">
            <a:extLst>
              <a:ext uri="{FF2B5EF4-FFF2-40B4-BE49-F238E27FC236}">
                <a16:creationId xmlns:a16="http://schemas.microsoft.com/office/drawing/2014/main" id="{8658651A-980D-4CEA-89C3-4667832CE4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001" y="1919031"/>
            <a:ext cx="3457143" cy="1923810"/>
          </a:xfrm>
          <a:prstGeom prst="rect">
            <a:avLst/>
          </a:prstGeom>
          <a:noFill/>
          <a:extLst>
            <a:ext uri="{909E8E84-426E-40DD-AFC4-6F175D3DCCD1}">
              <a14:hiddenFill xmlns:a14="http://schemas.microsoft.com/office/drawing/2010/main">
                <a:solidFill>
                  <a:srgbClr val="FFFFFF"/>
                </a:solidFill>
              </a14:hiddenFill>
            </a:ext>
          </a:extLst>
        </p:spPr>
      </p:pic>
      <p:sp>
        <p:nvSpPr>
          <p:cNvPr id="8" name="Text Box 4">
            <a:extLst>
              <a:ext uri="{FF2B5EF4-FFF2-40B4-BE49-F238E27FC236}">
                <a16:creationId xmlns:a16="http://schemas.microsoft.com/office/drawing/2014/main" id="{E10700A1-F0FE-4585-9708-9FD33AFCBD55}"/>
              </a:ext>
            </a:extLst>
          </p:cNvPr>
          <p:cNvSpPr txBox="1">
            <a:spLocks noChangeArrowheads="1"/>
          </p:cNvSpPr>
          <p:nvPr/>
        </p:nvSpPr>
        <p:spPr bwMode="auto">
          <a:xfrm>
            <a:off x="5562897" y="1806268"/>
            <a:ext cx="6050089" cy="4029308"/>
          </a:xfrm>
          <a:prstGeom prst="rect">
            <a:avLst/>
          </a:prstGeom>
          <a:noFill/>
          <a:ln w="9525">
            <a:noFill/>
            <a:miter lim="800000"/>
            <a:headEnd/>
            <a:tailEnd type="none" w="lg" len="lg"/>
          </a:ln>
        </p:spPr>
        <p:txBody>
          <a:bodyPr wrap="square">
            <a:spAutoFit/>
          </a:bodyPr>
          <a:lstStyle/>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CIF_I_V3.0—</a:t>
            </a:r>
            <a:r>
              <a:rPr lang="fr-FR" sz="1200" dirty="0">
                <a:latin typeface="Arial Narrow" panose="020B0606020202030204" pitchFamily="34" charset="0"/>
              </a:rPr>
              <a:t>Specifies the </a:t>
            </a:r>
            <a:r>
              <a:rPr lang="fr-FR" sz="1200" dirty="0" err="1">
                <a:latin typeface="Arial Narrow" panose="020B0606020202030204" pitchFamily="34" charset="0"/>
              </a:rPr>
              <a:t>Catalog</a:t>
            </a:r>
            <a:r>
              <a:rPr lang="fr-FR" sz="1200" dirty="0">
                <a:latin typeface="Arial Narrow" panose="020B0606020202030204" pitchFamily="34" charset="0"/>
              </a:rPr>
              <a:t> format (CIF 3.0). Do not change </a:t>
            </a:r>
            <a:r>
              <a:rPr lang="fr-FR" sz="1200" dirty="0" err="1">
                <a:latin typeface="Arial Narrow" panose="020B0606020202030204" pitchFamily="34" charset="0"/>
              </a:rPr>
              <a:t>this</a:t>
            </a:r>
            <a:r>
              <a:rPr lang="fr-FR" sz="1200" dirty="0">
                <a:latin typeface="Arial Narrow" panose="020B0606020202030204" pitchFamily="34" charset="0"/>
              </a:rPr>
              <a:t> value</a:t>
            </a:r>
            <a:endParaRPr lang="en-US" sz="1200" dirty="0">
              <a:latin typeface="Arial Narrow" panose="020B0606020202030204" pitchFamily="34" charset="0"/>
            </a:endParaRP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CHARSET—</a:t>
            </a:r>
            <a:r>
              <a:rPr lang="en-US" sz="1200" dirty="0">
                <a:latin typeface="Arial Narrow" panose="020B0606020202030204" pitchFamily="34" charset="0"/>
              </a:rPr>
              <a:t>UTF-8 Specifies the data coding type. Do not change this value, unless instructed by your Catalog Expert</a:t>
            </a: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LOADMODE—</a:t>
            </a:r>
            <a:r>
              <a:rPr lang="en-US" sz="1200" dirty="0">
                <a:latin typeface="Arial Narrow" panose="020B0606020202030204" pitchFamily="34" charset="0"/>
              </a:rPr>
              <a:t>F  (Full) or I (Incremental)</a:t>
            </a:r>
            <a:endParaRPr lang="fr-FR" sz="1200" dirty="0">
              <a:latin typeface="Arial Narrow" panose="020B0606020202030204" pitchFamily="34" charset="0"/>
            </a:endParaRP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CODEFORMAT—</a:t>
            </a:r>
            <a:r>
              <a:rPr lang="en-US" sz="1200" dirty="0">
                <a:latin typeface="Arial Narrow" panose="020B0606020202030204" pitchFamily="34" charset="0"/>
              </a:rPr>
              <a:t>S</a:t>
            </a:r>
            <a:r>
              <a:rPr lang="fr-FR" sz="1200" dirty="0" err="1">
                <a:latin typeface="Arial Narrow" panose="020B0606020202030204" pitchFamily="34" charset="0"/>
              </a:rPr>
              <a:t>pecifies</a:t>
            </a:r>
            <a:r>
              <a:rPr lang="fr-FR" sz="1200" dirty="0">
                <a:latin typeface="Arial Narrow" panose="020B0606020202030204" pitchFamily="34" charset="0"/>
              </a:rPr>
              <a:t> the </a:t>
            </a:r>
            <a:r>
              <a:rPr lang="fr-FR" sz="1200" dirty="0" err="1">
                <a:latin typeface="Arial Narrow" panose="020B0606020202030204" pitchFamily="34" charset="0"/>
              </a:rPr>
              <a:t>commodity</a:t>
            </a:r>
            <a:r>
              <a:rPr lang="fr-FR" sz="1200" dirty="0">
                <a:latin typeface="Arial Narrow" panose="020B0606020202030204" pitchFamily="34" charset="0"/>
              </a:rPr>
              <a:t> </a:t>
            </a:r>
            <a:r>
              <a:rPr lang="fr-FR" sz="1200" dirty="0" err="1">
                <a:latin typeface="Arial Narrow" panose="020B0606020202030204" pitchFamily="34" charset="0"/>
              </a:rPr>
              <a:t>coding</a:t>
            </a:r>
            <a:r>
              <a:rPr lang="fr-FR" sz="1200" dirty="0">
                <a:latin typeface="Arial Narrow" panose="020B0606020202030204" pitchFamily="34" charset="0"/>
              </a:rPr>
              <a:t> (UNSPSC: </a:t>
            </a:r>
            <a:r>
              <a:rPr lang="en-US" sz="1200" dirty="0">
                <a:latin typeface="Arial Narrow" panose="020B0606020202030204" pitchFamily="34" charset="0"/>
              </a:rPr>
              <a:t>United Nations Standard Products and Services Code</a:t>
            </a:r>
            <a:r>
              <a:rPr lang="fr-FR" sz="1200" dirty="0">
                <a:latin typeface="Arial Narrow" panose="020B0606020202030204" pitchFamily="34" charset="0"/>
              </a:rPr>
              <a:t>) in the </a:t>
            </a:r>
            <a:r>
              <a:rPr lang="fr-FR" sz="1200" dirty="0" err="1">
                <a:latin typeface="Arial Narrow" panose="020B0606020202030204" pitchFamily="34" charset="0"/>
              </a:rPr>
              <a:t>field</a:t>
            </a:r>
            <a:r>
              <a:rPr lang="fr-FR" sz="1200" dirty="0">
                <a:latin typeface="Arial Narrow" panose="020B0606020202030204" pitchFamily="34" charset="0"/>
              </a:rPr>
              <a:t> “SPSC Code”</a:t>
            </a:r>
          </a:p>
          <a:p>
            <a:pPr marL="115888" indent="-115888">
              <a:lnSpc>
                <a:spcPts val="1300"/>
              </a:lnSpc>
              <a:spcAft>
                <a:spcPts val="600"/>
              </a:spcAft>
              <a:buFont typeface="Wingdings" pitchFamily="2" charset="2"/>
              <a:buChar char="§"/>
              <a:defRPr/>
            </a:pPr>
            <a:r>
              <a:rPr lang="en-US" sz="1200" b="1" dirty="0">
                <a:solidFill>
                  <a:srgbClr val="FF0000"/>
                </a:solidFill>
                <a:latin typeface="Arial Narrow" panose="020B0606020202030204" pitchFamily="34" charset="0"/>
              </a:rPr>
              <a:t>CURRENCY—</a:t>
            </a:r>
            <a:r>
              <a:rPr lang="en-US" sz="1200" dirty="0">
                <a:latin typeface="Arial Narrow" panose="020B0606020202030204" pitchFamily="34" charset="0"/>
              </a:rPr>
              <a:t>Specifies the currency used for the prices. The value “USD” (United States Dollar) is here by default and can be changed to a difference currency</a:t>
            </a: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SUPPLIERID_DOMAIN—</a:t>
            </a:r>
            <a:r>
              <a:rPr lang="fr-FR" sz="1200" dirty="0" err="1">
                <a:latin typeface="Arial Narrow" panose="020B0606020202030204" pitchFamily="34" charset="0"/>
              </a:rPr>
              <a:t>Specifies</a:t>
            </a:r>
            <a:r>
              <a:rPr lang="fr-FR" sz="1200" dirty="0">
                <a:latin typeface="Arial Narrow" panose="020B0606020202030204" pitchFamily="34" charset="0"/>
              </a:rPr>
              <a:t> the Domain </a:t>
            </a:r>
            <a:r>
              <a:rPr lang="fr-FR" sz="1200" dirty="0" err="1">
                <a:latin typeface="Arial Narrow" panose="020B0606020202030204" pitchFamily="34" charset="0"/>
              </a:rPr>
              <a:t>used</a:t>
            </a:r>
            <a:r>
              <a:rPr lang="fr-FR" sz="1200" dirty="0">
                <a:latin typeface="Arial Narrow" panose="020B0606020202030204" pitchFamily="34" charset="0"/>
              </a:rPr>
              <a:t>. The </a:t>
            </a:r>
            <a:r>
              <a:rPr lang="fr-FR" sz="1200" dirty="0" err="1">
                <a:latin typeface="Arial Narrow" panose="020B0606020202030204" pitchFamily="34" charset="0"/>
              </a:rPr>
              <a:t>preferred</a:t>
            </a:r>
            <a:r>
              <a:rPr lang="fr-FR" sz="1200" dirty="0">
                <a:latin typeface="Arial Narrow" panose="020B0606020202030204" pitchFamily="34" charset="0"/>
              </a:rPr>
              <a:t> value </a:t>
            </a:r>
            <a:r>
              <a:rPr lang="fr-FR" sz="1200" dirty="0" err="1">
                <a:latin typeface="Arial Narrow" panose="020B0606020202030204" pitchFamily="34" charset="0"/>
              </a:rPr>
              <a:t>is</a:t>
            </a:r>
            <a:r>
              <a:rPr lang="fr-FR" sz="1200" dirty="0">
                <a:latin typeface="Arial Narrow" panose="020B0606020202030204" pitchFamily="34" charset="0"/>
              </a:rPr>
              <a:t> the </a:t>
            </a:r>
            <a:r>
              <a:rPr lang="fr-FR" sz="1200" dirty="0" err="1">
                <a:latin typeface="Arial Narrow" panose="020B0606020202030204" pitchFamily="34" charset="0"/>
              </a:rPr>
              <a:t>Supplier’s</a:t>
            </a:r>
            <a:r>
              <a:rPr lang="fr-FR" sz="1200" dirty="0">
                <a:latin typeface="Arial Narrow" panose="020B0606020202030204" pitchFamily="34" charset="0"/>
              </a:rPr>
              <a:t> Business Network ID </a:t>
            </a:r>
            <a:r>
              <a:rPr lang="fr-FR" sz="1200" dirty="0" err="1">
                <a:latin typeface="Arial Narrow" panose="020B0606020202030204" pitchFamily="34" charset="0"/>
              </a:rPr>
              <a:t>Number</a:t>
            </a:r>
            <a:r>
              <a:rPr lang="fr-FR" sz="1200" dirty="0">
                <a:latin typeface="Arial Narrow" panose="020B0606020202030204" pitchFamily="34" charset="0"/>
              </a:rPr>
              <a:t>—“</a:t>
            </a:r>
            <a:r>
              <a:rPr lang="fr-FR" sz="1200" dirty="0" err="1">
                <a:latin typeface="Arial Narrow" panose="020B0606020202030204" pitchFamily="34" charset="0"/>
              </a:rPr>
              <a:t>NetworkID</a:t>
            </a:r>
            <a:r>
              <a:rPr lang="fr-FR" sz="1200" dirty="0">
                <a:latin typeface="Arial Narrow" panose="020B0606020202030204" pitchFamily="34" charset="0"/>
              </a:rPr>
              <a:t>”. </a:t>
            </a:r>
            <a:r>
              <a:rPr lang="fr-FR" sz="1200" dirty="0" err="1">
                <a:latin typeface="Arial Narrow" panose="020B0606020202030204" pitchFamily="34" charset="0"/>
              </a:rPr>
              <a:t>Other</a:t>
            </a:r>
            <a:r>
              <a:rPr lang="fr-FR" sz="1200" dirty="0">
                <a:latin typeface="Arial Narrow" panose="020B0606020202030204" pitchFamily="34" charset="0"/>
              </a:rPr>
              <a:t> values </a:t>
            </a:r>
            <a:r>
              <a:rPr lang="fr-FR" sz="1200" dirty="0" err="1">
                <a:latin typeface="Arial Narrow" panose="020B0606020202030204" pitchFamily="34" charset="0"/>
              </a:rPr>
              <a:t>include</a:t>
            </a:r>
            <a:r>
              <a:rPr lang="fr-FR" sz="1200" dirty="0">
                <a:latin typeface="Arial Narrow" panose="020B0606020202030204" pitchFamily="34" charset="0"/>
              </a:rPr>
              <a:t> “DUNS”, “</a:t>
            </a:r>
            <a:r>
              <a:rPr lang="fr-FR" sz="1200" dirty="0" err="1">
                <a:latin typeface="Arial Narrow" panose="020B0606020202030204" pitchFamily="34" charset="0"/>
              </a:rPr>
              <a:t>internalsupplierid</a:t>
            </a:r>
            <a:r>
              <a:rPr lang="fr-FR" sz="1200" dirty="0">
                <a:latin typeface="Arial Narrow" panose="020B0606020202030204" pitchFamily="34" charset="0"/>
              </a:rPr>
              <a:t>” or </a:t>
            </a:r>
            <a:r>
              <a:rPr lang="fr-FR" sz="1200" dirty="0" err="1">
                <a:latin typeface="Arial Narrow" panose="020B0606020202030204" pitchFamily="34" charset="0"/>
              </a:rPr>
              <a:t>other</a:t>
            </a:r>
            <a:r>
              <a:rPr lang="fr-FR" sz="1200" dirty="0">
                <a:latin typeface="Arial Narrow" panose="020B0606020202030204" pitchFamily="34" charset="0"/>
              </a:rPr>
              <a:t> custom values</a:t>
            </a:r>
          </a:p>
          <a:p>
            <a:pPr marL="115888" indent="-115888">
              <a:lnSpc>
                <a:spcPts val="1300"/>
              </a:lnSpc>
              <a:spcAft>
                <a:spcPts val="600"/>
              </a:spcAft>
              <a:buFont typeface="Wingdings" pitchFamily="2" charset="2"/>
              <a:buChar char="§"/>
              <a:defRPr/>
            </a:pPr>
            <a:r>
              <a:rPr lang="en-US" sz="1200" b="1" dirty="0">
                <a:solidFill>
                  <a:srgbClr val="FF0000"/>
                </a:solidFill>
                <a:latin typeface="Arial Narrow" panose="020B0606020202030204" pitchFamily="34" charset="0"/>
              </a:rPr>
              <a:t>ITEMCOUNT—</a:t>
            </a:r>
            <a:r>
              <a:rPr lang="fr-FR" sz="1200" dirty="0" err="1">
                <a:latin typeface="Arial Narrow" panose="020B0606020202030204" pitchFamily="34" charset="0"/>
              </a:rPr>
              <a:t>Specifies</a:t>
            </a:r>
            <a:r>
              <a:rPr lang="fr-FR" sz="1200" dirty="0">
                <a:latin typeface="Arial Narrow" panose="020B0606020202030204" pitchFamily="34" charset="0"/>
              </a:rPr>
              <a:t> the </a:t>
            </a:r>
            <a:r>
              <a:rPr lang="fr-FR" sz="1200" dirty="0" err="1">
                <a:latin typeface="Arial Narrow" panose="020B0606020202030204" pitchFamily="34" charset="0"/>
              </a:rPr>
              <a:t>number</a:t>
            </a:r>
            <a:r>
              <a:rPr lang="fr-FR" sz="1200" dirty="0">
                <a:latin typeface="Arial Narrow" panose="020B0606020202030204" pitchFamily="34" charset="0"/>
              </a:rPr>
              <a:t> of items of the </a:t>
            </a:r>
            <a:r>
              <a:rPr lang="fr-FR" sz="1200" dirty="0" err="1">
                <a:latin typeface="Arial Narrow" panose="020B0606020202030204" pitchFamily="34" charset="0"/>
              </a:rPr>
              <a:t>Catalog</a:t>
            </a:r>
            <a:r>
              <a:rPr lang="fr-FR" sz="1200" dirty="0">
                <a:latin typeface="Arial Narrow" panose="020B0606020202030204" pitchFamily="34" charset="0"/>
              </a:rPr>
              <a:t>. Enter the total </a:t>
            </a:r>
            <a:r>
              <a:rPr lang="fr-FR" sz="1200" dirty="0" err="1">
                <a:latin typeface="Arial Narrow" panose="020B0606020202030204" pitchFamily="34" charset="0"/>
              </a:rPr>
              <a:t>number</a:t>
            </a:r>
            <a:r>
              <a:rPr lang="fr-FR" sz="1200" dirty="0">
                <a:latin typeface="Arial Narrow" panose="020B0606020202030204" pitchFamily="34" charset="0"/>
              </a:rPr>
              <a:t> of all items </a:t>
            </a:r>
            <a:r>
              <a:rPr lang="fr-FR" sz="1200" dirty="0" err="1">
                <a:latin typeface="Arial Narrow" panose="020B0606020202030204" pitchFamily="34" charset="0"/>
              </a:rPr>
              <a:t>between</a:t>
            </a:r>
            <a:r>
              <a:rPr lang="fr-FR" sz="1200" dirty="0">
                <a:latin typeface="Arial Narrow" panose="020B0606020202030204" pitchFamily="34" charset="0"/>
              </a:rPr>
              <a:t> the DATA and ENDOFDATA markers</a:t>
            </a:r>
          </a:p>
          <a:p>
            <a:pPr marL="115888" indent="-115888">
              <a:lnSpc>
                <a:spcPts val="1300"/>
              </a:lnSpc>
              <a:spcAft>
                <a:spcPts val="600"/>
              </a:spcAft>
              <a:buFont typeface="Wingdings" pitchFamily="2" charset="2"/>
              <a:buChar char="§"/>
              <a:defRPr/>
            </a:pPr>
            <a:r>
              <a:rPr lang="en-US" sz="1200" b="1" dirty="0">
                <a:solidFill>
                  <a:srgbClr val="FF0000"/>
                </a:solidFill>
                <a:latin typeface="Arial Narrow" panose="020B0606020202030204" pitchFamily="34" charset="0"/>
              </a:rPr>
              <a:t>TIMESTAMP—</a:t>
            </a:r>
            <a:r>
              <a:rPr lang="fr-FR" sz="1200" dirty="0">
                <a:latin typeface="Arial Narrow" panose="020B0606020202030204" pitchFamily="34" charset="0"/>
              </a:rPr>
              <a:t>Enter the date </a:t>
            </a:r>
            <a:r>
              <a:rPr lang="fr-FR" sz="1200" dirty="0" err="1">
                <a:latin typeface="Arial Narrow" panose="020B0606020202030204" pitchFamily="34" charset="0"/>
              </a:rPr>
              <a:t>you</a:t>
            </a:r>
            <a:r>
              <a:rPr lang="fr-FR" sz="1200" dirty="0">
                <a:latin typeface="Arial Narrow" panose="020B0606020202030204" pitchFamily="34" charset="0"/>
              </a:rPr>
              <a:t> </a:t>
            </a:r>
            <a:r>
              <a:rPr lang="fr-FR" sz="1200" dirty="0" err="1">
                <a:latin typeface="Arial Narrow" panose="020B0606020202030204" pitchFamily="34" charset="0"/>
              </a:rPr>
              <a:t>created</a:t>
            </a:r>
            <a:r>
              <a:rPr lang="fr-FR" sz="1200" dirty="0">
                <a:latin typeface="Arial Narrow" panose="020B0606020202030204" pitchFamily="34" charset="0"/>
              </a:rPr>
              <a:t> </a:t>
            </a:r>
            <a:r>
              <a:rPr lang="fr-FR" sz="1200" dirty="0" err="1">
                <a:latin typeface="Arial Narrow" panose="020B0606020202030204" pitchFamily="34" charset="0"/>
              </a:rPr>
              <a:t>your</a:t>
            </a:r>
            <a:r>
              <a:rPr lang="fr-FR" sz="1200" dirty="0">
                <a:latin typeface="Arial Narrow" panose="020B0606020202030204" pitchFamily="34" charset="0"/>
              </a:rPr>
              <a:t> </a:t>
            </a:r>
            <a:r>
              <a:rPr lang="fr-FR" sz="1200" dirty="0" err="1">
                <a:latin typeface="Arial Narrow" panose="020B0606020202030204" pitchFamily="34" charset="0"/>
              </a:rPr>
              <a:t>Catalog</a:t>
            </a:r>
            <a:r>
              <a:rPr lang="fr-FR" sz="1200" dirty="0">
                <a:latin typeface="Arial Narrow" panose="020B0606020202030204" pitchFamily="34" charset="0"/>
              </a:rPr>
              <a:t>. </a:t>
            </a: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UNUOM—</a:t>
            </a:r>
            <a:r>
              <a:rPr lang="fr-FR" sz="1200" dirty="0">
                <a:latin typeface="Arial Narrow" panose="020B0606020202030204" pitchFamily="34" charset="0"/>
              </a:rPr>
              <a:t>If  set to “TRUE”, the Unit Of </a:t>
            </a:r>
            <a:r>
              <a:rPr lang="fr-FR" sz="1200" dirty="0" err="1">
                <a:latin typeface="Arial Narrow" panose="020B0606020202030204" pitchFamily="34" charset="0"/>
              </a:rPr>
              <a:t>Measure</a:t>
            </a:r>
            <a:r>
              <a:rPr lang="fr-FR" sz="1200" dirty="0">
                <a:latin typeface="Arial Narrow" panose="020B0606020202030204" pitchFamily="34" charset="0"/>
              </a:rPr>
              <a:t> </a:t>
            </a:r>
            <a:r>
              <a:rPr lang="fr-FR" sz="1200" dirty="0" err="1">
                <a:latin typeface="Arial Narrow" panose="020B0606020202030204" pitchFamily="34" charset="0"/>
              </a:rPr>
              <a:t>is</a:t>
            </a:r>
            <a:r>
              <a:rPr lang="fr-FR" sz="1200" dirty="0">
                <a:latin typeface="Arial Narrow" panose="020B0606020202030204" pitchFamily="34" charset="0"/>
              </a:rPr>
              <a:t> set to UNUOM (United Nations Unit of </a:t>
            </a:r>
            <a:r>
              <a:rPr lang="fr-FR" sz="1200" dirty="0" err="1">
                <a:latin typeface="Arial Narrow" panose="020B0606020202030204" pitchFamily="34" charset="0"/>
              </a:rPr>
              <a:t>Measure</a:t>
            </a:r>
            <a:r>
              <a:rPr lang="fr-FR" sz="1200" dirty="0">
                <a:latin typeface="Arial Narrow" panose="020B0606020202030204" pitchFamily="34" charset="0"/>
              </a:rPr>
              <a:t>); if set to “FALSE”,  the value </a:t>
            </a:r>
            <a:r>
              <a:rPr lang="fr-FR" sz="1200" dirty="0" err="1">
                <a:latin typeface="Arial Narrow" panose="020B0606020202030204" pitchFamily="34" charset="0"/>
              </a:rPr>
              <a:t>is</a:t>
            </a:r>
            <a:r>
              <a:rPr lang="fr-FR" sz="1200" dirty="0">
                <a:latin typeface="Arial Narrow" panose="020B0606020202030204" pitchFamily="34" charset="0"/>
              </a:rPr>
              <a:t> set to ANSI. (</a:t>
            </a:r>
            <a:r>
              <a:rPr lang="fr-FR" sz="1200" dirty="0" err="1">
                <a:latin typeface="Arial Narrow" panose="020B0606020202030204" pitchFamily="34" charset="0"/>
              </a:rPr>
              <a:t>Ariba</a:t>
            </a:r>
            <a:r>
              <a:rPr lang="fr-FR" sz="1200" dirty="0">
                <a:latin typeface="Arial Narrow" panose="020B0606020202030204" pitchFamily="34" charset="0"/>
              </a:rPr>
              <a:t> </a:t>
            </a:r>
            <a:r>
              <a:rPr lang="fr-FR" sz="1200" dirty="0" err="1">
                <a:latin typeface="Arial Narrow" panose="020B0606020202030204" pitchFamily="34" charset="0"/>
              </a:rPr>
              <a:t>recommends</a:t>
            </a:r>
            <a:r>
              <a:rPr lang="fr-FR" sz="1200" dirty="0">
                <a:latin typeface="Arial Narrow" panose="020B0606020202030204" pitchFamily="34" charset="0"/>
              </a:rPr>
              <a:t> UNUOM)</a:t>
            </a:r>
          </a:p>
          <a:p>
            <a:pPr marL="115888" lvl="1" indent="-115888">
              <a:lnSpc>
                <a:spcPts val="1300"/>
              </a:lnSpc>
              <a:spcAft>
                <a:spcPts val="600"/>
              </a:spcAft>
              <a:buFont typeface="Wingdings" pitchFamily="2" charset="2"/>
              <a:buChar char="§"/>
              <a:defRPr/>
            </a:pPr>
            <a:r>
              <a:rPr lang="en-US" sz="1200" b="1" dirty="0">
                <a:solidFill>
                  <a:srgbClr val="FF0000"/>
                </a:solidFill>
                <a:latin typeface="Arial Narrow" panose="020B0606020202030204" pitchFamily="34" charset="0"/>
              </a:rPr>
              <a:t>COMMENTS—</a:t>
            </a:r>
            <a:r>
              <a:rPr lang="fr-FR" sz="1200" dirty="0">
                <a:latin typeface="Arial Narrow" panose="020B0606020202030204" pitchFamily="34" charset="0"/>
              </a:rPr>
              <a:t>This </a:t>
            </a:r>
            <a:r>
              <a:rPr lang="fr-FR" sz="1200" dirty="0" err="1">
                <a:latin typeface="Arial Narrow" panose="020B0606020202030204" pitchFamily="34" charset="0"/>
              </a:rPr>
              <a:t>field</a:t>
            </a:r>
            <a:r>
              <a:rPr lang="fr-FR" sz="1200" dirty="0">
                <a:latin typeface="Arial Narrow" panose="020B0606020202030204" pitchFamily="34" charset="0"/>
              </a:rPr>
              <a:t> </a:t>
            </a:r>
            <a:r>
              <a:rPr lang="fr-FR" sz="1200" dirty="0" err="1">
                <a:latin typeface="Arial Narrow" panose="020B0606020202030204" pitchFamily="34" charset="0"/>
              </a:rPr>
              <a:t>is</a:t>
            </a:r>
            <a:r>
              <a:rPr lang="fr-FR" sz="1200" dirty="0">
                <a:latin typeface="Arial Narrow" panose="020B0606020202030204" pitchFamily="34" charset="0"/>
              </a:rPr>
              <a:t> </a:t>
            </a:r>
            <a:r>
              <a:rPr lang="fr-FR" sz="1200" dirty="0" err="1">
                <a:latin typeface="Arial Narrow" panose="020B0606020202030204" pitchFamily="34" charset="0"/>
              </a:rPr>
              <a:t>optional</a:t>
            </a:r>
            <a:r>
              <a:rPr lang="fr-FR" sz="1200" dirty="0">
                <a:latin typeface="Arial Narrow" panose="020B0606020202030204" pitchFamily="34" charset="0"/>
              </a:rPr>
              <a:t>, but </a:t>
            </a:r>
            <a:r>
              <a:rPr lang="fr-FR" sz="1200" dirty="0" err="1">
                <a:latin typeface="Arial Narrow" panose="020B0606020202030204" pitchFamily="34" charset="0"/>
              </a:rPr>
              <a:t>can</a:t>
            </a:r>
            <a:r>
              <a:rPr lang="fr-FR" sz="1200" dirty="0">
                <a:latin typeface="Arial Narrow" panose="020B0606020202030204" pitchFamily="34" charset="0"/>
              </a:rPr>
              <a:t> </a:t>
            </a:r>
            <a:r>
              <a:rPr lang="fr-FR" sz="1200" dirty="0" err="1">
                <a:latin typeface="Arial Narrow" panose="020B0606020202030204" pitchFamily="34" charset="0"/>
              </a:rPr>
              <a:t>be</a:t>
            </a:r>
            <a:r>
              <a:rPr lang="fr-FR" sz="1200" dirty="0">
                <a:latin typeface="Arial Narrow" panose="020B0606020202030204" pitchFamily="34" charset="0"/>
              </a:rPr>
              <a:t> </a:t>
            </a:r>
            <a:r>
              <a:rPr lang="fr-FR" sz="1200" dirty="0" err="1">
                <a:latin typeface="Arial Narrow" panose="020B0606020202030204" pitchFamily="34" charset="0"/>
              </a:rPr>
              <a:t>used</a:t>
            </a:r>
            <a:r>
              <a:rPr lang="fr-FR" sz="1200" dirty="0">
                <a:latin typeface="Arial Narrow" panose="020B0606020202030204" pitchFamily="34" charset="0"/>
              </a:rPr>
              <a:t> for </a:t>
            </a:r>
            <a:r>
              <a:rPr lang="fr-FR" sz="1200" dirty="0" err="1">
                <a:latin typeface="Arial Narrow" panose="020B0606020202030204" pitchFamily="34" charset="0"/>
              </a:rPr>
              <a:t>comments</a:t>
            </a:r>
            <a:r>
              <a:rPr lang="fr-FR" sz="1200" dirty="0">
                <a:latin typeface="Arial Narrow" panose="020B0606020202030204" pitchFamily="34" charset="0"/>
              </a:rPr>
              <a:t> </a:t>
            </a:r>
            <a:r>
              <a:rPr lang="fr-FR" sz="1200" dirty="0" err="1">
                <a:latin typeface="Arial Narrow" panose="020B0606020202030204" pitchFamily="34" charset="0"/>
              </a:rPr>
              <a:t>related</a:t>
            </a:r>
            <a:r>
              <a:rPr lang="fr-FR" sz="1200" dirty="0">
                <a:latin typeface="Arial Narrow" panose="020B0606020202030204" pitchFamily="34" charset="0"/>
              </a:rPr>
              <a:t> to </a:t>
            </a:r>
            <a:r>
              <a:rPr lang="fr-FR" sz="1200" dirty="0" err="1">
                <a:latin typeface="Arial Narrow" panose="020B0606020202030204" pitchFamily="34" charset="0"/>
              </a:rPr>
              <a:t>your</a:t>
            </a:r>
            <a:r>
              <a:rPr lang="fr-FR" sz="1200" dirty="0">
                <a:latin typeface="Arial Narrow" panose="020B0606020202030204" pitchFamily="34" charset="0"/>
              </a:rPr>
              <a:t> </a:t>
            </a:r>
            <a:r>
              <a:rPr lang="fr-FR" sz="1200" dirty="0" err="1">
                <a:latin typeface="Arial Narrow" panose="020B0606020202030204" pitchFamily="34" charset="0"/>
              </a:rPr>
              <a:t>Catalog</a:t>
            </a:r>
            <a:r>
              <a:rPr lang="fr-FR" sz="1200" dirty="0">
                <a:latin typeface="Arial Narrow" panose="020B0606020202030204" pitchFamily="34" charset="0"/>
              </a:rPr>
              <a:t>. It </a:t>
            </a:r>
            <a:r>
              <a:rPr lang="fr-FR" sz="1200" dirty="0" err="1">
                <a:latin typeface="Arial Narrow" panose="020B0606020202030204" pitchFamily="34" charset="0"/>
              </a:rPr>
              <a:t>is</a:t>
            </a:r>
            <a:r>
              <a:rPr lang="fr-FR" sz="1200" dirty="0">
                <a:latin typeface="Arial Narrow" panose="020B0606020202030204" pitchFamily="34" charset="0"/>
              </a:rPr>
              <a:t> a good place to enter the Supplier Name, the Customer Name and </a:t>
            </a:r>
            <a:r>
              <a:rPr lang="fr-FR" sz="1200" dirty="0" err="1">
                <a:latin typeface="Arial Narrow" panose="020B0606020202030204" pitchFamily="34" charset="0"/>
              </a:rPr>
              <a:t>Catalog</a:t>
            </a:r>
            <a:r>
              <a:rPr lang="fr-FR" sz="1200" dirty="0">
                <a:latin typeface="Arial Narrow" panose="020B0606020202030204" pitchFamily="34" charset="0"/>
              </a:rPr>
              <a:t> Name</a:t>
            </a:r>
          </a:p>
          <a:p>
            <a:pPr lvl="1">
              <a:lnSpc>
                <a:spcPts val="1300"/>
              </a:lnSpc>
              <a:spcAft>
                <a:spcPts val="400"/>
              </a:spcAft>
              <a:defRPr/>
            </a:pPr>
            <a:endParaRPr lang="fr-FR" sz="1200" dirty="0">
              <a:latin typeface="Arial Narrow" panose="020B0606020202030204" pitchFamily="34" charset="0"/>
            </a:endParaRPr>
          </a:p>
        </p:txBody>
      </p:sp>
      <p:sp>
        <p:nvSpPr>
          <p:cNvPr id="9" name="TextBox 8">
            <a:extLst>
              <a:ext uri="{FF2B5EF4-FFF2-40B4-BE49-F238E27FC236}">
                <a16:creationId xmlns:a16="http://schemas.microsoft.com/office/drawing/2014/main" id="{94D2CD3A-9799-42DC-962F-FF10654FCD14}"/>
              </a:ext>
            </a:extLst>
          </p:cNvPr>
          <p:cNvSpPr txBox="1"/>
          <p:nvPr/>
        </p:nvSpPr>
        <p:spPr>
          <a:xfrm>
            <a:off x="507584" y="3939093"/>
            <a:ext cx="3113590" cy="1467068"/>
          </a:xfrm>
          <a:prstGeom prst="rect">
            <a:avLst/>
          </a:prstGeom>
          <a:noFill/>
        </p:spPr>
        <p:txBody>
          <a:bodyPr wrap="square" lIns="0" tIns="0" rIns="0" bIns="0" rtlCol="0">
            <a:spAutoFit/>
          </a:bodyPr>
          <a:lstStyle/>
          <a:p>
            <a:pPr lvl="0">
              <a:lnSpc>
                <a:spcPts val="1300"/>
              </a:lnSpc>
              <a:spcAft>
                <a:spcPts val="400"/>
              </a:spcAft>
              <a:defRPr/>
            </a:pPr>
            <a:r>
              <a:rPr lang="fr-FR" sz="1200" i="1" dirty="0">
                <a:solidFill>
                  <a:srgbClr val="000000"/>
                </a:solidFill>
                <a:latin typeface="Arial Narrow" panose="020B0606020202030204" pitchFamily="34" charset="0"/>
              </a:rPr>
              <a:t>Note: </a:t>
            </a:r>
            <a:r>
              <a:rPr lang="fr-FR" sz="1200" dirty="0">
                <a:solidFill>
                  <a:srgbClr val="000000"/>
                </a:solidFill>
                <a:latin typeface="Arial Narrow" panose="020B0606020202030204" pitchFamily="34" charset="0"/>
              </a:rPr>
              <a:t>The </a:t>
            </a:r>
            <a:r>
              <a:rPr lang="fr-FR" sz="1200" dirty="0" err="1">
                <a:solidFill>
                  <a:srgbClr val="000000"/>
                </a:solidFill>
                <a:latin typeface="Arial Narrow" panose="020B0606020202030204" pitchFamily="34" charset="0"/>
              </a:rPr>
              <a:t>only</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fields</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that</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Suppliers</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should</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modify</a:t>
            </a:r>
            <a:r>
              <a:rPr lang="fr-FR" sz="1200" dirty="0">
                <a:solidFill>
                  <a:srgbClr val="000000"/>
                </a:solidFill>
                <a:latin typeface="Arial Narrow" panose="020B0606020202030204" pitchFamily="34" charset="0"/>
              </a:rPr>
              <a:t> in the Template are </a:t>
            </a:r>
            <a:r>
              <a:rPr lang="fr-FR" sz="1200" dirty="0" err="1">
                <a:solidFill>
                  <a:srgbClr val="000000"/>
                </a:solidFill>
                <a:latin typeface="Arial Narrow" panose="020B0606020202030204" pitchFamily="34" charset="0"/>
              </a:rPr>
              <a:t>indicated</a:t>
            </a:r>
            <a:r>
              <a:rPr lang="fr-FR" sz="1200" dirty="0">
                <a:solidFill>
                  <a:srgbClr val="000000"/>
                </a:solidFill>
                <a:latin typeface="Arial Narrow" panose="020B0606020202030204" pitchFamily="34" charset="0"/>
              </a:rPr>
              <a:t> in </a:t>
            </a:r>
            <a:r>
              <a:rPr lang="fr-FR" sz="1200" dirty="0" err="1">
                <a:solidFill>
                  <a:srgbClr val="000000"/>
                </a:solidFill>
                <a:latin typeface="Arial Narrow" panose="020B0606020202030204" pitchFamily="34" charset="0"/>
              </a:rPr>
              <a:t>red</a:t>
            </a:r>
            <a:r>
              <a:rPr lang="fr-FR" sz="1200" dirty="0">
                <a:solidFill>
                  <a:srgbClr val="000000"/>
                </a:solidFill>
                <a:latin typeface="Arial Narrow" panose="020B0606020202030204" pitchFamily="34" charset="0"/>
              </a:rPr>
              <a:t>: </a:t>
            </a:r>
            <a:r>
              <a:rPr lang="fr-FR" sz="1200" b="1" dirty="0">
                <a:solidFill>
                  <a:srgbClr val="FF0000"/>
                </a:solidFill>
                <a:latin typeface="Arial Narrow" panose="020B0606020202030204" pitchFamily="34" charset="0"/>
              </a:rPr>
              <a:t>CURRENCY,</a:t>
            </a:r>
            <a:r>
              <a:rPr lang="fr-FR" sz="1200" b="1" dirty="0">
                <a:solidFill>
                  <a:srgbClr val="000000"/>
                </a:solidFill>
                <a:latin typeface="Arial Narrow" panose="020B0606020202030204" pitchFamily="34" charset="0"/>
              </a:rPr>
              <a:t> </a:t>
            </a:r>
            <a:r>
              <a:rPr lang="fr-FR" sz="1200" b="1" dirty="0">
                <a:solidFill>
                  <a:srgbClr val="FF0000"/>
                </a:solidFill>
                <a:latin typeface="Arial Narrow" panose="020B0606020202030204" pitchFamily="34" charset="0"/>
              </a:rPr>
              <a:t>ITEMCOUNT</a:t>
            </a:r>
            <a:r>
              <a:rPr lang="fr-FR" sz="1200" b="1" dirty="0">
                <a:solidFill>
                  <a:srgbClr val="000000"/>
                </a:solidFill>
                <a:latin typeface="Arial Narrow" panose="020B0606020202030204" pitchFamily="34" charset="0"/>
              </a:rPr>
              <a:t>, </a:t>
            </a:r>
            <a:r>
              <a:rPr lang="fr-FR" sz="1200" b="1" dirty="0">
                <a:solidFill>
                  <a:srgbClr val="FF0000"/>
                </a:solidFill>
                <a:latin typeface="Arial Narrow" panose="020B0606020202030204" pitchFamily="34" charset="0"/>
              </a:rPr>
              <a:t>TIMESTAMP</a:t>
            </a:r>
            <a:r>
              <a:rPr lang="fr-FR" sz="1200" dirty="0">
                <a:solidFill>
                  <a:srgbClr val="FF0000"/>
                </a:solidFill>
                <a:latin typeface="Arial Narrow" panose="020B0606020202030204" pitchFamily="34" charset="0"/>
              </a:rPr>
              <a:t> </a:t>
            </a:r>
            <a:r>
              <a:rPr lang="fr-FR" sz="1200" dirty="0">
                <a:latin typeface="Arial Narrow" panose="020B0606020202030204" pitchFamily="34" charset="0"/>
              </a:rPr>
              <a:t>and</a:t>
            </a:r>
            <a:r>
              <a:rPr lang="fr-FR" sz="1200" dirty="0">
                <a:solidFill>
                  <a:srgbClr val="FF0000"/>
                </a:solidFill>
                <a:latin typeface="Arial Narrow" panose="020B0606020202030204" pitchFamily="34" charset="0"/>
              </a:rPr>
              <a:t> </a:t>
            </a:r>
            <a:r>
              <a:rPr lang="fr-FR" sz="1200" b="1" dirty="0">
                <a:solidFill>
                  <a:srgbClr val="FF0000"/>
                </a:solidFill>
                <a:latin typeface="Arial Narrow" panose="020B0606020202030204" pitchFamily="34" charset="0"/>
              </a:rPr>
              <a:t>COMMENTS</a:t>
            </a:r>
            <a:r>
              <a:rPr lang="fr-FR" sz="1200" b="1" dirty="0">
                <a:solidFill>
                  <a:srgbClr val="000000"/>
                </a:solidFill>
                <a:latin typeface="Arial Narrow" panose="020B0606020202030204" pitchFamily="34" charset="0"/>
              </a:rPr>
              <a:t>. </a:t>
            </a:r>
            <a:r>
              <a:rPr lang="fr-FR" sz="1200" dirty="0">
                <a:solidFill>
                  <a:srgbClr val="000000"/>
                </a:solidFill>
                <a:latin typeface="Arial Narrow" panose="020B0606020202030204" pitchFamily="34" charset="0"/>
              </a:rPr>
              <a:t>All the </a:t>
            </a:r>
            <a:r>
              <a:rPr lang="fr-FR" sz="1200" dirty="0" err="1">
                <a:solidFill>
                  <a:srgbClr val="000000"/>
                </a:solidFill>
                <a:latin typeface="Arial Narrow" panose="020B0606020202030204" pitchFamily="34" charset="0"/>
              </a:rPr>
              <a:t>other</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fields</a:t>
            </a:r>
            <a:r>
              <a:rPr lang="fr-FR" sz="1200" dirty="0">
                <a:solidFill>
                  <a:srgbClr val="000000"/>
                </a:solidFill>
                <a:latin typeface="Arial Narrow" panose="020B0606020202030204" pitchFamily="34" charset="0"/>
              </a:rPr>
              <a:t> are </a:t>
            </a:r>
            <a:r>
              <a:rPr lang="fr-FR" sz="1200" dirty="0" err="1">
                <a:solidFill>
                  <a:srgbClr val="000000"/>
                </a:solidFill>
                <a:latin typeface="Arial Narrow" panose="020B0606020202030204" pitchFamily="34" charset="0"/>
              </a:rPr>
              <a:t>predefined</a:t>
            </a:r>
            <a:r>
              <a:rPr lang="fr-FR" sz="1200" dirty="0">
                <a:solidFill>
                  <a:srgbClr val="000000"/>
                </a:solidFill>
                <a:latin typeface="Arial Narrow" panose="020B0606020202030204" pitchFamily="34" charset="0"/>
              </a:rPr>
              <a:t> in the Template for the Customer and </a:t>
            </a:r>
            <a:r>
              <a:rPr lang="fr-FR" sz="1200" dirty="0" err="1">
                <a:solidFill>
                  <a:srgbClr val="000000"/>
                </a:solidFill>
                <a:latin typeface="Arial Narrow" panose="020B0606020202030204" pitchFamily="34" charset="0"/>
              </a:rPr>
              <a:t>should</a:t>
            </a:r>
            <a:r>
              <a:rPr lang="fr-FR" sz="1200" dirty="0">
                <a:solidFill>
                  <a:srgbClr val="000000"/>
                </a:solidFill>
                <a:latin typeface="Arial Narrow" panose="020B0606020202030204" pitchFamily="34" charset="0"/>
              </a:rPr>
              <a:t> not </a:t>
            </a:r>
            <a:r>
              <a:rPr lang="fr-FR" sz="1200" dirty="0" err="1">
                <a:solidFill>
                  <a:srgbClr val="000000"/>
                </a:solidFill>
                <a:latin typeface="Arial Narrow" panose="020B0606020202030204" pitchFamily="34" charset="0"/>
              </a:rPr>
              <a:t>be</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modified</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unless</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instructed</a:t>
            </a:r>
            <a:r>
              <a:rPr lang="fr-FR" sz="1200" dirty="0">
                <a:solidFill>
                  <a:srgbClr val="000000"/>
                </a:solidFill>
                <a:latin typeface="Arial Narrow" panose="020B0606020202030204" pitchFamily="34" charset="0"/>
              </a:rPr>
              <a:t> by a </a:t>
            </a:r>
            <a:r>
              <a:rPr lang="fr-FR" sz="1200" dirty="0" err="1">
                <a:solidFill>
                  <a:srgbClr val="000000"/>
                </a:solidFill>
                <a:latin typeface="Arial Narrow" panose="020B0606020202030204" pitchFamily="34" charset="0"/>
              </a:rPr>
              <a:t>Catalog</a:t>
            </a:r>
            <a:r>
              <a:rPr lang="fr-FR" sz="1200" dirty="0">
                <a:solidFill>
                  <a:srgbClr val="000000"/>
                </a:solidFill>
                <a:latin typeface="Arial Narrow" panose="020B0606020202030204" pitchFamily="34" charset="0"/>
              </a:rPr>
              <a:t> Expert.</a:t>
            </a:r>
            <a:endParaRPr lang="en-US" sz="1200" dirty="0">
              <a:solidFill>
                <a:srgbClr val="000000"/>
              </a:solidFill>
              <a:latin typeface="Arial Narrow" panose="020B0606020202030204" pitchFamily="34" charset="0"/>
            </a:endParaRPr>
          </a:p>
          <a:p>
            <a:pPr fontAlgn="base">
              <a:spcBef>
                <a:spcPct val="50000"/>
              </a:spcBef>
              <a:spcAft>
                <a:spcPct val="0"/>
              </a:spcAft>
              <a:buClr>
                <a:srgbClr val="F0AB00"/>
              </a:buClr>
              <a:buSzPct val="80000"/>
            </a:pPr>
            <a:endParaRPr lang="en-US" sz="1800" kern="0" dirty="0">
              <a:ea typeface="Arial Unicode MS" pitchFamily="34" charset="-128"/>
              <a:cs typeface="Arial Unicode MS" pitchFamily="34" charset="-128"/>
            </a:endParaRPr>
          </a:p>
        </p:txBody>
      </p:sp>
    </p:spTree>
    <p:extLst>
      <p:ext uri="{BB962C8B-B14F-4D97-AF65-F5344CB8AC3E}">
        <p14:creationId xmlns:p14="http://schemas.microsoft.com/office/powerpoint/2010/main" val="23271550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7" y="1922463"/>
            <a:ext cx="5592890" cy="5027017"/>
          </a:xfrm>
          <a:prstGeom prst="rect">
            <a:avLst/>
          </a:prstGeom>
          <a:no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Supplier ID - </a:t>
            </a:r>
            <a:r>
              <a:rPr lang="en-US" sz="1400" b="1" dirty="0">
                <a:solidFill>
                  <a:srgbClr val="FF0000"/>
                </a:solidFill>
                <a:latin typeface="Arial Narrow" panose="020B0606020202030204" pitchFamily="34" charset="0"/>
              </a:rPr>
              <a:t>Required</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If the Header is set to “</a:t>
            </a:r>
            <a:r>
              <a:rPr lang="en-US" sz="1200" dirty="0" err="1">
                <a:latin typeface="Arial Narrow" panose="020B0606020202030204" pitchFamily="34" charset="0"/>
              </a:rPr>
              <a:t>NetworkID</a:t>
            </a:r>
            <a:r>
              <a:rPr lang="en-US" sz="1200" dirty="0">
                <a:latin typeface="Arial Narrow" panose="020B0606020202030204" pitchFamily="34" charset="0"/>
              </a:rPr>
              <a:t>”, then enter the Supplier’s Business Network ID, otherwise the appropriate value for the Domain used—DUNS, </a:t>
            </a:r>
            <a:r>
              <a:rPr lang="en-US" sz="1200" dirty="0" err="1">
                <a:latin typeface="Arial Narrow" panose="020B0606020202030204" pitchFamily="34" charset="0"/>
              </a:rPr>
              <a:t>internalsystem</a:t>
            </a:r>
            <a:r>
              <a:rPr lang="en-US" sz="1200" dirty="0">
                <a:latin typeface="Arial Narrow" panose="020B0606020202030204" pitchFamily="34" charset="0"/>
              </a:rPr>
              <a:t>, etc. Ask your Catalog Expert if you have questions. For PunchOut, be sure the Supplier can accept the Domain and value in their system for authentication </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200"/>
              </a:spcAft>
              <a:defRPr/>
            </a:pPr>
            <a:r>
              <a:rPr lang="fr-FR" sz="1200" b="1" i="1" dirty="0">
                <a:latin typeface="Arial Narrow" panose="020B0606020202030204" pitchFamily="34" charset="0"/>
              </a:rPr>
              <a:t>Example: </a:t>
            </a:r>
            <a:r>
              <a:rPr lang="en-US" sz="1200" dirty="0">
                <a:latin typeface="Arial Narrow" panose="020B0606020202030204" pitchFamily="34" charset="0"/>
              </a:rPr>
              <a:t>AN99999999999</a:t>
            </a:r>
          </a:p>
          <a:p>
            <a:pPr marL="171450">
              <a:lnSpc>
                <a:spcPts val="1300"/>
              </a:lnSpc>
              <a:spcAft>
                <a:spcPts val="1200"/>
              </a:spcAft>
              <a:defRPr/>
            </a:pPr>
            <a:r>
              <a:rPr lang="en-US" sz="1200" i="1" dirty="0">
                <a:latin typeface="Arial Narrow" panose="020B0606020202030204" pitchFamily="34" charset="0"/>
              </a:rPr>
              <a:t>Note: </a:t>
            </a:r>
            <a:r>
              <a:rPr lang="en-US" sz="1200" dirty="0">
                <a:latin typeface="Arial Narrow" panose="020B0606020202030204" pitchFamily="34" charset="0"/>
              </a:rPr>
              <a:t>If you publish the Catalog in your test account, add a suffix –T to your ANID or DUNS number like this: AN99999999999-T</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Supplier Part ID - </a:t>
            </a:r>
            <a:r>
              <a:rPr lang="en-US" sz="1400" b="1" dirty="0">
                <a:solidFill>
                  <a:srgbClr val="FF0000"/>
                </a:solidFill>
                <a:latin typeface="Arial Narrow" panose="020B0606020202030204" pitchFamily="34" charset="0"/>
              </a:rPr>
              <a:t>Required </a:t>
            </a:r>
            <a:r>
              <a:rPr lang="en-US" sz="1400" dirty="0">
                <a:solidFill>
                  <a:srgbClr val="FF0000"/>
                </a:solidFill>
                <a:latin typeface="Arial Narrow" panose="020B0606020202030204" pitchFamily="34" charset="0"/>
              </a:rPr>
              <a:t> </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In L1 PunchOut this can be any value. It is required to be populated. You could set a keyword for your </a:t>
            </a:r>
            <a:r>
              <a:rPr lang="en-US" sz="1200" dirty="0" err="1">
                <a:latin typeface="Arial Narrow" panose="020B0606020202030204" pitchFamily="34" charset="0"/>
              </a:rPr>
              <a:t>PunchOut</a:t>
            </a:r>
            <a:r>
              <a:rPr lang="en-US" sz="1200" dirty="0">
                <a:latin typeface="Arial Narrow" panose="020B0606020202030204" pitchFamily="34" charset="0"/>
              </a:rPr>
              <a:t> system to evaluate here if you wish</a:t>
            </a:r>
          </a:p>
          <a:p>
            <a:pPr marL="171450">
              <a:lnSpc>
                <a:spcPts val="1300"/>
              </a:lnSpc>
              <a:spcAft>
                <a:spcPts val="200"/>
              </a:spcAft>
              <a:defRPr/>
            </a:pPr>
            <a:r>
              <a:rPr lang="en-US" sz="1200" b="1" dirty="0">
                <a:latin typeface="Arial Narrow" panose="020B0606020202030204" pitchFamily="34" charset="0"/>
              </a:rPr>
              <a:t>NOTE: If you provide more than one catalog for the same customer, make sure the items across these catalogs do not share the same Part ID + Part Auxiliary ID as this duplicates will cause erratic behavior in the application.</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2772882</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Manufacturer Part ID - </a:t>
            </a:r>
            <a:r>
              <a:rPr lang="en-US" sz="1400" b="1" dirty="0">
                <a:solidFill>
                  <a:srgbClr val="00B050"/>
                </a:solidFill>
                <a:latin typeface="Arial Narrow" panose="020B0606020202030204" pitchFamily="34" charset="0"/>
              </a:rPr>
              <a:t>Optional</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In L1 PunchOut this can be any value. It is not required to be populated, but the field must remain. You could set a keyword for the Supplier to evaluate here if you wish</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TTSIBM412CID</a:t>
            </a:r>
          </a:p>
        </p:txBody>
      </p:sp>
      <p:sp>
        <p:nvSpPr>
          <p:cNvPr id="2" name="Title 1"/>
          <p:cNvSpPr>
            <a:spLocks noGrp="1"/>
          </p:cNvSpPr>
          <p:nvPr>
            <p:ph type="title"/>
          </p:nvPr>
        </p:nvSpPr>
        <p:spPr/>
        <p:txBody>
          <a:bodyPr/>
          <a:lstStyle/>
          <a:p>
            <a:r>
              <a:rPr lang="en-US" noProof="0" dirty="0"/>
              <a:t>Creating a L1 PunchOut Catalog</a:t>
            </a:r>
          </a:p>
        </p:txBody>
      </p:sp>
      <p:graphicFrame>
        <p:nvGraphicFramePr>
          <p:cNvPr id="8" name="Table 7"/>
          <p:cNvGraphicFramePr>
            <a:graphicFrameLocks noGrp="1"/>
          </p:cNvGraphicFramePr>
          <p:nvPr>
            <p:extLst>
              <p:ext uri="{D42A27DB-BD31-4B8C-83A1-F6EECF244321}">
                <p14:modId xmlns:p14="http://schemas.microsoft.com/office/powerpoint/2010/main" val="3925510788"/>
              </p:ext>
            </p:extLst>
          </p:nvPr>
        </p:nvGraphicFramePr>
        <p:xfrm>
          <a:off x="504000" y="1922463"/>
          <a:ext cx="5270076" cy="560346"/>
        </p:xfrm>
        <a:graphic>
          <a:graphicData uri="http://schemas.openxmlformats.org/drawingml/2006/table">
            <a:tbl>
              <a:tblPr firstRow="1" bandRow="1">
                <a:effectLst/>
                <a:tableStyleId>{2D5ABB26-0587-4C30-8999-92F81FD0307C}</a:tableStyleId>
              </a:tblPr>
              <a:tblGrid>
                <a:gridCol w="1756692">
                  <a:extLst>
                    <a:ext uri="{9D8B030D-6E8A-4147-A177-3AD203B41FA5}">
                      <a16:colId xmlns:a16="http://schemas.microsoft.com/office/drawing/2014/main" val="20000"/>
                    </a:ext>
                  </a:extLst>
                </a:gridCol>
                <a:gridCol w="1756692">
                  <a:extLst>
                    <a:ext uri="{9D8B030D-6E8A-4147-A177-3AD203B41FA5}">
                      <a16:colId xmlns:a16="http://schemas.microsoft.com/office/drawing/2014/main" val="20001"/>
                    </a:ext>
                  </a:extLst>
                </a:gridCol>
                <a:gridCol w="1756692">
                  <a:extLst>
                    <a:ext uri="{9D8B030D-6E8A-4147-A177-3AD203B41FA5}">
                      <a16:colId xmlns:a16="http://schemas.microsoft.com/office/drawing/2014/main" val="20002"/>
                    </a:ext>
                  </a:extLst>
                </a:gridCol>
              </a:tblGrid>
              <a:tr h="280173">
                <a:tc>
                  <a:txBody>
                    <a:bodyPr/>
                    <a:lstStyle/>
                    <a:p>
                      <a:pPr algn="ctr"/>
                      <a:r>
                        <a:rPr lang="en-US" sz="1000" b="1" dirty="0">
                          <a:solidFill>
                            <a:schemeClr val="bg1"/>
                          </a:solidFill>
                          <a:latin typeface="Arial" panose="020B0604020202020204" pitchFamily="34" charset="0"/>
                          <a:cs typeface="Arial" panose="020B0604020202020204" pitchFamily="34" charset="0"/>
                        </a:rPr>
                        <a:t>Supplier ID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Supplier Part ID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Manufacturer Part ID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28017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a:latin typeface="Arial" panose="020B0604020202020204" pitchFamily="34" charset="0"/>
                          <a:cs typeface="Arial" panose="020B0604020202020204" pitchFamily="34" charset="0"/>
                        </a:rPr>
                        <a:t>AN99999999999</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r>
                        <a:rPr lang="en-US" sz="1000" dirty="0">
                          <a:latin typeface="Arial" panose="020B0604020202020204" pitchFamily="34" charset="0"/>
                          <a:cs typeface="Arial" panose="020B0604020202020204" pitchFamily="34" charset="0"/>
                        </a:rPr>
                        <a:t>PurchGrp500</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171450">
                        <a:lnSpc>
                          <a:spcPts val="1300"/>
                        </a:lnSpc>
                        <a:spcAft>
                          <a:spcPts val="200"/>
                        </a:spcAft>
                        <a:defRPr/>
                      </a:pPr>
                      <a:endParaRPr lang="en-US" sz="1000" dirty="0">
                        <a:latin typeface="Arial Narrow" panose="020B060602020203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
        <p:nvSpPr>
          <p:cNvPr id="7" name="Content Placeholder 2"/>
          <p:cNvSpPr txBox="1">
            <a:spLocks/>
          </p:cNvSpPr>
          <p:nvPr/>
        </p:nvSpPr>
        <p:spPr>
          <a:xfrm>
            <a:off x="435548" y="1539705"/>
            <a:ext cx="8071078" cy="1734074"/>
          </a:xfrm>
          <a:prstGeom prst="rect">
            <a:avLst/>
          </a:prstGeom>
        </p:spPr>
        <p:txBody>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300"/>
              </a:lnSpc>
              <a:spcBef>
                <a:spcPts val="0"/>
              </a:spcBef>
              <a:spcAft>
                <a:spcPts val="1200"/>
              </a:spcAft>
            </a:pPr>
            <a:r>
              <a:rPr lang="en-US" sz="2200" dirty="0">
                <a:solidFill>
                  <a:schemeClr val="accent1"/>
                </a:solidFill>
                <a:latin typeface="Arial" panose="020B0604020202020204" pitchFamily="34" charset="0"/>
              </a:rPr>
              <a:t>The Data Section</a:t>
            </a:r>
          </a:p>
        </p:txBody>
      </p:sp>
      <p:graphicFrame>
        <p:nvGraphicFramePr>
          <p:cNvPr id="6" name="Table 5">
            <a:extLst>
              <a:ext uri="{FF2B5EF4-FFF2-40B4-BE49-F238E27FC236}">
                <a16:creationId xmlns:a16="http://schemas.microsoft.com/office/drawing/2014/main" id="{19E8A182-1AC0-401F-9CF2-ACB647A43E72}"/>
              </a:ext>
            </a:extLst>
          </p:cNvPr>
          <p:cNvGraphicFramePr>
            <a:graphicFrameLocks noGrp="1"/>
          </p:cNvGraphicFramePr>
          <p:nvPr/>
        </p:nvGraphicFramePr>
        <p:xfrm>
          <a:off x="504000" y="5131210"/>
          <a:ext cx="1908506" cy="1153959"/>
        </p:xfrm>
        <a:graphic>
          <a:graphicData uri="http://schemas.openxmlformats.org/drawingml/2006/table">
            <a:tbl>
              <a:tblPr firstRow="1" bandRow="1">
                <a:tableStyleId>{69012ECD-51FC-41F1-AA8D-1B2483CD663E}</a:tableStyleId>
              </a:tblPr>
              <a:tblGrid>
                <a:gridCol w="207887">
                  <a:extLst>
                    <a:ext uri="{9D8B030D-6E8A-4147-A177-3AD203B41FA5}">
                      <a16:colId xmlns:a16="http://schemas.microsoft.com/office/drawing/2014/main" val="20000"/>
                    </a:ext>
                  </a:extLst>
                </a:gridCol>
                <a:gridCol w="1700619">
                  <a:extLst>
                    <a:ext uri="{9D8B030D-6E8A-4147-A177-3AD203B41FA5}">
                      <a16:colId xmlns:a16="http://schemas.microsoft.com/office/drawing/2014/main" val="20001"/>
                    </a:ext>
                  </a:extLst>
                </a:gridCol>
              </a:tblGrid>
              <a:tr h="211415">
                <a:tc gridSpan="2">
                  <a:txBody>
                    <a:bodyPr/>
                    <a:lstStyle/>
                    <a:p>
                      <a:pPr algn="ctr"/>
                      <a:r>
                        <a:rPr lang="en-US" sz="900" b="0" dirty="0">
                          <a:solidFill>
                            <a:schemeClr val="tx1"/>
                          </a:solidFill>
                          <a:latin typeface="Arial" panose="020B0604020202020204" pitchFamily="34" charset="0"/>
                        </a:rPr>
                        <a:t>F I E L D   C O L O R   C O D E S</a:t>
                      </a:r>
                    </a:p>
                  </a:txBody>
                  <a:tcPr marL="70472" marR="70472" marT="35236" marB="35236">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207500">
                <a:tc>
                  <a:txBody>
                    <a:bodyPr/>
                    <a:lstStyle/>
                    <a:p>
                      <a:pPr>
                        <a:lnSpc>
                          <a:spcPts val="1400"/>
                        </a:lnSpc>
                      </a:pPr>
                      <a:endParaRPr lang="en-US" sz="1100" baseline="0">
                        <a:solidFill>
                          <a:schemeClr val="bg1"/>
                        </a:solidFill>
                        <a:latin typeface="Arial" panose="020B0604020202020204" pitchFamily="34" charset="0"/>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0000"/>
                    </a:solidFill>
                  </a:tcPr>
                </a:tc>
                <a:tc>
                  <a:txBody>
                    <a:bodyPr/>
                    <a:lstStyle/>
                    <a:p>
                      <a:pPr>
                        <a:lnSpc>
                          <a:spcPts val="1400"/>
                        </a:lnSpc>
                      </a:pPr>
                      <a:r>
                        <a:rPr lang="en-US" sz="1100" baseline="0">
                          <a:latin typeface="Arial" panose="020B0604020202020204" pitchFamily="34" charset="0"/>
                        </a:rPr>
                        <a:t>Required</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1"/>
                  </a:ext>
                </a:extLst>
              </a:tr>
              <a:tr h="207500">
                <a:tc>
                  <a:txBody>
                    <a:bodyPr/>
                    <a:lstStyle/>
                    <a:p>
                      <a:pPr>
                        <a:lnSpc>
                          <a:spcPts val="1400"/>
                        </a:lnSpc>
                      </a:pPr>
                      <a:endParaRPr lang="en-US" sz="1100" baseline="0">
                        <a:solidFill>
                          <a:schemeClr val="bg1"/>
                        </a:solidFill>
                        <a:latin typeface="Arial" panose="020B0604020202020204" pitchFamily="34" charset="0"/>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00B050"/>
                    </a:solidFill>
                  </a:tcPr>
                </a:tc>
                <a:tc>
                  <a:txBody>
                    <a:bodyPr/>
                    <a:lstStyle/>
                    <a:p>
                      <a:pPr>
                        <a:lnSpc>
                          <a:spcPts val="1400"/>
                        </a:lnSpc>
                      </a:pPr>
                      <a:r>
                        <a:rPr lang="en-US" sz="1100" baseline="0">
                          <a:latin typeface="Arial" panose="020B0604020202020204" pitchFamily="34" charset="0"/>
                        </a:rPr>
                        <a:t>Optional</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2"/>
                  </a:ext>
                </a:extLst>
              </a:tr>
              <a:tr h="235474">
                <a:tc>
                  <a:txBody>
                    <a:bodyPr/>
                    <a:lstStyle/>
                    <a:p>
                      <a:pPr>
                        <a:lnSpc>
                          <a:spcPts val="1400"/>
                        </a:lnSpc>
                      </a:pPr>
                      <a:endParaRPr lang="en-US" sz="1100" baseline="0">
                        <a:solidFill>
                          <a:schemeClr val="bg1"/>
                        </a:solidFill>
                        <a:latin typeface="Arial" panose="020B0604020202020204" pitchFamily="34" charset="0"/>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79646"/>
                    </a:solidFill>
                  </a:tcPr>
                </a:tc>
                <a:tc>
                  <a:txBody>
                    <a:bodyPr/>
                    <a:lstStyle/>
                    <a:p>
                      <a:pPr>
                        <a:lnSpc>
                          <a:spcPts val="1400"/>
                        </a:lnSpc>
                      </a:pPr>
                      <a:r>
                        <a:rPr lang="en-US" sz="1100" baseline="0">
                          <a:latin typeface="Arial" panose="020B0604020202020204" pitchFamily="34" charset="0"/>
                        </a:rPr>
                        <a:t>Optional, but preferred</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3"/>
                  </a:ext>
                </a:extLst>
              </a:tr>
              <a:tr h="207500">
                <a:tc>
                  <a:txBody>
                    <a:bodyPr/>
                    <a:lstStyle/>
                    <a:p>
                      <a:pPr marL="0" algn="l" defTabSz="914400" rtl="0" eaLnBrk="1" latinLnBrk="0" hangingPunct="1">
                        <a:lnSpc>
                          <a:spcPts val="1400"/>
                        </a:lnSpc>
                      </a:pPr>
                      <a:endParaRPr lang="en-US" sz="1100" kern="1200" baseline="0">
                        <a:solidFill>
                          <a:schemeClr val="bg1"/>
                        </a:solidFill>
                        <a:latin typeface="Arial" panose="020B0604020202020204" pitchFamily="34" charset="0"/>
                        <a:ea typeface="+mn-ea"/>
                        <a:cs typeface="+mn-cs"/>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chemeClr val="bg1">
                        <a:lumMod val="50000"/>
                      </a:schemeClr>
                    </a:solidFill>
                  </a:tcPr>
                </a:tc>
                <a:tc>
                  <a:txBody>
                    <a:bodyPr/>
                    <a:lstStyle/>
                    <a:p>
                      <a:pPr marL="0" algn="l" defTabSz="914400" rtl="0" eaLnBrk="1" latinLnBrk="0" hangingPunct="1">
                        <a:lnSpc>
                          <a:spcPts val="1400"/>
                        </a:lnSpc>
                      </a:pPr>
                      <a:r>
                        <a:rPr lang="en-US" sz="1100" kern="1200" baseline="0" dirty="0">
                          <a:solidFill>
                            <a:schemeClr val="tx1"/>
                          </a:solidFill>
                          <a:latin typeface="Arial" panose="020B0604020202020204" pitchFamily="34" charset="0"/>
                          <a:ea typeface="+mn-ea"/>
                          <a:cs typeface="+mn-cs"/>
                        </a:rPr>
                        <a:t>Do not use</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23874023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2574" y="1627188"/>
            <a:ext cx="5923213" cy="5168081"/>
          </a:xfrm>
          <a:prstGeom prst="rect">
            <a:avLst/>
          </a:prstGeom>
          <a:no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Item Description </a:t>
            </a:r>
            <a:r>
              <a:rPr lang="en-US" sz="1400" b="1" dirty="0">
                <a:solidFill>
                  <a:srgbClr val="FF0000"/>
                </a:solidFill>
                <a:latin typeface="Arial Narrow" panose="020B0606020202030204" pitchFamily="34" charset="0"/>
              </a:rPr>
              <a:t>- Required</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In L1 PunchOut, use keywords from product categories and services available on the Supplier’s site. These keywords are searched and display the Supplier’s PunchOut link when matched</a:t>
            </a:r>
            <a:endParaRPr lang="fr-FR" sz="1200" b="1" dirty="0">
              <a:solidFill>
                <a:srgbClr val="FF0000"/>
              </a:solidFill>
              <a:latin typeface="Arial Narrow" panose="020B0606020202030204" pitchFamily="34" charset="0"/>
            </a:endParaRPr>
          </a:p>
          <a:p>
            <a:pPr marL="171450">
              <a:lnSpc>
                <a:spcPts val="1300"/>
              </a:lnSpc>
              <a:spcAft>
                <a:spcPts val="200"/>
              </a:spcAft>
              <a:defRPr/>
            </a:pPr>
            <a:r>
              <a:rPr lang="fr-FR" sz="1200" i="1" dirty="0">
                <a:latin typeface="Arial Narrow" panose="020B0606020202030204" pitchFamily="34" charset="0"/>
              </a:rPr>
              <a:t>Note: </a:t>
            </a:r>
            <a:r>
              <a:rPr lang="en-US" sz="1200" dirty="0">
                <a:latin typeface="Arial Narrow" panose="020B0606020202030204" pitchFamily="34" charset="0"/>
              </a:rPr>
              <a:t>To use a special character as a literal value, you need to “escape” it by putting a backslash (\) in front of it. For example, \" lets a double quote be seen as a quote instead of a delimiter for an entry. To escape a quote (") within a quoted field, use two quotes ("")</a:t>
            </a:r>
            <a:endParaRPr lang="fr-FR" sz="1200" dirty="0">
              <a:latin typeface="Arial Narrow" panose="020B0606020202030204" pitchFamily="34" charset="0"/>
            </a:endParaRP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2000</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Printer, Laser, Inkjet, laptop, tablet, mouse, HP, Apple, Microsoft, Software</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SPSC Code </a:t>
            </a:r>
            <a:r>
              <a:rPr lang="en-US" sz="1400" b="1" dirty="0">
                <a:solidFill>
                  <a:srgbClr val="FF0000"/>
                </a:solidFill>
                <a:latin typeface="Arial Narrow" panose="020B0606020202030204" pitchFamily="34" charset="0"/>
              </a:rPr>
              <a:t>- Required</a:t>
            </a:r>
          </a:p>
          <a:p>
            <a:pPr marL="171450">
              <a:lnSpc>
                <a:spcPts val="1300"/>
              </a:lnSpc>
              <a:spcAft>
                <a:spcPts val="200"/>
              </a:spcAft>
              <a:defRPr/>
            </a:pPr>
            <a:r>
              <a:rPr lang="fr-FR" sz="1200" b="1" i="1" dirty="0">
                <a:latin typeface="Arial Narrow" panose="020B0606020202030204" pitchFamily="34" charset="0"/>
              </a:rPr>
              <a:t>Description: </a:t>
            </a:r>
            <a:r>
              <a:rPr lang="fr-FR" sz="1200" dirty="0">
                <a:latin typeface="Arial Narrow" panose="020B0606020202030204" pitchFamily="34" charset="0"/>
              </a:rPr>
              <a:t>Classification of the main </a:t>
            </a:r>
            <a:r>
              <a:rPr lang="fr-FR" sz="1200" dirty="0" err="1">
                <a:latin typeface="Arial Narrow" panose="020B0606020202030204" pitchFamily="34" charset="0"/>
              </a:rPr>
              <a:t>product</a:t>
            </a:r>
            <a:r>
              <a:rPr lang="fr-FR" sz="1200" dirty="0">
                <a:latin typeface="Arial Narrow" panose="020B0606020202030204" pitchFamily="34" charset="0"/>
              </a:rPr>
              <a:t> or service </a:t>
            </a:r>
            <a:r>
              <a:rPr lang="fr-FR" sz="1200" dirty="0" err="1">
                <a:latin typeface="Arial Narrow" panose="020B0606020202030204" pitchFamily="34" charset="0"/>
              </a:rPr>
              <a:t>you</a:t>
            </a:r>
            <a:r>
              <a:rPr lang="fr-FR" sz="1200" dirty="0">
                <a:latin typeface="Arial Narrow" panose="020B0606020202030204" pitchFamily="34" charset="0"/>
              </a:rPr>
              <a:t> </a:t>
            </a:r>
            <a:r>
              <a:rPr lang="fr-FR" sz="1200" dirty="0" err="1">
                <a:latin typeface="Arial Narrow" panose="020B0606020202030204" pitchFamily="34" charset="0"/>
              </a:rPr>
              <a:t>sell</a:t>
            </a:r>
            <a:r>
              <a:rPr lang="fr-FR" sz="1200" dirty="0">
                <a:latin typeface="Arial Narrow" panose="020B0606020202030204" pitchFamily="34" charset="0"/>
              </a:rPr>
              <a:t>. It </a:t>
            </a:r>
            <a:r>
              <a:rPr lang="fr-FR" sz="1200" dirty="0" err="1">
                <a:latin typeface="Arial Narrow" panose="020B0606020202030204" pitchFamily="34" charset="0"/>
              </a:rPr>
              <a:t>is</a:t>
            </a:r>
            <a:r>
              <a:rPr lang="fr-FR" sz="1200" dirty="0">
                <a:latin typeface="Arial Narrow" panose="020B0606020202030204" pitchFamily="34" charset="0"/>
              </a:rPr>
              <a:t> </a:t>
            </a:r>
            <a:r>
              <a:rPr lang="fr-FR" sz="1200" dirty="0" err="1">
                <a:latin typeface="Arial Narrow" panose="020B0606020202030204" pitchFamily="34" charset="0"/>
              </a:rPr>
              <a:t>recommended</a:t>
            </a:r>
            <a:r>
              <a:rPr lang="fr-FR" sz="1200" dirty="0">
                <a:latin typeface="Arial Narrow" panose="020B0606020202030204" pitchFamily="34" charset="0"/>
              </a:rPr>
              <a:t> to use a high </a:t>
            </a:r>
            <a:r>
              <a:rPr lang="fr-FR" sz="1200" dirty="0" err="1">
                <a:latin typeface="Arial Narrow" panose="020B0606020202030204" pitchFamily="34" charset="0"/>
              </a:rPr>
              <a:t>level</a:t>
            </a:r>
            <a:r>
              <a:rPr lang="fr-FR" sz="1200" dirty="0">
                <a:latin typeface="Arial Narrow" panose="020B0606020202030204" pitchFamily="34" charset="0"/>
              </a:rPr>
              <a:t> (</a:t>
            </a:r>
            <a:r>
              <a:rPr lang="fr-FR" sz="1200" dirty="0" err="1">
                <a:latin typeface="Arial Narrow" panose="020B0606020202030204" pitchFamily="34" charset="0"/>
              </a:rPr>
              <a:t>Level</a:t>
            </a:r>
            <a:r>
              <a:rPr lang="fr-FR" sz="1200" dirty="0">
                <a:latin typeface="Arial Narrow" panose="020B0606020202030204" pitchFamily="34" charset="0"/>
              </a:rPr>
              <a:t> 1 or 2) </a:t>
            </a:r>
            <a:r>
              <a:rPr lang="fr-FR" sz="1200" dirty="0" err="1">
                <a:latin typeface="Arial Narrow" panose="020B0606020202030204" pitchFamily="34" charset="0"/>
              </a:rPr>
              <a:t>commodity</a:t>
            </a:r>
            <a:r>
              <a:rPr lang="fr-FR" sz="1200" dirty="0">
                <a:latin typeface="Arial Narrow" panose="020B0606020202030204" pitchFamily="34" charset="0"/>
              </a:rPr>
              <a:t> code </a:t>
            </a:r>
            <a:r>
              <a:rPr lang="fr-FR" sz="1200" dirty="0" err="1">
                <a:latin typeface="Arial Narrow" panose="020B0606020202030204" pitchFamily="34" charset="0"/>
              </a:rPr>
              <a:t>that</a:t>
            </a:r>
            <a:r>
              <a:rPr lang="fr-FR" sz="1200" dirty="0">
                <a:latin typeface="Arial Narrow" panose="020B0606020202030204" pitchFamily="34" charset="0"/>
              </a:rPr>
              <a:t> best </a:t>
            </a:r>
            <a:r>
              <a:rPr lang="fr-FR" sz="1200" dirty="0" err="1">
                <a:latin typeface="Arial Narrow" panose="020B0606020202030204" pitchFamily="34" charset="0"/>
              </a:rPr>
              <a:t>represents</a:t>
            </a:r>
            <a:r>
              <a:rPr lang="fr-FR" sz="1200" dirty="0">
                <a:latin typeface="Arial Narrow" panose="020B0606020202030204" pitchFamily="34" charset="0"/>
              </a:rPr>
              <a:t> the </a:t>
            </a:r>
            <a:r>
              <a:rPr lang="fr-FR" sz="1200" dirty="0" err="1">
                <a:latin typeface="Arial Narrow" panose="020B0606020202030204" pitchFamily="34" charset="0"/>
              </a:rPr>
              <a:t>overall</a:t>
            </a:r>
            <a:r>
              <a:rPr lang="fr-FR" sz="1200" dirty="0">
                <a:latin typeface="Arial Narrow" panose="020B0606020202030204" pitchFamily="34" charset="0"/>
              </a:rPr>
              <a:t> </a:t>
            </a:r>
            <a:r>
              <a:rPr lang="fr-FR" sz="1200" dirty="0" err="1">
                <a:latin typeface="Arial Narrow" panose="020B0606020202030204" pitchFamily="34" charset="0"/>
              </a:rPr>
              <a:t>category</a:t>
            </a:r>
            <a:r>
              <a:rPr lang="fr-FR" sz="1200" dirty="0">
                <a:latin typeface="Arial Narrow" panose="020B0606020202030204" pitchFamily="34" charset="0"/>
              </a:rPr>
              <a:t> of </a:t>
            </a:r>
            <a:r>
              <a:rPr lang="fr-FR" sz="1200" dirty="0" err="1">
                <a:latin typeface="Arial Narrow" panose="020B0606020202030204" pitchFamily="34" charset="0"/>
              </a:rPr>
              <a:t>products</a:t>
            </a:r>
            <a:r>
              <a:rPr lang="fr-FR" sz="1200" dirty="0">
                <a:latin typeface="Arial Narrow" panose="020B0606020202030204" pitchFamily="34" charset="0"/>
              </a:rPr>
              <a:t>/services </a:t>
            </a:r>
            <a:r>
              <a:rPr lang="fr-FR" sz="1200" dirty="0" err="1">
                <a:latin typeface="Arial Narrow" panose="020B0606020202030204" pitchFamily="34" charset="0"/>
              </a:rPr>
              <a:t>sold</a:t>
            </a:r>
            <a:r>
              <a:rPr lang="fr-FR" sz="1200" dirty="0">
                <a:latin typeface="Arial Narrow" panose="020B0606020202030204" pitchFamily="34" charset="0"/>
              </a:rPr>
              <a:t> to </a:t>
            </a:r>
            <a:r>
              <a:rPr lang="fr-FR" sz="1200" dirty="0" err="1">
                <a:latin typeface="Arial Narrow" panose="020B0606020202030204" pitchFamily="34" charset="0"/>
              </a:rPr>
              <a:t>your</a:t>
            </a:r>
            <a:r>
              <a:rPr lang="fr-FR" sz="1200" dirty="0">
                <a:latin typeface="Arial Narrow" panose="020B0606020202030204" pitchFamily="34" charset="0"/>
              </a:rPr>
              <a:t> </a:t>
            </a:r>
            <a:r>
              <a:rPr lang="fr-FR" sz="1200" dirty="0" err="1">
                <a:latin typeface="Arial Narrow" panose="020B0606020202030204" pitchFamily="34" charset="0"/>
              </a:rPr>
              <a:t>customer</a:t>
            </a:r>
            <a:r>
              <a:rPr lang="fr-FR" sz="1200" dirty="0">
                <a:latin typeface="Arial Narrow" panose="020B0606020202030204" pitchFamily="34" charset="0"/>
              </a:rPr>
              <a:t>. For L1 PunchOut, </a:t>
            </a:r>
            <a:r>
              <a:rPr lang="fr-FR" sz="1200" dirty="0" err="1">
                <a:latin typeface="Arial Narrow" panose="020B0606020202030204" pitchFamily="34" charset="0"/>
              </a:rPr>
              <a:t>this</a:t>
            </a:r>
            <a:r>
              <a:rPr lang="fr-FR" sz="1200" dirty="0">
                <a:latin typeface="Arial Narrow" panose="020B0606020202030204" pitchFamily="34" charset="0"/>
              </a:rPr>
              <a:t> </a:t>
            </a:r>
            <a:r>
              <a:rPr lang="fr-FR" sz="1200" dirty="0" err="1">
                <a:latin typeface="Arial Narrow" panose="020B0606020202030204" pitchFamily="34" charset="0"/>
              </a:rPr>
              <a:t>commodity</a:t>
            </a:r>
            <a:r>
              <a:rPr lang="fr-FR" sz="1200" dirty="0">
                <a:latin typeface="Arial Narrow" panose="020B0606020202030204" pitchFamily="34" charset="0"/>
              </a:rPr>
              <a:t> code </a:t>
            </a:r>
            <a:r>
              <a:rPr lang="fr-FR" sz="1200" dirty="0" err="1">
                <a:latin typeface="Arial Narrow" panose="020B0606020202030204" pitchFamily="34" charset="0"/>
              </a:rPr>
              <a:t>will</a:t>
            </a:r>
            <a:r>
              <a:rPr lang="fr-FR" sz="1200" dirty="0">
                <a:latin typeface="Arial Narrow" panose="020B0606020202030204" pitchFamily="34" charset="0"/>
              </a:rPr>
              <a:t> </a:t>
            </a:r>
            <a:r>
              <a:rPr lang="fr-FR" sz="1200" dirty="0" err="1">
                <a:latin typeface="Arial Narrow" panose="020B0606020202030204" pitchFamily="34" charset="0"/>
              </a:rPr>
              <a:t>only</a:t>
            </a:r>
            <a:r>
              <a:rPr lang="fr-FR" sz="1200" dirty="0">
                <a:latin typeface="Arial Narrow" panose="020B0606020202030204" pitchFamily="34" charset="0"/>
              </a:rPr>
              <a:t> </a:t>
            </a:r>
            <a:r>
              <a:rPr lang="fr-FR" sz="1200" dirty="0" err="1">
                <a:latin typeface="Arial Narrow" panose="020B0606020202030204" pitchFamily="34" charset="0"/>
              </a:rPr>
              <a:t>determine</a:t>
            </a:r>
            <a:r>
              <a:rPr lang="fr-FR" sz="1200" dirty="0">
                <a:latin typeface="Arial Narrow" panose="020B0606020202030204" pitchFamily="34" charset="0"/>
              </a:rPr>
              <a:t> </a:t>
            </a:r>
            <a:r>
              <a:rPr lang="fr-FR" sz="1200" dirty="0" err="1">
                <a:latin typeface="Arial Narrow" panose="020B0606020202030204" pitchFamily="34" charset="0"/>
              </a:rPr>
              <a:t>where</a:t>
            </a:r>
            <a:r>
              <a:rPr lang="fr-FR" sz="1200" dirty="0">
                <a:latin typeface="Arial Narrow" panose="020B0606020202030204" pitchFamily="34" charset="0"/>
              </a:rPr>
              <a:t> the Supplier </a:t>
            </a:r>
            <a:r>
              <a:rPr lang="fr-FR" sz="1200" dirty="0" err="1">
                <a:latin typeface="Arial Narrow" panose="020B0606020202030204" pitchFamily="34" charset="0"/>
              </a:rPr>
              <a:t>link</a:t>
            </a:r>
            <a:r>
              <a:rPr lang="fr-FR" sz="1200" dirty="0">
                <a:latin typeface="Arial Narrow" panose="020B0606020202030204" pitchFamily="34" charset="0"/>
              </a:rPr>
              <a:t> </a:t>
            </a:r>
            <a:r>
              <a:rPr lang="fr-FR" sz="1200" dirty="0" err="1">
                <a:latin typeface="Arial Narrow" panose="020B0606020202030204" pitchFamily="34" charset="0"/>
              </a:rPr>
              <a:t>appears</a:t>
            </a:r>
            <a:r>
              <a:rPr lang="fr-FR" sz="1200" dirty="0">
                <a:latin typeface="Arial Narrow" panose="020B0606020202030204" pitchFamily="34" charset="0"/>
              </a:rPr>
              <a:t> in the catalog </a:t>
            </a:r>
            <a:r>
              <a:rPr lang="fr-FR" sz="1200" dirty="0" err="1">
                <a:latin typeface="Arial Narrow" panose="020B0606020202030204" pitchFamily="34" charset="0"/>
              </a:rPr>
              <a:t>hierarchy</a:t>
            </a:r>
            <a:r>
              <a:rPr lang="fr-FR" sz="1200" dirty="0">
                <a:latin typeface="Arial Narrow" panose="020B0606020202030204" pitchFamily="34" charset="0"/>
              </a:rPr>
              <a:t>—not </a:t>
            </a:r>
            <a:r>
              <a:rPr lang="fr-FR" sz="1200" dirty="0" err="1">
                <a:latin typeface="Arial Narrow" panose="020B0606020202030204" pitchFamily="34" charset="0"/>
              </a:rPr>
              <a:t>what</a:t>
            </a:r>
            <a:r>
              <a:rPr lang="fr-FR" sz="1200" dirty="0">
                <a:latin typeface="Arial Narrow" panose="020B0606020202030204" pitchFamily="34" charset="0"/>
              </a:rPr>
              <a:t> the </a:t>
            </a:r>
            <a:r>
              <a:rPr lang="fr-FR" sz="1200" dirty="0" err="1">
                <a:latin typeface="Arial Narrow" panose="020B0606020202030204" pitchFamily="34" charset="0"/>
              </a:rPr>
              <a:t>actual</a:t>
            </a:r>
            <a:r>
              <a:rPr lang="fr-FR" sz="1200" dirty="0">
                <a:latin typeface="Arial Narrow" panose="020B0606020202030204" pitchFamily="34" charset="0"/>
              </a:rPr>
              <a:t> items are. </a:t>
            </a:r>
            <a:br>
              <a:rPr lang="fr-FR" sz="1200" b="1" i="1" dirty="0">
                <a:latin typeface="Arial Narrow" panose="020B0606020202030204" pitchFamily="34" charset="0"/>
              </a:rPr>
            </a:br>
            <a:r>
              <a:rPr lang="fr-FR" sz="1200" b="1" i="1" dirty="0" err="1">
                <a:latin typeface="Arial Narrow" panose="020B0606020202030204" pitchFamily="34" charset="0"/>
              </a:rPr>
              <a:t>T</a:t>
            </a:r>
            <a:r>
              <a:rPr lang="en-US" sz="1200" b="1" i="1" dirty="0" err="1">
                <a:latin typeface="Arial Narrow" panose="020B0606020202030204" pitchFamily="34" charset="0"/>
              </a:rPr>
              <a:t>ype</a:t>
            </a:r>
            <a:r>
              <a:rPr lang="en-US" sz="1200" b="1" i="1" dirty="0">
                <a:latin typeface="Arial Narrow" panose="020B0606020202030204" pitchFamily="34" charset="0"/>
              </a:rPr>
              <a:t>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40</a:t>
            </a:r>
          </a:p>
          <a:p>
            <a:pPr marL="171450">
              <a:lnSpc>
                <a:spcPts val="1300"/>
              </a:lnSpc>
              <a:spcAft>
                <a:spcPts val="200"/>
              </a:spcAft>
              <a:defRPr/>
            </a:pPr>
            <a:r>
              <a:rPr lang="en-US" sz="1200" b="1" i="1" dirty="0">
                <a:latin typeface="Arial Narrow" panose="020B0606020202030204" pitchFamily="34" charset="0"/>
              </a:rPr>
              <a:t>Example: </a:t>
            </a:r>
            <a:r>
              <a:rPr lang="fr-FR" sz="1200" dirty="0">
                <a:latin typeface="Arial Narrow" panose="020B0606020202030204" pitchFamily="34" charset="0"/>
              </a:rPr>
              <a:t>440000 (</a:t>
            </a:r>
            <a:r>
              <a:rPr lang="fr-FR" sz="1200" dirty="0" err="1">
                <a:latin typeface="Arial Narrow" panose="020B0606020202030204" pitchFamily="34" charset="0"/>
              </a:rPr>
              <a:t>level</a:t>
            </a:r>
            <a:r>
              <a:rPr lang="fr-FR" sz="1200" dirty="0">
                <a:latin typeface="Arial Narrow" panose="020B0606020202030204" pitchFamily="34" charset="0"/>
              </a:rPr>
              <a:t> 1) and 44120000 (</a:t>
            </a:r>
            <a:r>
              <a:rPr lang="fr-FR" sz="1200" dirty="0" err="1">
                <a:latin typeface="Arial Narrow" panose="020B0606020202030204" pitchFamily="34" charset="0"/>
              </a:rPr>
              <a:t>level</a:t>
            </a:r>
            <a:r>
              <a:rPr lang="fr-FR" sz="1200" dirty="0">
                <a:latin typeface="Arial Narrow" panose="020B0606020202030204" pitchFamily="34" charset="0"/>
              </a:rPr>
              <a:t> 2)</a:t>
            </a:r>
          </a:p>
          <a:p>
            <a:pPr marL="171450">
              <a:lnSpc>
                <a:spcPts val="1300"/>
              </a:lnSpc>
              <a:spcAft>
                <a:spcPts val="1200"/>
              </a:spcAft>
              <a:defRPr/>
            </a:pPr>
            <a:r>
              <a:rPr lang="en-US" sz="1200" i="1" dirty="0">
                <a:latin typeface="Arial Narrow" panose="020B0606020202030204" pitchFamily="34" charset="0"/>
              </a:rPr>
              <a:t>Note: </a:t>
            </a:r>
            <a:r>
              <a:rPr lang="en-US" sz="1200" dirty="0">
                <a:latin typeface="Arial Narrow" panose="020B0606020202030204" pitchFamily="34" charset="0"/>
              </a:rPr>
              <a:t>Ariba supports UNSPSC Version 13.5. A code list is available in your Customer’s Supplier Information Portal</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Unit Price - </a:t>
            </a:r>
            <a:r>
              <a:rPr lang="en-US" sz="1400" b="1" dirty="0">
                <a:solidFill>
                  <a:srgbClr val="FF0000"/>
                </a:solidFill>
                <a:latin typeface="Arial Narrow" panose="020B0606020202030204" pitchFamily="34" charset="0"/>
              </a:rPr>
              <a:t>Required</a:t>
            </a:r>
          </a:p>
          <a:p>
            <a:pPr marL="171450">
              <a:lnSpc>
                <a:spcPts val="1300"/>
              </a:lnSpc>
              <a:spcAft>
                <a:spcPts val="200"/>
              </a:spcAft>
              <a:defRPr/>
            </a:pPr>
            <a:r>
              <a:rPr lang="en-US" sz="1200" b="1" i="1" dirty="0">
                <a:latin typeface="Arial Narrow" panose="020B0606020202030204" pitchFamily="34" charset="0"/>
              </a:rPr>
              <a:t>Description: </a:t>
            </a:r>
            <a:r>
              <a:rPr lang="fr-FR" sz="1200" dirty="0">
                <a:latin typeface="Arial Narrow" panose="020B0606020202030204" pitchFamily="34" charset="0"/>
              </a:rPr>
              <a:t>In </a:t>
            </a:r>
            <a:r>
              <a:rPr lang="fr-FR" sz="1200" dirty="0" err="1">
                <a:latin typeface="Arial Narrow" panose="020B0606020202030204" pitchFamily="34" charset="0"/>
              </a:rPr>
              <a:t>Level</a:t>
            </a:r>
            <a:r>
              <a:rPr lang="fr-FR" sz="1200" dirty="0">
                <a:latin typeface="Arial Narrow" panose="020B0606020202030204" pitchFamily="34" charset="0"/>
              </a:rPr>
              <a:t> 1 PunchOut, the </a:t>
            </a:r>
            <a:r>
              <a:rPr lang="fr-FR" sz="1200" dirty="0" err="1">
                <a:latin typeface="Arial Narrow" panose="020B0606020202030204" pitchFamily="34" charset="0"/>
              </a:rPr>
              <a:t>price</a:t>
            </a:r>
            <a:r>
              <a:rPr lang="fr-FR" sz="1200" dirty="0">
                <a:latin typeface="Arial Narrow" panose="020B0606020202030204" pitchFamily="34" charset="0"/>
              </a:rPr>
              <a:t> </a:t>
            </a:r>
            <a:r>
              <a:rPr lang="fr-FR" sz="1200" dirty="0" err="1">
                <a:latin typeface="Arial Narrow" panose="020B0606020202030204" pitchFamily="34" charset="0"/>
              </a:rPr>
              <a:t>is</a:t>
            </a:r>
            <a:r>
              <a:rPr lang="fr-FR" sz="1200" dirty="0">
                <a:latin typeface="Arial Narrow" panose="020B0606020202030204" pitchFamily="34" charset="0"/>
              </a:rPr>
              <a:t> not </a:t>
            </a:r>
            <a:r>
              <a:rPr lang="fr-FR" sz="1200" dirty="0" err="1">
                <a:latin typeface="Arial Narrow" panose="020B0606020202030204" pitchFamily="34" charset="0"/>
              </a:rPr>
              <a:t>used</a:t>
            </a:r>
            <a:r>
              <a:rPr lang="fr-FR" sz="1200" dirty="0">
                <a:latin typeface="Arial Narrow" panose="020B0606020202030204" pitchFamily="34" charset="0"/>
              </a:rPr>
              <a:t>, but must </a:t>
            </a:r>
            <a:r>
              <a:rPr lang="fr-FR" sz="1200" dirty="0" err="1">
                <a:latin typeface="Arial Narrow" panose="020B0606020202030204" pitchFamily="34" charset="0"/>
              </a:rPr>
              <a:t>be</a:t>
            </a:r>
            <a:r>
              <a:rPr lang="fr-FR" sz="1200" dirty="0">
                <a:latin typeface="Arial Narrow" panose="020B0606020202030204" pitchFamily="34" charset="0"/>
              </a:rPr>
              <a:t> </a:t>
            </a:r>
            <a:r>
              <a:rPr lang="fr-FR" sz="1200" dirty="0" err="1">
                <a:latin typeface="Arial Narrow" panose="020B0606020202030204" pitchFamily="34" charset="0"/>
              </a:rPr>
              <a:t>populated</a:t>
            </a:r>
            <a:r>
              <a:rPr lang="fr-FR" sz="1200" dirty="0">
                <a:latin typeface="Arial Narrow" panose="020B0606020202030204" pitchFamily="34" charset="0"/>
              </a:rPr>
              <a:t>. It </a:t>
            </a:r>
            <a:r>
              <a:rPr lang="fr-FR" sz="1200" dirty="0" err="1">
                <a:latin typeface="Arial Narrow" panose="020B0606020202030204" pitchFamily="34" charset="0"/>
              </a:rPr>
              <a:t>is</a:t>
            </a:r>
            <a:r>
              <a:rPr lang="fr-FR" sz="1200" dirty="0">
                <a:latin typeface="Arial Narrow" panose="020B0606020202030204" pitchFamily="34" charset="0"/>
              </a:rPr>
              <a:t> </a:t>
            </a:r>
            <a:r>
              <a:rPr lang="fr-FR" sz="1200" dirty="0" err="1">
                <a:latin typeface="Arial Narrow" panose="020B0606020202030204" pitchFamily="34" charset="0"/>
              </a:rPr>
              <a:t>suggested</a:t>
            </a:r>
            <a:r>
              <a:rPr lang="fr-FR" sz="1200" dirty="0">
                <a:latin typeface="Arial Narrow" panose="020B0606020202030204" pitchFamily="34" charset="0"/>
              </a:rPr>
              <a:t> </a:t>
            </a:r>
            <a:r>
              <a:rPr lang="fr-FR" sz="1200" dirty="0" err="1">
                <a:latin typeface="Arial Narrow" panose="020B0606020202030204" pitchFamily="34" charset="0"/>
              </a:rPr>
              <a:t>that</a:t>
            </a:r>
            <a:r>
              <a:rPr lang="fr-FR" sz="1200" dirty="0">
                <a:latin typeface="Arial Narrow" panose="020B0606020202030204" pitchFamily="34" charset="0"/>
              </a:rPr>
              <a:t> </a:t>
            </a:r>
            <a:r>
              <a:rPr lang="fr-FR" sz="1200" dirty="0" err="1">
                <a:latin typeface="Arial Narrow" panose="020B0606020202030204" pitchFamily="34" charset="0"/>
              </a:rPr>
              <a:t>you</a:t>
            </a:r>
            <a:r>
              <a:rPr lang="fr-FR" sz="1200" dirty="0">
                <a:latin typeface="Arial Narrow" panose="020B0606020202030204" pitchFamily="34" charset="0"/>
              </a:rPr>
              <a:t> set the value to 1.00</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Decimal</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1.00</a:t>
            </a:r>
          </a:p>
          <a:p>
            <a:pPr marL="171450">
              <a:lnSpc>
                <a:spcPts val="1300"/>
              </a:lnSpc>
              <a:spcAft>
                <a:spcPts val="1200"/>
              </a:spcAft>
              <a:defRPr/>
            </a:pPr>
            <a:r>
              <a:rPr lang="en-US" sz="1200" i="1" dirty="0">
                <a:latin typeface="Arial Narrow" panose="020B0606020202030204" pitchFamily="34" charset="0"/>
              </a:rPr>
              <a:t>Note: </a:t>
            </a:r>
            <a:r>
              <a:rPr lang="fr-FR" sz="1200" dirty="0">
                <a:latin typeface="Arial Narrow" panose="020B0606020202030204" pitchFamily="34" charset="0"/>
              </a:rPr>
              <a:t>To </a:t>
            </a:r>
            <a:r>
              <a:rPr lang="fr-FR" sz="1200" dirty="0" err="1">
                <a:latin typeface="Arial Narrow" panose="020B0606020202030204" pitchFamily="34" charset="0"/>
              </a:rPr>
              <a:t>separate</a:t>
            </a:r>
            <a:r>
              <a:rPr lang="fr-FR" sz="1200" dirty="0">
                <a:latin typeface="Arial Narrow" panose="020B0606020202030204" pitchFamily="34" charset="0"/>
              </a:rPr>
              <a:t> the </a:t>
            </a:r>
            <a:r>
              <a:rPr lang="fr-FR" sz="1200" dirty="0" err="1">
                <a:latin typeface="Arial Narrow" panose="020B0606020202030204" pitchFamily="34" charset="0"/>
              </a:rPr>
              <a:t>integer</a:t>
            </a:r>
            <a:r>
              <a:rPr lang="fr-FR" sz="1200" dirty="0">
                <a:latin typeface="Arial Narrow" panose="020B0606020202030204" pitchFamily="34" charset="0"/>
              </a:rPr>
              <a:t> </a:t>
            </a:r>
            <a:r>
              <a:rPr lang="fr-FR" sz="1200" dirty="0" err="1">
                <a:latin typeface="Arial Narrow" panose="020B0606020202030204" pitchFamily="34" charset="0"/>
              </a:rPr>
              <a:t>from</a:t>
            </a:r>
            <a:r>
              <a:rPr lang="fr-FR" sz="1200" dirty="0">
                <a:latin typeface="Arial Narrow" panose="020B0606020202030204" pitchFamily="34" charset="0"/>
              </a:rPr>
              <a:t> the </a:t>
            </a:r>
            <a:r>
              <a:rPr lang="fr-FR" sz="1200" dirty="0" err="1">
                <a:latin typeface="Arial Narrow" panose="020B0606020202030204" pitchFamily="34" charset="0"/>
              </a:rPr>
              <a:t>decimal</a:t>
            </a:r>
            <a:r>
              <a:rPr lang="fr-FR" sz="1200" dirty="0">
                <a:latin typeface="Arial Narrow" panose="020B0606020202030204" pitchFamily="34" charset="0"/>
              </a:rPr>
              <a:t>, </a:t>
            </a:r>
            <a:r>
              <a:rPr lang="fr-FR" sz="1200" dirty="0" err="1">
                <a:latin typeface="Arial Narrow" panose="020B0606020202030204" pitchFamily="34" charset="0"/>
              </a:rPr>
              <a:t>you</a:t>
            </a:r>
            <a:r>
              <a:rPr lang="fr-FR" sz="1200" dirty="0">
                <a:latin typeface="Arial Narrow" panose="020B0606020202030204" pitchFamily="34" charset="0"/>
              </a:rPr>
              <a:t> must use a ‘dot’ and not a comma. </a:t>
            </a:r>
            <a:r>
              <a:rPr lang="fr-FR" sz="1200" dirty="0" err="1">
                <a:latin typeface="Arial Narrow" panose="020B0606020202030204" pitchFamily="34" charset="0"/>
              </a:rPr>
              <a:t>Also</a:t>
            </a:r>
            <a:r>
              <a:rPr lang="fr-FR" sz="1200" dirty="0">
                <a:latin typeface="Arial Narrow" panose="020B0606020202030204" pitchFamily="34" charset="0"/>
              </a:rPr>
              <a:t>, do not use a comma to </a:t>
            </a:r>
            <a:r>
              <a:rPr lang="fr-FR" sz="1200" dirty="0" err="1">
                <a:latin typeface="Arial Narrow" panose="020B0606020202030204" pitchFamily="34" charset="0"/>
              </a:rPr>
              <a:t>indicate</a:t>
            </a:r>
            <a:r>
              <a:rPr lang="fr-FR" sz="1200" dirty="0">
                <a:latin typeface="Arial Narrow" panose="020B0606020202030204" pitchFamily="34" charset="0"/>
              </a:rPr>
              <a:t> ‘</a:t>
            </a:r>
            <a:r>
              <a:rPr lang="fr-FR" sz="1200" dirty="0" err="1">
                <a:latin typeface="Arial Narrow" panose="020B0606020202030204" pitchFamily="34" charset="0"/>
              </a:rPr>
              <a:t>thousands</a:t>
            </a:r>
            <a:r>
              <a:rPr lang="fr-FR" sz="1200" dirty="0">
                <a:latin typeface="Arial Narrow" panose="020B0606020202030204" pitchFamily="34" charset="0"/>
              </a:rPr>
              <a:t>’. Do not </a:t>
            </a:r>
            <a:r>
              <a:rPr lang="fr-FR" sz="1200" dirty="0" err="1">
                <a:latin typeface="Arial Narrow" panose="020B0606020202030204" pitchFamily="34" charset="0"/>
              </a:rPr>
              <a:t>include</a:t>
            </a:r>
            <a:r>
              <a:rPr lang="fr-FR" sz="1200" dirty="0">
                <a:latin typeface="Arial Narrow" panose="020B0606020202030204" pitchFamily="34" charset="0"/>
              </a:rPr>
              <a:t> </a:t>
            </a:r>
            <a:r>
              <a:rPr lang="fr-FR" sz="1200" dirty="0" err="1">
                <a:latin typeface="Arial Narrow" panose="020B0606020202030204" pitchFamily="34" charset="0"/>
              </a:rPr>
              <a:t>any</a:t>
            </a:r>
            <a:r>
              <a:rPr lang="fr-FR" sz="1200" dirty="0">
                <a:latin typeface="Arial Narrow" panose="020B0606020202030204" pitchFamily="34" charset="0"/>
              </a:rPr>
              <a:t> </a:t>
            </a:r>
            <a:r>
              <a:rPr lang="fr-FR" sz="1200" dirty="0" err="1">
                <a:latin typeface="Arial Narrow" panose="020B0606020202030204" pitchFamily="34" charset="0"/>
              </a:rPr>
              <a:t>currency</a:t>
            </a:r>
            <a:r>
              <a:rPr lang="fr-FR" sz="1200" dirty="0">
                <a:latin typeface="Arial Narrow" panose="020B0606020202030204" pitchFamily="34" charset="0"/>
              </a:rPr>
              <a:t> </a:t>
            </a:r>
            <a:r>
              <a:rPr lang="fr-FR" sz="1200" dirty="0" err="1">
                <a:latin typeface="Arial Narrow" panose="020B0606020202030204" pitchFamily="34" charset="0"/>
              </a:rPr>
              <a:t>symbols</a:t>
            </a:r>
            <a:r>
              <a:rPr lang="fr-FR" sz="1200" dirty="0">
                <a:latin typeface="Arial Narrow" panose="020B0606020202030204" pitchFamily="34" charset="0"/>
              </a:rPr>
              <a:t> </a:t>
            </a:r>
            <a:r>
              <a:rPr lang="fr-FR" sz="1200" dirty="0" err="1">
                <a:latin typeface="Arial Narrow" panose="020B0606020202030204" pitchFamily="34" charset="0"/>
              </a:rPr>
              <a:t>such</a:t>
            </a:r>
            <a:r>
              <a:rPr lang="fr-FR" sz="1200" dirty="0">
                <a:latin typeface="Arial Narrow" panose="020B0606020202030204" pitchFamily="34" charset="0"/>
              </a:rPr>
              <a:t> as $, </a:t>
            </a:r>
            <a:r>
              <a:rPr lang="en-US" sz="1200" dirty="0"/>
              <a:t>£ </a:t>
            </a:r>
            <a:r>
              <a:rPr lang="fr-FR" sz="1200" dirty="0">
                <a:latin typeface="Arial Narrow" panose="020B0606020202030204" pitchFamily="34" charset="0"/>
              </a:rPr>
              <a:t>or </a:t>
            </a:r>
            <a:r>
              <a:rPr lang="en-US" sz="1200" dirty="0"/>
              <a:t>¥.</a:t>
            </a:r>
          </a:p>
        </p:txBody>
      </p:sp>
      <p:sp>
        <p:nvSpPr>
          <p:cNvPr id="2" name="Title 1"/>
          <p:cNvSpPr>
            <a:spLocks noGrp="1"/>
          </p:cNvSpPr>
          <p:nvPr>
            <p:ph type="title"/>
          </p:nvPr>
        </p:nvSpPr>
        <p:spPr/>
        <p:txBody>
          <a:bodyPr/>
          <a:lstStyle/>
          <a:p>
            <a:r>
              <a:rPr lang="en-US" dirty="0"/>
              <a:t>Creating a L1 PunchOut Catalog</a:t>
            </a:r>
            <a:endParaRPr lang="en-US" noProof="0" dirty="0"/>
          </a:p>
        </p:txBody>
      </p:sp>
      <p:graphicFrame>
        <p:nvGraphicFramePr>
          <p:cNvPr id="6" name="Table 5"/>
          <p:cNvGraphicFramePr>
            <a:graphicFrameLocks noGrp="1"/>
          </p:cNvGraphicFramePr>
          <p:nvPr>
            <p:extLst>
              <p:ext uri="{D42A27DB-BD31-4B8C-83A1-F6EECF244321}">
                <p14:modId xmlns:p14="http://schemas.microsoft.com/office/powerpoint/2010/main" val="1256674320"/>
              </p:ext>
            </p:extLst>
          </p:nvPr>
        </p:nvGraphicFramePr>
        <p:xfrm>
          <a:off x="504000" y="1617663"/>
          <a:ext cx="5218706" cy="639503"/>
        </p:xfrm>
        <a:graphic>
          <a:graphicData uri="http://schemas.openxmlformats.org/drawingml/2006/table">
            <a:tbl>
              <a:tblPr firstRow="1" bandRow="1">
                <a:effectLst/>
                <a:tableStyleId>{2D5ABB26-0587-4C30-8999-92F81FD0307C}</a:tableStyleId>
              </a:tblPr>
              <a:tblGrid>
                <a:gridCol w="2910598">
                  <a:extLst>
                    <a:ext uri="{9D8B030D-6E8A-4147-A177-3AD203B41FA5}">
                      <a16:colId xmlns:a16="http://schemas.microsoft.com/office/drawing/2014/main" val="20000"/>
                    </a:ext>
                  </a:extLst>
                </a:gridCol>
                <a:gridCol w="1002725">
                  <a:extLst>
                    <a:ext uri="{9D8B030D-6E8A-4147-A177-3AD203B41FA5}">
                      <a16:colId xmlns:a16="http://schemas.microsoft.com/office/drawing/2014/main" val="20001"/>
                    </a:ext>
                  </a:extLst>
                </a:gridCol>
                <a:gridCol w="1305383">
                  <a:extLst>
                    <a:ext uri="{9D8B030D-6E8A-4147-A177-3AD203B41FA5}">
                      <a16:colId xmlns:a16="http://schemas.microsoft.com/office/drawing/2014/main" val="20002"/>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Item Description</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SPSC Code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Unit Price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extLst>
                  <a:ext uri="{0D108BD9-81ED-4DB2-BD59-A6C34878D82A}">
                    <a16:rowId xmlns:a16="http://schemas.microsoft.com/office/drawing/2014/main" val="10000"/>
                  </a:ext>
                </a:extLst>
              </a:tr>
              <a:tr h="182880">
                <a:tc>
                  <a:txBody>
                    <a:bodyPr/>
                    <a:lstStyle/>
                    <a:p>
                      <a:r>
                        <a:rPr lang="en-US" sz="1000" dirty="0">
                          <a:latin typeface="Arial" panose="020B0604020202020204" pitchFamily="34" charset="0"/>
                          <a:cs typeface="Arial" panose="020B0604020202020204" pitchFamily="34" charset="0"/>
                        </a:rPr>
                        <a:t>Pen, Sharpie, staple, tape, folder, post-it, scissors, mouse</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4412</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1.00</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212656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7" y="1630364"/>
            <a:ext cx="4811714" cy="3282950"/>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Unit of Measure - </a:t>
            </a:r>
            <a:r>
              <a:rPr lang="en-US" sz="1400" b="1" dirty="0">
                <a:solidFill>
                  <a:srgbClr val="FF0000"/>
                </a:solidFill>
                <a:latin typeface="Arial Narrow" panose="020B0606020202030204" pitchFamily="34" charset="0"/>
              </a:rPr>
              <a:t>Required</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For L1 PunchOut, this is just populated to meet the system requirement—UOM is not used. It is suggested that you use EA</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32 </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EA</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Lead Time - </a:t>
            </a:r>
            <a:r>
              <a:rPr lang="en-US" sz="1400" b="1" dirty="0">
                <a:solidFill>
                  <a:schemeClr val="bg1">
                    <a:lumMod val="50000"/>
                  </a:schemeClr>
                </a:solidFill>
                <a:latin typeface="Arial Narrow" panose="020B0606020202030204" pitchFamily="34" charset="0"/>
              </a:rPr>
              <a:t>Do Not Use</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For L1 PunchOut, this is not used, but the field must remain</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Integer</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40</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1</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Manufacturer Name - </a:t>
            </a:r>
            <a:r>
              <a:rPr lang="en-US" sz="1400" b="1" dirty="0">
                <a:solidFill>
                  <a:schemeClr val="bg1">
                    <a:lumMod val="50000"/>
                  </a:schemeClr>
                </a:solidFill>
                <a:latin typeface="Arial Narrow" panose="020B0606020202030204" pitchFamily="34" charset="0"/>
              </a:rPr>
              <a:t>Do Not Use</a:t>
            </a:r>
            <a:r>
              <a:rPr lang="en-US" sz="1400" b="1" dirty="0">
                <a:solidFill>
                  <a:srgbClr val="00B050"/>
                </a:solidFill>
                <a:latin typeface="Arial Narrow" panose="020B0606020202030204" pitchFamily="34" charset="0"/>
              </a:rPr>
              <a:t> </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For L1 PunchOut, this is not used, but the field must remain</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Epson</a:t>
            </a:r>
          </a:p>
        </p:txBody>
      </p:sp>
      <p:sp>
        <p:nvSpPr>
          <p:cNvPr id="2" name="Title 1"/>
          <p:cNvSpPr>
            <a:spLocks noGrp="1"/>
          </p:cNvSpPr>
          <p:nvPr>
            <p:ph type="title"/>
          </p:nvPr>
        </p:nvSpPr>
        <p:spPr/>
        <p:txBody>
          <a:bodyPr/>
          <a:lstStyle/>
          <a:p>
            <a:r>
              <a:rPr lang="en-US" dirty="0"/>
              <a:t>Creating a L1 PunchOut Catalog</a:t>
            </a:r>
            <a:endParaRPr lang="en-US" noProof="0" dirty="0"/>
          </a:p>
        </p:txBody>
      </p:sp>
      <p:graphicFrame>
        <p:nvGraphicFramePr>
          <p:cNvPr id="6" name="Table 5"/>
          <p:cNvGraphicFramePr>
            <a:graphicFrameLocks noGrp="1"/>
          </p:cNvGraphicFramePr>
          <p:nvPr>
            <p:extLst>
              <p:ext uri="{D42A27DB-BD31-4B8C-83A1-F6EECF244321}">
                <p14:modId xmlns:p14="http://schemas.microsoft.com/office/powerpoint/2010/main" val="3484486981"/>
              </p:ext>
            </p:extLst>
          </p:nvPr>
        </p:nvGraphicFramePr>
        <p:xfrm>
          <a:off x="504000" y="1630364"/>
          <a:ext cx="5239254" cy="517584"/>
        </p:xfrm>
        <a:graphic>
          <a:graphicData uri="http://schemas.openxmlformats.org/drawingml/2006/table">
            <a:tbl>
              <a:tblPr firstRow="1" bandRow="1">
                <a:tableStyleId>{2D5ABB26-0587-4C30-8999-92F81FD0307C}</a:tableStyleId>
              </a:tblPr>
              <a:tblGrid>
                <a:gridCol w="1746418">
                  <a:extLst>
                    <a:ext uri="{9D8B030D-6E8A-4147-A177-3AD203B41FA5}">
                      <a16:colId xmlns:a16="http://schemas.microsoft.com/office/drawing/2014/main" val="20000"/>
                    </a:ext>
                  </a:extLst>
                </a:gridCol>
                <a:gridCol w="1746418">
                  <a:extLst>
                    <a:ext uri="{9D8B030D-6E8A-4147-A177-3AD203B41FA5}">
                      <a16:colId xmlns:a16="http://schemas.microsoft.com/office/drawing/2014/main" val="20001"/>
                    </a:ext>
                  </a:extLst>
                </a:gridCol>
                <a:gridCol w="1746418">
                  <a:extLst>
                    <a:ext uri="{9D8B030D-6E8A-4147-A177-3AD203B41FA5}">
                      <a16:colId xmlns:a16="http://schemas.microsoft.com/office/drawing/2014/main" val="20002"/>
                    </a:ext>
                  </a:extLst>
                </a:gridCol>
              </a:tblGrid>
              <a:tr h="258792">
                <a:tc>
                  <a:txBody>
                    <a:bodyPr/>
                    <a:lstStyle/>
                    <a:p>
                      <a:pPr algn="ctr"/>
                      <a:r>
                        <a:rPr lang="en-US" sz="1000" b="1" dirty="0">
                          <a:solidFill>
                            <a:schemeClr val="bg1"/>
                          </a:solidFill>
                          <a:latin typeface="Arial" panose="020B0604020202020204" pitchFamily="34" charset="0"/>
                          <a:cs typeface="Arial" panose="020B0604020202020204" pitchFamily="34" charset="0"/>
                        </a:rPr>
                        <a:t>Unit of Measure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marL="0" algn="ctr" defTabSz="1088558" rtl="0" eaLnBrk="1" latinLnBrk="0" hangingPunct="1"/>
                      <a:r>
                        <a:rPr lang="en-US" sz="1000" b="1" kern="1200" dirty="0">
                          <a:solidFill>
                            <a:schemeClr val="bg1"/>
                          </a:solidFill>
                          <a:latin typeface="Arial" panose="020B0604020202020204" pitchFamily="34" charset="0"/>
                          <a:ea typeface="+mn-ea"/>
                          <a:cs typeface="Arial" panose="020B0604020202020204" pitchFamily="34" charset="0"/>
                        </a:rPr>
                        <a:t>Lead Time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50000"/>
                      </a:schemeClr>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Manufacturer Name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10000"/>
                  </a:ext>
                </a:extLst>
              </a:tr>
              <a:tr h="258792">
                <a:tc>
                  <a:txBody>
                    <a:bodyPr/>
                    <a:lstStyle/>
                    <a:p>
                      <a:pPr algn="ctr"/>
                      <a:r>
                        <a:rPr lang="en-US" sz="1000" dirty="0">
                          <a:latin typeface="Arial" panose="020B0604020202020204" pitchFamily="34" charset="0"/>
                          <a:cs typeface="Arial" panose="020B0604020202020204" pitchFamily="34" charset="0"/>
                        </a:rPr>
                        <a:t>EA</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ctr" defTabSz="1088558" rtl="0" eaLnBrk="1" latinLnBrk="0" hangingPunct="1"/>
                      <a:endParaRPr lang="en-US" sz="1000" kern="1200" dirty="0">
                        <a:solidFill>
                          <a:schemeClr val="tx1"/>
                        </a:solidFill>
                        <a:latin typeface="Arial" panose="020B0604020202020204" pitchFamily="34" charset="0"/>
                        <a:ea typeface="+mn-ea"/>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endParaRPr lang="en-US" sz="1000" dirty="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6189616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7" y="1617663"/>
            <a:ext cx="5592890" cy="2911053"/>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Supplier URL - </a:t>
            </a:r>
            <a:r>
              <a:rPr lang="en-US" sz="1400" b="1" dirty="0">
                <a:solidFill>
                  <a:schemeClr val="bg1">
                    <a:lumMod val="50000"/>
                  </a:schemeClr>
                </a:solidFill>
                <a:latin typeface="Arial Narrow" panose="020B0606020202030204" pitchFamily="34" charset="0"/>
              </a:rPr>
              <a:t>Do Not Use</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For L1 PunchOut, this is not used, but the field must remain</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https://www.supply.com/Catalog/product18.htm</a:t>
            </a:r>
            <a:endParaRPr lang="en-US" sz="1200" b="1" dirty="0">
              <a:latin typeface="Arial Narrow" panose="020B0606020202030204" pitchFamily="34" charset="0"/>
            </a:endParaRPr>
          </a:p>
          <a:p>
            <a:pPr indent="171450">
              <a:lnSpc>
                <a:spcPts val="1300"/>
              </a:lnSpc>
              <a:spcAft>
                <a:spcPts val="200"/>
              </a:spcAft>
              <a:buFont typeface="Wingdings" pitchFamily="2" charset="2"/>
              <a:buChar char="§"/>
              <a:defRPr/>
            </a:pPr>
            <a:r>
              <a:rPr lang="en-US" sz="1400" b="1" dirty="0">
                <a:latin typeface="Arial Narrow" panose="020B0606020202030204" pitchFamily="34" charset="0"/>
              </a:rPr>
              <a:t>Manufacturer URL - </a:t>
            </a:r>
            <a:r>
              <a:rPr lang="en-US" sz="1400" b="1" dirty="0">
                <a:solidFill>
                  <a:schemeClr val="bg1">
                    <a:lumMod val="50000"/>
                  </a:schemeClr>
                </a:solidFill>
                <a:latin typeface="Arial Narrow" panose="020B0606020202030204" pitchFamily="34" charset="0"/>
              </a:rPr>
              <a:t>Do Not Use</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For L1 PunchOut, this is not used, but the field must remain</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https://www.manu.com/Catalog/product18.htm</a:t>
            </a:r>
          </a:p>
          <a:p>
            <a:pPr indent="171450">
              <a:lnSpc>
                <a:spcPts val="1300"/>
              </a:lnSpc>
              <a:spcAft>
                <a:spcPts val="200"/>
              </a:spcAft>
              <a:buFont typeface="Wingdings" pitchFamily="2" charset="2"/>
              <a:buChar char="§"/>
              <a:defRPr/>
            </a:pPr>
            <a:r>
              <a:rPr lang="en-US" sz="1400" b="1" dirty="0">
                <a:latin typeface="Arial Narrow" panose="020B0606020202030204" pitchFamily="34" charset="0"/>
              </a:rPr>
              <a:t>Market Price - </a:t>
            </a:r>
            <a:r>
              <a:rPr lang="en-US" sz="1400" b="1" dirty="0">
                <a:solidFill>
                  <a:schemeClr val="bg1">
                    <a:lumMod val="50000"/>
                  </a:schemeClr>
                </a:solidFill>
                <a:latin typeface="Arial Narrow" panose="020B0606020202030204" pitchFamily="34" charset="0"/>
              </a:rPr>
              <a:t>Do Not Use</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For L1 PunchOut, this is not used, but the field must remain</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Decimal</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4.32 or 1234.78</a:t>
            </a:r>
          </a:p>
        </p:txBody>
      </p:sp>
      <p:sp>
        <p:nvSpPr>
          <p:cNvPr id="2" name="Title 1"/>
          <p:cNvSpPr>
            <a:spLocks noGrp="1"/>
          </p:cNvSpPr>
          <p:nvPr>
            <p:ph type="title"/>
          </p:nvPr>
        </p:nvSpPr>
        <p:spPr/>
        <p:txBody>
          <a:bodyPr/>
          <a:lstStyle/>
          <a:p>
            <a:r>
              <a:rPr lang="en-US" dirty="0"/>
              <a:t>Creating a L1 PunchOut Catalog</a:t>
            </a:r>
            <a:endParaRPr lang="en-US" noProof="0" dirty="0"/>
          </a:p>
        </p:txBody>
      </p:sp>
      <p:graphicFrame>
        <p:nvGraphicFramePr>
          <p:cNvPr id="6" name="Table 5"/>
          <p:cNvGraphicFramePr>
            <a:graphicFrameLocks noGrp="1"/>
          </p:cNvGraphicFramePr>
          <p:nvPr>
            <p:extLst>
              <p:ext uri="{D42A27DB-BD31-4B8C-83A1-F6EECF244321}">
                <p14:modId xmlns:p14="http://schemas.microsoft.com/office/powerpoint/2010/main" val="2916312219"/>
              </p:ext>
            </p:extLst>
          </p:nvPr>
        </p:nvGraphicFramePr>
        <p:xfrm>
          <a:off x="504000" y="1617663"/>
          <a:ext cx="5228979" cy="517583"/>
        </p:xfrm>
        <a:graphic>
          <a:graphicData uri="http://schemas.openxmlformats.org/drawingml/2006/table">
            <a:tbl>
              <a:tblPr firstRow="1" bandRow="1">
                <a:tableStyleId>{2D5ABB26-0587-4C30-8999-92F81FD0307C}</a:tableStyleId>
              </a:tblPr>
              <a:tblGrid>
                <a:gridCol w="1742993">
                  <a:extLst>
                    <a:ext uri="{9D8B030D-6E8A-4147-A177-3AD203B41FA5}">
                      <a16:colId xmlns:a16="http://schemas.microsoft.com/office/drawing/2014/main" val="20000"/>
                    </a:ext>
                  </a:extLst>
                </a:gridCol>
                <a:gridCol w="1742993">
                  <a:extLst>
                    <a:ext uri="{9D8B030D-6E8A-4147-A177-3AD203B41FA5}">
                      <a16:colId xmlns:a16="http://schemas.microsoft.com/office/drawing/2014/main" val="20001"/>
                    </a:ext>
                  </a:extLst>
                </a:gridCol>
                <a:gridCol w="1742993">
                  <a:extLst>
                    <a:ext uri="{9D8B030D-6E8A-4147-A177-3AD203B41FA5}">
                      <a16:colId xmlns:a16="http://schemas.microsoft.com/office/drawing/2014/main" val="20002"/>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Supplier</a:t>
                      </a:r>
                      <a:r>
                        <a:rPr lang="en-US" sz="1000" b="1" baseline="0" dirty="0">
                          <a:solidFill>
                            <a:schemeClr val="bg1"/>
                          </a:solidFill>
                          <a:latin typeface="Arial" panose="020B0604020202020204" pitchFamily="34" charset="0"/>
                          <a:cs typeface="Arial" panose="020B0604020202020204" pitchFamily="34" charset="0"/>
                        </a:rPr>
                        <a:t> URL</a:t>
                      </a:r>
                      <a:endParaRPr lang="en-US" sz="1000" b="1" dirty="0">
                        <a:solidFill>
                          <a:schemeClr val="bg1"/>
                        </a:solidFill>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50000"/>
                      </a:schemeClr>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Manufacturer URL</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50000"/>
                      </a:schemeClr>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Market Price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10000"/>
                  </a:ext>
                </a:extLst>
              </a:tr>
              <a:tr h="182880">
                <a:tc>
                  <a:txBody>
                    <a:bodyPr/>
                    <a:lstStyle/>
                    <a:p>
                      <a:pPr algn="ctr"/>
                      <a:endParaRPr lang="en-US" sz="1000" dirty="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ctr" defTabSz="914400" rtl="0" eaLnBrk="1" latinLnBrk="0" hangingPunct="1"/>
                      <a:endParaRPr lang="en-US" sz="1000" kern="1200" dirty="0">
                        <a:solidFill>
                          <a:schemeClr val="tx1"/>
                        </a:solidFill>
                        <a:latin typeface="Arial" panose="020B0604020202020204" pitchFamily="34" charset="0"/>
                        <a:ea typeface="+mn-ea"/>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endParaRPr lang="en-US" sz="1000" dirty="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1990673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6" y="1617663"/>
            <a:ext cx="5592763" cy="3077766"/>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Supplier Part Auxiliary ID - </a:t>
            </a:r>
            <a:r>
              <a:rPr lang="en-US" sz="1400" b="1" dirty="0">
                <a:solidFill>
                  <a:srgbClr val="00B050"/>
                </a:solidFill>
                <a:latin typeface="Arial Narrow" panose="020B0606020202030204" pitchFamily="34" charset="0"/>
              </a:rPr>
              <a:t>Optional </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In L1 PunchOut, this can be used to convey a value for the Supplier to process, and send back the appropriate catalog URL</a:t>
            </a:r>
          </a:p>
          <a:p>
            <a:pPr marL="171450">
              <a:lnSpc>
                <a:spcPts val="1300"/>
              </a:lnSpc>
              <a:spcAft>
                <a:spcPts val="200"/>
              </a:spcAft>
              <a:defRPr/>
            </a:pPr>
            <a:r>
              <a:rPr lang="en-US" sz="1200" b="1" dirty="0">
                <a:latin typeface="Arial Narrow" panose="020B0606020202030204" pitchFamily="34" charset="0"/>
              </a:rPr>
              <a:t>NOTE: If you provide more than one catalog for the same customer, make sure the items across these catalogs do not share the same Part ID + Part Auxiliary ID as this duplicates will cause erratic behavior in the application.</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1234 French</a:t>
            </a:r>
            <a:endParaRPr lang="en-US" sz="1200" b="1" i="1" dirty="0">
              <a:latin typeface="Arial Narrow" panose="020B0606020202030204" pitchFamily="34" charset="0"/>
            </a:endParaRPr>
          </a:p>
          <a:p>
            <a:pPr marL="171450">
              <a:lnSpc>
                <a:spcPts val="1300"/>
              </a:lnSpc>
              <a:spcAft>
                <a:spcPts val="1200"/>
              </a:spcAft>
              <a:defRPr/>
            </a:pPr>
            <a:r>
              <a:rPr lang="en-US" sz="1200" i="1" dirty="0">
                <a:latin typeface="Arial Narrow" panose="020B0606020202030204" pitchFamily="34" charset="0"/>
              </a:rPr>
              <a:t>Note</a:t>
            </a:r>
            <a:r>
              <a:rPr lang="en-US" sz="1200" dirty="0">
                <a:latin typeface="Arial Narrow" panose="020B0606020202030204" pitchFamily="34" charset="0"/>
              </a:rPr>
              <a:t>: If any items have the same reference (Supplier Part ID column), this column allows you to differentiate them</a:t>
            </a:r>
          </a:p>
          <a:p>
            <a:pPr marL="171450" lvl="0" indent="-171450">
              <a:lnSpc>
                <a:spcPts val="1300"/>
              </a:lnSpc>
              <a:spcAft>
                <a:spcPts val="200"/>
              </a:spcAft>
              <a:buFont typeface="Wingdings" pitchFamily="2" charset="2"/>
              <a:buChar char="§"/>
              <a:defRPr/>
            </a:pPr>
            <a:r>
              <a:rPr lang="en-US" sz="1400" b="1" dirty="0">
                <a:solidFill>
                  <a:srgbClr val="000000"/>
                </a:solidFill>
                <a:latin typeface="Arial Narrow" panose="020B0606020202030204" pitchFamily="34" charset="0"/>
              </a:rPr>
              <a:t>Short Name - </a:t>
            </a:r>
            <a:r>
              <a:rPr lang="en-US" sz="1400" b="1" dirty="0">
                <a:solidFill>
                  <a:srgbClr val="FF0000"/>
                </a:solidFill>
                <a:latin typeface="Arial Narrow" panose="020B0606020202030204" pitchFamily="34" charset="0"/>
              </a:rPr>
              <a:t>Required</a:t>
            </a:r>
          </a:p>
          <a:p>
            <a:pPr marL="171450" lvl="0">
              <a:lnSpc>
                <a:spcPts val="1300"/>
              </a:lnSpc>
              <a:spcAft>
                <a:spcPts val="200"/>
              </a:spcAft>
              <a:defRPr/>
            </a:pPr>
            <a:r>
              <a:rPr lang="en-US" sz="1200" b="1" i="1" dirty="0">
                <a:solidFill>
                  <a:srgbClr val="000000"/>
                </a:solidFill>
                <a:latin typeface="Arial Narrow" panose="020B0606020202030204" pitchFamily="34" charset="0"/>
              </a:rPr>
              <a:t>Description: </a:t>
            </a:r>
            <a:r>
              <a:rPr lang="en-US" sz="1200" dirty="0">
                <a:solidFill>
                  <a:srgbClr val="000000"/>
                </a:solidFill>
                <a:latin typeface="Arial Narrow" panose="020B0606020202030204" pitchFamily="34" charset="0"/>
              </a:rPr>
              <a:t>In L1 PunchOut, this is what will actually display to the User on the UI</a:t>
            </a:r>
            <a:endParaRPr lang="fr-FR" sz="1200" dirty="0">
              <a:solidFill>
                <a:srgbClr val="000000"/>
              </a:solidFill>
              <a:latin typeface="Arial Narrow" panose="020B0606020202030204" pitchFamily="34" charset="0"/>
            </a:endParaRPr>
          </a:p>
          <a:p>
            <a:pPr marL="171450" lvl="0">
              <a:lnSpc>
                <a:spcPts val="1300"/>
              </a:lnSpc>
              <a:spcAft>
                <a:spcPts val="200"/>
              </a:spcAft>
              <a:defRPr/>
            </a:pPr>
            <a:r>
              <a:rPr lang="en-US" sz="1200" b="1" i="1" dirty="0">
                <a:solidFill>
                  <a:srgbClr val="000000"/>
                </a:solidFill>
                <a:latin typeface="Arial Narrow" panose="020B0606020202030204" pitchFamily="34" charset="0"/>
              </a:rPr>
              <a:t>Type of data: </a:t>
            </a:r>
            <a:r>
              <a:rPr lang="en-US" sz="1200" dirty="0">
                <a:solidFill>
                  <a:srgbClr val="000000"/>
                </a:solidFill>
                <a:latin typeface="Arial Narrow" panose="020B0606020202030204" pitchFamily="34" charset="0"/>
              </a:rPr>
              <a:t>String</a:t>
            </a:r>
          </a:p>
          <a:p>
            <a:pPr marL="171450" lvl="0">
              <a:lnSpc>
                <a:spcPts val="1300"/>
              </a:lnSpc>
              <a:spcAft>
                <a:spcPts val="200"/>
              </a:spcAft>
              <a:defRPr/>
            </a:pPr>
            <a:r>
              <a:rPr lang="en-US" sz="1200" b="1" i="1" dirty="0">
                <a:solidFill>
                  <a:srgbClr val="000000"/>
                </a:solidFill>
                <a:latin typeface="Arial Narrow" panose="020B0606020202030204" pitchFamily="34" charset="0"/>
              </a:rPr>
              <a:t>Example: </a:t>
            </a:r>
            <a:r>
              <a:rPr lang="en-US" sz="1200" dirty="0">
                <a:solidFill>
                  <a:srgbClr val="000000"/>
                </a:solidFill>
                <a:latin typeface="Arial Narrow" panose="020B0606020202030204" pitchFamily="34" charset="0"/>
              </a:rPr>
              <a:t>&lt;</a:t>
            </a:r>
            <a:r>
              <a:rPr lang="en-US" sz="1200" dirty="0" err="1">
                <a:solidFill>
                  <a:srgbClr val="000000"/>
                </a:solidFill>
                <a:latin typeface="Arial Narrow" panose="020B0606020202030204" pitchFamily="34" charset="0"/>
              </a:rPr>
              <a:t>SupplierName</a:t>
            </a:r>
            <a:r>
              <a:rPr lang="en-US" sz="1200" dirty="0">
                <a:solidFill>
                  <a:srgbClr val="000000"/>
                </a:solidFill>
                <a:latin typeface="Arial Narrow" panose="020B0606020202030204" pitchFamily="34" charset="0"/>
              </a:rPr>
              <a:t>&gt; PunchOut</a:t>
            </a:r>
          </a:p>
          <a:p>
            <a:pPr marL="171450" lvl="0">
              <a:lnSpc>
                <a:spcPts val="1300"/>
              </a:lnSpc>
              <a:spcAft>
                <a:spcPts val="200"/>
              </a:spcAft>
              <a:defRPr/>
            </a:pPr>
            <a:r>
              <a:rPr lang="en-US" sz="1200" b="1" i="1" dirty="0">
                <a:solidFill>
                  <a:srgbClr val="000000"/>
                </a:solidFill>
                <a:latin typeface="Arial Narrow" panose="020B0606020202030204" pitchFamily="34" charset="0"/>
              </a:rPr>
              <a:t>Maximum length: </a:t>
            </a:r>
            <a:r>
              <a:rPr lang="en-US" sz="1200" dirty="0">
                <a:solidFill>
                  <a:srgbClr val="000000"/>
                </a:solidFill>
                <a:latin typeface="Arial Narrow" panose="020B0606020202030204" pitchFamily="34" charset="0"/>
              </a:rPr>
              <a:t>50 characters </a:t>
            </a:r>
          </a:p>
        </p:txBody>
      </p:sp>
      <p:sp>
        <p:nvSpPr>
          <p:cNvPr id="2" name="Title 1"/>
          <p:cNvSpPr>
            <a:spLocks noGrp="1"/>
          </p:cNvSpPr>
          <p:nvPr>
            <p:ph type="title"/>
          </p:nvPr>
        </p:nvSpPr>
        <p:spPr/>
        <p:txBody>
          <a:bodyPr/>
          <a:lstStyle/>
          <a:p>
            <a:r>
              <a:rPr lang="en-US" dirty="0"/>
              <a:t>Creating a L1 PunchOut Catalog</a:t>
            </a:r>
            <a:endParaRPr lang="en-US" noProof="0" dirty="0"/>
          </a:p>
        </p:txBody>
      </p:sp>
      <p:graphicFrame>
        <p:nvGraphicFramePr>
          <p:cNvPr id="6" name="Table 5"/>
          <p:cNvGraphicFramePr>
            <a:graphicFrameLocks noGrp="1"/>
          </p:cNvGraphicFramePr>
          <p:nvPr>
            <p:extLst>
              <p:ext uri="{D42A27DB-BD31-4B8C-83A1-F6EECF244321}">
                <p14:modId xmlns:p14="http://schemas.microsoft.com/office/powerpoint/2010/main" val="2233068340"/>
              </p:ext>
            </p:extLst>
          </p:nvPr>
        </p:nvGraphicFramePr>
        <p:xfrm>
          <a:off x="504000" y="1617662"/>
          <a:ext cx="5249528" cy="701643"/>
        </p:xfrm>
        <a:graphic>
          <a:graphicData uri="http://schemas.openxmlformats.org/drawingml/2006/table">
            <a:tbl>
              <a:tblPr firstRow="1" bandRow="1">
                <a:tableStyleId>{2D5ABB26-0587-4C30-8999-92F81FD0307C}</a:tableStyleId>
              </a:tblPr>
              <a:tblGrid>
                <a:gridCol w="2624764">
                  <a:extLst>
                    <a:ext uri="{9D8B030D-6E8A-4147-A177-3AD203B41FA5}">
                      <a16:colId xmlns:a16="http://schemas.microsoft.com/office/drawing/2014/main" val="20000"/>
                    </a:ext>
                  </a:extLst>
                </a:gridCol>
                <a:gridCol w="2624764">
                  <a:extLst>
                    <a:ext uri="{9D8B030D-6E8A-4147-A177-3AD203B41FA5}">
                      <a16:colId xmlns:a16="http://schemas.microsoft.com/office/drawing/2014/main" val="20001"/>
                    </a:ext>
                  </a:extLst>
                </a:gridCol>
              </a:tblGrid>
              <a:tr h="453729">
                <a:tc>
                  <a:txBody>
                    <a:bodyPr/>
                    <a:lstStyle/>
                    <a:p>
                      <a:pPr algn="ctr"/>
                      <a:r>
                        <a:rPr lang="en-US" sz="1000" b="1" dirty="0">
                          <a:solidFill>
                            <a:schemeClr val="bg1"/>
                          </a:solidFill>
                          <a:latin typeface="Arial" panose="020B0604020202020204" pitchFamily="34" charset="0"/>
                          <a:cs typeface="Arial" panose="020B0604020202020204" pitchFamily="34" charset="0"/>
                        </a:rPr>
                        <a:t>Supplier Part Auxiliary ID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Short Name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extLst>
                  <a:ext uri="{0D108BD9-81ED-4DB2-BD59-A6C34878D82A}">
                    <a16:rowId xmlns:a16="http://schemas.microsoft.com/office/drawing/2014/main" val="10000"/>
                  </a:ext>
                </a:extLst>
              </a:tr>
              <a:tr h="247914">
                <a:tc>
                  <a:txBody>
                    <a:bodyPr/>
                    <a:lstStyle/>
                    <a:p>
                      <a:pPr algn="ctr"/>
                      <a:r>
                        <a:rPr lang="en-US" sz="1000" dirty="0">
                          <a:latin typeface="Arial" panose="020B0604020202020204" pitchFamily="34" charset="0"/>
                          <a:cs typeface="Arial" panose="020B0604020202020204" pitchFamily="34" charset="0"/>
                        </a:rPr>
                        <a:t>Seattle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err="1">
                          <a:latin typeface="Arial" panose="020B0604020202020204" pitchFamily="34" charset="0"/>
                          <a:cs typeface="Arial" panose="020B0604020202020204" pitchFamily="34" charset="0"/>
                        </a:rPr>
                        <a:t>SupplierABC</a:t>
                      </a:r>
                      <a:r>
                        <a:rPr lang="en-US" sz="1000" dirty="0">
                          <a:latin typeface="Arial" panose="020B0604020202020204" pitchFamily="34" charset="0"/>
                          <a:cs typeface="Arial" panose="020B0604020202020204" pitchFamily="34" charset="0"/>
                        </a:rPr>
                        <a:t> PunchOut</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52476582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7" y="1617663"/>
            <a:ext cx="5592890" cy="3398366"/>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fr-FR" sz="1400" b="1" dirty="0">
                <a:latin typeface="Arial Narrow" panose="020B0606020202030204" pitchFamily="34" charset="0"/>
              </a:rPr>
              <a:t>Image - </a:t>
            </a:r>
            <a:r>
              <a:rPr lang="en-US" sz="1400" b="1" dirty="0">
                <a:solidFill>
                  <a:srgbClr val="FF0000"/>
                </a:solidFill>
                <a:latin typeface="Arial Narrow" panose="020B0606020202030204" pitchFamily="34" charset="0"/>
              </a:rPr>
              <a:t>Required</a:t>
            </a:r>
          </a:p>
          <a:p>
            <a:pPr marL="171450">
              <a:lnSpc>
                <a:spcPts val="1300"/>
              </a:lnSpc>
              <a:defRPr/>
            </a:pPr>
            <a:r>
              <a:rPr lang="en-US" sz="1200" b="1" i="1" dirty="0">
                <a:latin typeface="Arial Narrow" panose="020B0606020202030204" pitchFamily="34" charset="0"/>
              </a:rPr>
              <a:t>Description: </a:t>
            </a:r>
            <a:r>
              <a:rPr lang="en-US" sz="1200" dirty="0">
                <a:latin typeface="Arial Narrow" panose="020B0606020202030204" pitchFamily="34" charset="0"/>
              </a:rPr>
              <a:t>URL of the item’s image (preferred and in https: format as required by SAP), or filename of the image (sent in a zip file)</a:t>
            </a:r>
          </a:p>
          <a:p>
            <a:pPr marL="171450">
              <a:lnSpc>
                <a:spcPts val="1300"/>
              </a:lnSpc>
              <a:spcAft>
                <a:spcPts val="200"/>
              </a:spcAft>
              <a:defRPr/>
            </a:pPr>
            <a:r>
              <a:rPr lang="en-US" sz="1200" b="1" i="1" dirty="0">
                <a:latin typeface="Arial Narrow" panose="020B0606020202030204" pitchFamily="34" charset="0"/>
              </a:rPr>
              <a:t>Supported image formats: </a:t>
            </a:r>
            <a:r>
              <a:rPr lang="en-US" sz="1200" dirty="0">
                <a:latin typeface="Arial Narrow" panose="020B0606020202030204" pitchFamily="34" charset="0"/>
              </a:rPr>
              <a:t>JPG, JPEG, GIF, PNG, BMP—(JPG preferred)</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69863" indent="-63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69863" indent="-6350">
              <a:lnSpc>
                <a:spcPts val="1300"/>
              </a:lnSpc>
              <a:spcAft>
                <a:spcPts val="1200"/>
              </a:spcAft>
              <a:defRPr/>
            </a:pPr>
            <a:r>
              <a:rPr lang="fr-FR" sz="1200" b="1" i="1" dirty="0">
                <a:latin typeface="Arial Narrow" panose="020B0606020202030204" pitchFamily="34" charset="0"/>
              </a:rPr>
              <a:t>Recommended Size: </a:t>
            </a:r>
            <a:r>
              <a:rPr lang="fr-FR" sz="1200" dirty="0">
                <a:latin typeface="Arial Narrow" panose="020B0606020202030204" pitchFamily="34" charset="0"/>
              </a:rPr>
              <a:t>250 x 250 pixels</a:t>
            </a:r>
          </a:p>
          <a:p>
            <a:pPr marL="171450" indent="-171450">
              <a:lnSpc>
                <a:spcPts val="1300"/>
              </a:lnSpc>
              <a:spcAft>
                <a:spcPts val="200"/>
              </a:spcAft>
              <a:buFont typeface="Wingdings" pitchFamily="2" charset="2"/>
              <a:buChar char="§"/>
              <a:defRPr/>
            </a:pPr>
            <a:r>
              <a:rPr lang="fr-FR" sz="1400" b="1" dirty="0">
                <a:latin typeface="Arial Narrow" panose="020B0606020202030204" pitchFamily="34" charset="0"/>
              </a:rPr>
              <a:t>Keywords - </a:t>
            </a:r>
            <a:r>
              <a:rPr lang="en-US" sz="1400" b="1" dirty="0">
                <a:solidFill>
                  <a:srgbClr val="FF0000"/>
                </a:solidFill>
                <a:latin typeface="Arial Narrow" panose="020B0606020202030204" pitchFamily="34" charset="0"/>
              </a:rPr>
              <a:t>Required</a:t>
            </a:r>
          </a:p>
          <a:p>
            <a:pPr marL="171450">
              <a:lnSpc>
                <a:spcPts val="1300"/>
              </a:lnSpc>
              <a:defRPr/>
            </a:pPr>
            <a:r>
              <a:rPr lang="en-US" sz="1200" b="1" i="1" dirty="0">
                <a:latin typeface="Arial Narrow" panose="020B0606020202030204" pitchFamily="34" charset="0"/>
              </a:rPr>
              <a:t>Description: </a:t>
            </a:r>
            <a:r>
              <a:rPr lang="en-US" sz="1200" dirty="0">
                <a:latin typeface="Arial Narrow" panose="020B0606020202030204" pitchFamily="34" charset="0"/>
              </a:rPr>
              <a:t>Additional keywords to help users find items</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69863" indent="-63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69863" indent="-63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Pens, Pencils, Paper, Copier</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PunchOut Enabled - </a:t>
            </a:r>
            <a:r>
              <a:rPr lang="en-US" sz="1400" b="1" dirty="0">
                <a:solidFill>
                  <a:srgbClr val="FF0000"/>
                </a:solidFill>
                <a:latin typeface="Arial Narrow" panose="020B0606020202030204" pitchFamily="34" charset="0"/>
              </a:rPr>
              <a:t>Required</a:t>
            </a:r>
          </a:p>
          <a:p>
            <a:pPr marL="169863" indent="-63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Tells the system that this file is a PunchOut Index file. Must be set to TRUE for the system to see this as a PunchOut item</a:t>
            </a:r>
          </a:p>
          <a:p>
            <a:pPr marL="169863" indent="-63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Boolean</a:t>
            </a:r>
          </a:p>
          <a:p>
            <a:pPr marL="169863" indent="-6350">
              <a:lnSpc>
                <a:spcPts val="1300"/>
              </a:lnSpc>
              <a:spcAft>
                <a:spcPts val="200"/>
              </a:spcAft>
              <a:defRPr/>
            </a:pPr>
            <a:endParaRPr lang="en-US" sz="1200" dirty="0">
              <a:latin typeface="Arial Narrow" panose="020B0606020202030204" pitchFamily="34" charset="0"/>
            </a:endParaRPr>
          </a:p>
        </p:txBody>
      </p:sp>
      <p:sp>
        <p:nvSpPr>
          <p:cNvPr id="2" name="Title 1"/>
          <p:cNvSpPr>
            <a:spLocks noGrp="1"/>
          </p:cNvSpPr>
          <p:nvPr>
            <p:ph type="title"/>
          </p:nvPr>
        </p:nvSpPr>
        <p:spPr/>
        <p:txBody>
          <a:bodyPr/>
          <a:lstStyle/>
          <a:p>
            <a:r>
              <a:rPr lang="en-US" dirty="0"/>
              <a:t>Creating a L1 PunchOut Catalog</a:t>
            </a:r>
            <a:endParaRPr lang="en-US" noProof="0" dirty="0"/>
          </a:p>
        </p:txBody>
      </p:sp>
      <p:graphicFrame>
        <p:nvGraphicFramePr>
          <p:cNvPr id="5" name="Table 4">
            <a:extLst>
              <a:ext uri="{FF2B5EF4-FFF2-40B4-BE49-F238E27FC236}">
                <a16:creationId xmlns:a16="http://schemas.microsoft.com/office/drawing/2014/main" id="{B443A6E0-FE8A-4E84-A75E-2056AD20FDEF}"/>
              </a:ext>
            </a:extLst>
          </p:cNvPr>
          <p:cNvGraphicFramePr>
            <a:graphicFrameLocks noGrp="1"/>
          </p:cNvGraphicFramePr>
          <p:nvPr>
            <p:extLst>
              <p:ext uri="{D42A27DB-BD31-4B8C-83A1-F6EECF244321}">
                <p14:modId xmlns:p14="http://schemas.microsoft.com/office/powerpoint/2010/main" val="2188939450"/>
              </p:ext>
            </p:extLst>
          </p:nvPr>
        </p:nvGraphicFramePr>
        <p:xfrm>
          <a:off x="501648" y="1617663"/>
          <a:ext cx="5251878" cy="639503"/>
        </p:xfrm>
        <a:graphic>
          <a:graphicData uri="http://schemas.openxmlformats.org/drawingml/2006/table">
            <a:tbl>
              <a:tblPr firstRow="1" bandRow="1">
                <a:tableStyleId>{2D5ABB26-0587-4C30-8999-92F81FD0307C}</a:tableStyleId>
              </a:tblPr>
              <a:tblGrid>
                <a:gridCol w="1750626">
                  <a:extLst>
                    <a:ext uri="{9D8B030D-6E8A-4147-A177-3AD203B41FA5}">
                      <a16:colId xmlns:a16="http://schemas.microsoft.com/office/drawing/2014/main" val="20000"/>
                    </a:ext>
                  </a:extLst>
                </a:gridCol>
                <a:gridCol w="1750626">
                  <a:extLst>
                    <a:ext uri="{9D8B030D-6E8A-4147-A177-3AD203B41FA5}">
                      <a16:colId xmlns:a16="http://schemas.microsoft.com/office/drawing/2014/main" val="2632700653"/>
                    </a:ext>
                  </a:extLst>
                </a:gridCol>
                <a:gridCol w="1750626">
                  <a:extLst>
                    <a:ext uri="{9D8B030D-6E8A-4147-A177-3AD203B41FA5}">
                      <a16:colId xmlns:a16="http://schemas.microsoft.com/office/drawing/2014/main" val="20001"/>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Image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Keywords</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PunchOut Enabled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extLst>
                  <a:ext uri="{0D108BD9-81ED-4DB2-BD59-A6C34878D82A}">
                    <a16:rowId xmlns:a16="http://schemas.microsoft.com/office/drawing/2014/main" val="10000"/>
                  </a:ext>
                </a:extLst>
              </a:tr>
              <a:tr h="182880">
                <a:tc>
                  <a:txBody>
                    <a:bodyPr/>
                    <a:lstStyle/>
                    <a:p>
                      <a:pPr algn="ctr"/>
                      <a:r>
                        <a:rPr lang="en-US" sz="1000" dirty="0">
                          <a:latin typeface="Arial" panose="020B0604020202020204" pitchFamily="34" charset="0"/>
                          <a:cs typeface="Arial" panose="020B0604020202020204" pitchFamily="34" charset="0"/>
                          <a:hlinkClick r:id="rId3"/>
                        </a:rPr>
                        <a:t>https://www.mylogo12354.jpg</a:t>
                      </a:r>
                      <a:endParaRPr lang="en-US" sz="1000" dirty="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fontAlgn="b"/>
                      <a:r>
                        <a:rPr lang="en-US" sz="1000" b="0" i="0" u="none" strike="noStrike" dirty="0">
                          <a:effectLst/>
                          <a:latin typeface="Arial" panose="020B0604020202020204" pitchFamily="34" charset="0"/>
                        </a:rPr>
                        <a:t>IT, communication, paper, pens</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a:latin typeface="Arial" panose="020B0604020202020204" pitchFamily="34" charset="0"/>
                          <a:cs typeface="Arial" panose="020B0604020202020204" pitchFamily="34" charset="0"/>
                        </a:rPr>
                        <a:t>TRUE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0925151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a:spLocks noGrp="1"/>
          </p:cNvSpPr>
          <p:nvPr>
            <p:ph type="body" sz="quarter" idx="10"/>
          </p:nvPr>
        </p:nvSpPr>
        <p:spPr/>
        <p:txBody>
          <a:bodyPr vert="horz" lIns="0" tIns="0" rIns="0" bIns="0" rtlCol="0" anchor="t">
            <a:normAutofit/>
          </a:bodyPr>
          <a:lstStyle/>
          <a:p>
            <a:pPr fontAlgn="base">
              <a:lnSpc>
                <a:spcPts val="2100"/>
              </a:lnSpc>
              <a:spcBef>
                <a:spcPts val="0"/>
              </a:spcBef>
              <a:spcAft>
                <a:spcPts val="600"/>
              </a:spcAft>
              <a:buClr>
                <a:srgbClr val="FFC000"/>
              </a:buClr>
              <a:buSzPct val="100000"/>
            </a:pPr>
            <a:r>
              <a:rPr lang="en-US" kern="0" dirty="0">
                <a:solidFill>
                  <a:srgbClr val="000000"/>
                </a:solidFill>
              </a:rPr>
              <a:t>Special Notes for Images</a:t>
            </a:r>
          </a:p>
          <a:p>
            <a:pPr marL="461645" indent="-226695" fontAlgn="base">
              <a:lnSpc>
                <a:spcPts val="2000"/>
              </a:lnSpc>
              <a:spcBef>
                <a:spcPts val="0"/>
              </a:spcBef>
              <a:spcAft>
                <a:spcPts val="900"/>
              </a:spcAft>
              <a:buClr>
                <a:srgbClr val="FFC000"/>
              </a:buClr>
              <a:buSzPct val="100000"/>
              <a:buFont typeface="Wingdings" pitchFamily="2" charset="2"/>
              <a:buChar char="§"/>
            </a:pPr>
            <a:r>
              <a:rPr lang="en-US" sz="1800" b="0" kern="0" noProof="0" dirty="0">
                <a:solidFill>
                  <a:srgbClr val="000000"/>
                </a:solidFill>
              </a:rPr>
              <a:t>In the Catalog file, you can refer to a </a:t>
            </a:r>
            <a:r>
              <a:rPr lang="en-US" sz="1800" kern="0" noProof="0" dirty="0">
                <a:solidFill>
                  <a:srgbClr val="000000"/>
                </a:solidFill>
                <a:latin typeface="+mn-lt"/>
              </a:rPr>
              <a:t>Remote Image</a:t>
            </a:r>
            <a:r>
              <a:rPr lang="en-US" sz="1800" b="0" kern="0" noProof="0" dirty="0">
                <a:solidFill>
                  <a:srgbClr val="000000"/>
                </a:solidFill>
              </a:rPr>
              <a:t>—using a URL—or you can refer to a </a:t>
            </a:r>
            <a:r>
              <a:rPr lang="en-US" sz="1800" kern="0" noProof="0" dirty="0">
                <a:solidFill>
                  <a:srgbClr val="000000"/>
                </a:solidFill>
                <a:latin typeface="+mn-lt"/>
              </a:rPr>
              <a:t>Local Image</a:t>
            </a:r>
            <a:r>
              <a:rPr lang="en-US" sz="1800" b="0" kern="0" noProof="0" dirty="0">
                <a:solidFill>
                  <a:srgbClr val="000000"/>
                </a:solidFill>
              </a:rPr>
              <a:t>, and send that im</a:t>
            </a:r>
            <a:r>
              <a:rPr lang="en-US" sz="1800" b="0" kern="0" noProof="0" dirty="0"/>
              <a:t>age to your Customer to stor</a:t>
            </a:r>
            <a:r>
              <a:rPr lang="en-US" sz="1800" b="0" kern="0" noProof="0" dirty="0">
                <a:solidFill>
                  <a:srgbClr val="000000"/>
                </a:solidFill>
              </a:rPr>
              <a:t>e</a:t>
            </a:r>
            <a:endParaRPr lang="en-US" sz="1800" b="0" kern="0" noProof="0" dirty="0">
              <a:solidFill>
                <a:srgbClr val="000000"/>
              </a:solidFill>
              <a:cs typeface="Arial"/>
            </a:endParaRPr>
          </a:p>
          <a:p>
            <a:pPr marL="461645" indent="-226695" fontAlgn="base">
              <a:lnSpc>
                <a:spcPts val="2200"/>
              </a:lnSpc>
              <a:spcBef>
                <a:spcPts val="0"/>
              </a:spcBef>
              <a:spcAft>
                <a:spcPts val="400"/>
              </a:spcAft>
              <a:buClr>
                <a:srgbClr val="FFC000"/>
              </a:buClr>
              <a:buSzPct val="100000"/>
              <a:buFont typeface="Wingdings" pitchFamily="2" charset="2"/>
              <a:buChar char="§"/>
            </a:pPr>
            <a:r>
              <a:rPr lang="en-US" sz="1800" b="0" kern="0" noProof="0" dirty="0">
                <a:solidFill>
                  <a:srgbClr val="000000"/>
                </a:solidFill>
              </a:rPr>
              <a:t>Using </a:t>
            </a:r>
            <a:r>
              <a:rPr lang="en-US" sz="1800" kern="0" noProof="0" dirty="0">
                <a:solidFill>
                  <a:srgbClr val="000000"/>
                </a:solidFill>
                <a:latin typeface="+mn-lt"/>
              </a:rPr>
              <a:t>Remote Images </a:t>
            </a:r>
            <a:r>
              <a:rPr lang="en-US" sz="1800" b="0" kern="0" noProof="0" dirty="0">
                <a:solidFill>
                  <a:srgbClr val="000000"/>
                </a:solidFill>
              </a:rPr>
              <a:t>is preferred</a:t>
            </a:r>
            <a:endParaRPr lang="en-US" sz="1800" b="0" kern="0" noProof="0" dirty="0">
              <a:solidFill>
                <a:srgbClr val="000000"/>
              </a:solidFill>
              <a:cs typeface="Arial"/>
            </a:endParaRPr>
          </a:p>
          <a:p>
            <a:pPr marL="628650" lvl="1" indent="-171450" fontAlgn="base">
              <a:lnSpc>
                <a:spcPts val="2200"/>
              </a:lnSpc>
              <a:spcBef>
                <a:spcPts val="0"/>
              </a:spcBef>
              <a:spcAft>
                <a:spcPts val="400"/>
              </a:spcAft>
              <a:buClrTx/>
              <a:buFont typeface="Arial" panose="020B0604020202020204" pitchFamily="34" charset="0"/>
              <a:buChar char="•"/>
            </a:pPr>
            <a:r>
              <a:rPr lang="en-US" b="0" kern="0" noProof="0" dirty="0"/>
              <a:t>Be sure the </a:t>
            </a:r>
            <a:r>
              <a:rPr lang="en-US" kern="0" noProof="0" dirty="0"/>
              <a:t>URL in the Template </a:t>
            </a:r>
            <a:r>
              <a:rPr lang="en-US" b="0" kern="0" noProof="0" dirty="0"/>
              <a:t>is </a:t>
            </a:r>
            <a:r>
              <a:rPr lang="en-US" b="0" i="1" kern="0" noProof="0" dirty="0">
                <a:latin typeface="+mn-lt"/>
              </a:rPr>
              <a:t>complete</a:t>
            </a:r>
            <a:r>
              <a:rPr lang="en-US" b="0" kern="0" noProof="0" dirty="0"/>
              <a:t> (including </a:t>
            </a:r>
            <a:r>
              <a:rPr lang="en-US" kern="0" dirty="0"/>
              <a:t>https</a:t>
            </a:r>
            <a:r>
              <a:rPr lang="en-US" b="0" kern="0" noProof="0" dirty="0"/>
              <a:t>:// as required by SAP) </a:t>
            </a:r>
          </a:p>
          <a:p>
            <a:pPr marL="457200" lvl="1" indent="0" fontAlgn="base">
              <a:lnSpc>
                <a:spcPts val="2200"/>
              </a:lnSpc>
              <a:spcBef>
                <a:spcPts val="0"/>
              </a:spcBef>
              <a:spcAft>
                <a:spcPts val="400"/>
              </a:spcAft>
              <a:buClrTx/>
              <a:buNone/>
            </a:pPr>
            <a:r>
              <a:rPr lang="en-US" b="0" i="1" kern="0" noProof="0" dirty="0"/>
              <a:t>     </a:t>
            </a:r>
            <a:r>
              <a:rPr lang="en-US" b="0" i="1" kern="0" noProof="0" dirty="0">
                <a:latin typeface="+mn-lt"/>
              </a:rPr>
              <a:t>Example: </a:t>
            </a:r>
            <a:r>
              <a:rPr lang="en-US" b="0" kern="0" noProof="0" dirty="0"/>
              <a:t>https://server/directory/imagefilename.jpg </a:t>
            </a:r>
          </a:p>
          <a:p>
            <a:pPr marL="628650" indent="-171450" fontAlgn="base">
              <a:lnSpc>
                <a:spcPts val="2200"/>
              </a:lnSpc>
              <a:spcBef>
                <a:spcPts val="0"/>
              </a:spcBef>
              <a:spcAft>
                <a:spcPts val="900"/>
              </a:spcAft>
              <a:buClrTx/>
              <a:buSzPct val="100000"/>
              <a:buFont typeface="Arial" panose="020B0604020202020204" pitchFamily="34" charset="0"/>
              <a:buChar char="•"/>
            </a:pPr>
            <a:r>
              <a:rPr lang="en-US" sz="1800" b="0" kern="0" noProof="0" dirty="0"/>
              <a:t>Point to the image itself—not a program that serves up images</a:t>
            </a:r>
          </a:p>
          <a:p>
            <a:pPr marL="461645" indent="-226695" fontAlgn="base">
              <a:lnSpc>
                <a:spcPts val="2200"/>
              </a:lnSpc>
              <a:spcBef>
                <a:spcPts val="0"/>
              </a:spcBef>
              <a:spcAft>
                <a:spcPts val="400"/>
              </a:spcAft>
              <a:buClr>
                <a:srgbClr val="FFC000"/>
              </a:buClr>
              <a:buSzPct val="100000"/>
              <a:buFont typeface="Wingdings" pitchFamily="2" charset="2"/>
              <a:buChar char="§"/>
            </a:pPr>
            <a:r>
              <a:rPr lang="en-US" sz="1800" b="0" kern="0" noProof="0" dirty="0">
                <a:solidFill>
                  <a:srgbClr val="000000"/>
                </a:solidFill>
              </a:rPr>
              <a:t>If you use </a:t>
            </a:r>
            <a:r>
              <a:rPr lang="en-US" sz="1800" kern="0" noProof="0" dirty="0">
                <a:solidFill>
                  <a:srgbClr val="000000"/>
                </a:solidFill>
                <a:latin typeface="+mn-lt"/>
              </a:rPr>
              <a:t>Local Images</a:t>
            </a:r>
            <a:endParaRPr lang="en-US" sz="1800" kern="0" noProof="0" dirty="0">
              <a:solidFill>
                <a:srgbClr val="000000"/>
              </a:solidFill>
              <a:latin typeface="+mn-lt"/>
              <a:cs typeface="Arial"/>
            </a:endParaRPr>
          </a:p>
          <a:p>
            <a:pPr marL="628650" lvl="1" indent="-171450" fontAlgn="base">
              <a:lnSpc>
                <a:spcPts val="2200"/>
              </a:lnSpc>
              <a:spcBef>
                <a:spcPts val="0"/>
              </a:spcBef>
              <a:spcAft>
                <a:spcPts val="400"/>
              </a:spcAft>
              <a:buClrTx/>
              <a:buFont typeface="Arial" panose="020B0604020202020204" pitchFamily="34" charset="0"/>
              <a:buChar char="•"/>
            </a:pPr>
            <a:r>
              <a:rPr lang="en-US" kern="0" noProof="0" dirty="0">
                <a:solidFill>
                  <a:srgbClr val="000000"/>
                </a:solidFill>
              </a:rPr>
              <a:t>Be sure the filename in the Template is </a:t>
            </a:r>
            <a:r>
              <a:rPr lang="en-US" i="1" kern="0" noProof="0" dirty="0">
                <a:solidFill>
                  <a:srgbClr val="000000"/>
                </a:solidFill>
                <a:latin typeface="+mn-lt"/>
              </a:rPr>
              <a:t>exact</a:t>
            </a:r>
            <a:r>
              <a:rPr lang="en-US" kern="0" noProof="0" dirty="0">
                <a:solidFill>
                  <a:srgbClr val="000000"/>
                </a:solidFill>
              </a:rPr>
              <a:t>—including upper and lower case</a:t>
            </a:r>
            <a:br>
              <a:rPr lang="en-US" kern="0" dirty="0">
                <a:solidFill>
                  <a:srgbClr val="000000"/>
                </a:solidFill>
              </a:rPr>
            </a:br>
            <a:r>
              <a:rPr lang="en-US" i="1" kern="0" noProof="0" dirty="0">
                <a:solidFill>
                  <a:srgbClr val="000000"/>
                </a:solidFill>
                <a:latin typeface="+mn-lt"/>
              </a:rPr>
              <a:t>Example: </a:t>
            </a:r>
            <a:r>
              <a:rPr lang="en-US" kern="0" noProof="0" dirty="0">
                <a:solidFill>
                  <a:srgbClr val="000000"/>
                </a:solidFill>
              </a:rPr>
              <a:t>FileName.jpg  -or-  lowercasename.jpg</a:t>
            </a:r>
          </a:p>
          <a:p>
            <a:pPr marL="628650" indent="-171450" fontAlgn="base">
              <a:lnSpc>
                <a:spcPts val="2200"/>
              </a:lnSpc>
              <a:spcBef>
                <a:spcPts val="0"/>
              </a:spcBef>
              <a:spcAft>
                <a:spcPts val="900"/>
              </a:spcAft>
              <a:buClrTx/>
              <a:buSzPct val="100000"/>
              <a:buFont typeface="Arial" panose="020B0604020202020204" pitchFamily="34" charset="0"/>
              <a:buChar char="•"/>
            </a:pPr>
            <a:r>
              <a:rPr lang="en-US" sz="1800" b="0" kern="0" noProof="0" dirty="0">
                <a:solidFill>
                  <a:srgbClr val="000000"/>
                </a:solidFill>
              </a:rPr>
              <a:t>Load images in a zip file format with the Customer Name and Supplier Name on the </a:t>
            </a:r>
            <a:r>
              <a:rPr lang="en-US" sz="1800" kern="0" dirty="0">
                <a:solidFill>
                  <a:srgbClr val="000000"/>
                </a:solidFill>
              </a:rPr>
              <a:t>SBN Account</a:t>
            </a:r>
            <a:endParaRPr lang="en-US" sz="1800" b="0" kern="0" noProof="0" dirty="0">
              <a:solidFill>
                <a:srgbClr val="000000"/>
              </a:solidFill>
            </a:endParaRPr>
          </a:p>
        </p:txBody>
      </p:sp>
      <p:sp>
        <p:nvSpPr>
          <p:cNvPr id="3" name="Title 2"/>
          <p:cNvSpPr>
            <a:spLocks noGrp="1"/>
          </p:cNvSpPr>
          <p:nvPr>
            <p:ph type="title"/>
          </p:nvPr>
        </p:nvSpPr>
        <p:spPr/>
        <p:txBody>
          <a:bodyPr/>
          <a:lstStyle/>
          <a:p>
            <a:r>
              <a:rPr lang="en-US" dirty="0"/>
              <a:t>Creating a L1 PunchOut Catalog</a:t>
            </a:r>
            <a:endParaRPr lang="en-US" noProof="0" dirty="0"/>
          </a:p>
        </p:txBody>
      </p:sp>
      <p:sp>
        <p:nvSpPr>
          <p:cNvPr id="4"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dirty="0">
              <a:latin typeface="Arial" panose="020B0604020202020204" pitchFamily="34" charset="0"/>
            </a:endParaRPr>
          </a:p>
        </p:txBody>
      </p:sp>
      <p:sp>
        <p:nvSpPr>
          <p:cNvPr id="7"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dirty="0">
              <a:latin typeface="Arial" panose="020B0604020202020204" pitchFamily="34" charset="0"/>
            </a:endParaRPr>
          </a:p>
        </p:txBody>
      </p:sp>
    </p:spTree>
    <p:extLst>
      <p:ext uri="{BB962C8B-B14F-4D97-AF65-F5344CB8AC3E}">
        <p14:creationId xmlns:p14="http://schemas.microsoft.com/office/powerpoint/2010/main" val="412080479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vider"/>
          <p:cNvSpPr>
            <a:spLocks noGrp="1"/>
          </p:cNvSpPr>
          <p:nvPr>
            <p:ph type="ctrTitle"/>
          </p:nvPr>
        </p:nvSpPr>
        <p:spPr bwMode="gray">
          <a:xfrm>
            <a:off x="504000" y="3090446"/>
            <a:ext cx="11185200" cy="677108"/>
          </a:xfrm>
        </p:spPr>
        <p:txBody>
          <a:bodyPr/>
          <a:lstStyle/>
          <a:p>
            <a:r>
              <a:rPr lang="en-US"/>
              <a:t>Template and </a:t>
            </a:r>
            <a:r>
              <a:rPr lang="en-US">
                <a:solidFill>
                  <a:schemeClr val="accent1"/>
                </a:solidFill>
              </a:rPr>
              <a:t>Catalog</a:t>
            </a:r>
            <a:r>
              <a:rPr lang="en-US"/>
              <a:t> </a:t>
            </a:r>
            <a:r>
              <a:rPr lang="en-US">
                <a:solidFill>
                  <a:schemeClr val="accent1"/>
                </a:solidFill>
              </a:rPr>
              <a:t>File Creation</a:t>
            </a:r>
            <a:br>
              <a:rPr lang="en-US">
                <a:solidFill>
                  <a:schemeClr val="accent1"/>
                </a:solidFill>
              </a:rPr>
            </a:br>
            <a:r>
              <a:rPr lang="en-US">
                <a:solidFill>
                  <a:schemeClr val="accent1"/>
                </a:solidFill>
              </a:rPr>
              <a:t>for a Level 2 PunchOut Catalog</a:t>
            </a:r>
          </a:p>
        </p:txBody>
      </p:sp>
    </p:spTree>
    <p:extLst>
      <p:ext uri="{BB962C8B-B14F-4D97-AF65-F5344CB8AC3E}">
        <p14:creationId xmlns:p14="http://schemas.microsoft.com/office/powerpoint/2010/main" val="41803147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B60DC77A-4A0B-4C47-84FE-4BE7F590C245}"/>
              </a:ext>
            </a:extLst>
          </p:cNvPr>
          <p:cNvSpPr>
            <a:spLocks noGrp="1"/>
          </p:cNvSpPr>
          <p:nvPr>
            <p:ph type="title"/>
          </p:nvPr>
        </p:nvSpPr>
        <p:spPr>
          <a:xfrm>
            <a:off x="504001" y="504000"/>
            <a:ext cx="11186476" cy="369332"/>
          </a:xfrm>
        </p:spPr>
        <p:txBody>
          <a:bodyPr/>
          <a:lstStyle/>
          <a:p>
            <a:r>
              <a:rPr lang="en-US" dirty="0" err="1"/>
              <a:t>PunchOut</a:t>
            </a:r>
            <a:r>
              <a:rPr lang="en-US" dirty="0"/>
              <a:t> L2 Template</a:t>
            </a:r>
            <a:endParaRPr lang="en-US" noProof="0" dirty="0">
              <a:latin typeface="+mj-lt"/>
            </a:endParaRPr>
          </a:p>
        </p:txBody>
      </p:sp>
      <p:sp>
        <p:nvSpPr>
          <p:cNvPr id="6" name="Content Placeholder 2">
            <a:extLst>
              <a:ext uri="{FF2B5EF4-FFF2-40B4-BE49-F238E27FC236}">
                <a16:creationId xmlns:a16="http://schemas.microsoft.com/office/drawing/2014/main" id="{7F861663-C3F6-4ED9-9905-5D62AC144A34}"/>
              </a:ext>
            </a:extLst>
          </p:cNvPr>
          <p:cNvSpPr txBox="1">
            <a:spLocks/>
          </p:cNvSpPr>
          <p:nvPr/>
        </p:nvSpPr>
        <p:spPr bwMode="gray">
          <a:xfrm>
            <a:off x="503998" y="1617663"/>
            <a:ext cx="11186351" cy="1733550"/>
          </a:xfrm>
          <a:prstGeom prst="rect">
            <a:avLst/>
          </a:prstGeom>
        </p:spPr>
        <p:txBody>
          <a:bodyPr vert="horz" lIns="0" tIns="0" rIns="0" bIns="0" rtlCol="0">
            <a:noAutofit/>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200"/>
              </a:lnSpc>
              <a:spcBef>
                <a:spcPts val="0"/>
              </a:spcBef>
              <a:spcAft>
                <a:spcPts val="200"/>
              </a:spcAft>
            </a:pPr>
            <a:r>
              <a:rPr lang="en-US" sz="2000" b="0" dirty="0">
                <a:latin typeface="Arial" panose="020B0604020202020204" pitchFamily="34" charset="0"/>
              </a:rPr>
              <a:t>A </a:t>
            </a:r>
            <a:r>
              <a:rPr lang="en-US" sz="2000" dirty="0" err="1">
                <a:latin typeface="Arial" panose="020B0604020202020204" pitchFamily="34" charset="0"/>
              </a:rPr>
              <a:t>PunchOut</a:t>
            </a:r>
            <a:r>
              <a:rPr lang="en-US" sz="2000" dirty="0">
                <a:latin typeface="Arial" panose="020B0604020202020204" pitchFamily="34" charset="0"/>
              </a:rPr>
              <a:t> L2 Template </a:t>
            </a:r>
            <a:r>
              <a:rPr lang="en-US" sz="2000" b="0" dirty="0">
                <a:latin typeface="Arial" panose="020B0604020202020204" pitchFamily="34" charset="0"/>
              </a:rPr>
              <a:t>is a special </a:t>
            </a:r>
            <a:r>
              <a:rPr lang="en-US" sz="2000" dirty="0">
                <a:latin typeface="Arial" panose="020B0604020202020204" pitchFamily="34" charset="0"/>
              </a:rPr>
              <a:t>CIF Template </a:t>
            </a:r>
            <a:r>
              <a:rPr lang="en-US" sz="2000" b="0" dirty="0">
                <a:latin typeface="Arial" panose="020B0604020202020204" pitchFamily="34" charset="0"/>
              </a:rPr>
              <a:t>that creates a </a:t>
            </a:r>
            <a:r>
              <a:rPr lang="en-US" sz="2000" dirty="0">
                <a:latin typeface="Arial" panose="020B0604020202020204" pitchFamily="34" charset="0"/>
              </a:rPr>
              <a:t>PunchOut Index file</a:t>
            </a:r>
            <a:r>
              <a:rPr lang="en-US" sz="2000" b="0" dirty="0">
                <a:latin typeface="Arial" panose="020B0604020202020204" pitchFamily="34" charset="0"/>
              </a:rPr>
              <a:t>. The addition of two fields changes a CIF file to a PunchOut Index file. The fields are:</a:t>
            </a:r>
          </a:p>
          <a:p>
            <a:pPr marL="3603625" indent="-173038">
              <a:lnSpc>
                <a:spcPts val="2200"/>
              </a:lnSpc>
              <a:spcBef>
                <a:spcPts val="0"/>
              </a:spcBef>
              <a:spcAft>
                <a:spcPts val="400"/>
              </a:spcAft>
              <a:buFont typeface="Wingdings" panose="05000000000000000000" pitchFamily="2" charset="2"/>
              <a:buChar char="§"/>
            </a:pPr>
            <a:r>
              <a:rPr lang="en-US" sz="2000" dirty="0">
                <a:latin typeface="Arial" panose="020B0604020202020204" pitchFamily="34" charset="0"/>
              </a:rPr>
              <a:t>PunchOut Enabled </a:t>
            </a:r>
            <a:r>
              <a:rPr lang="en-US" sz="2000" b="0" dirty="0">
                <a:latin typeface="Arial" panose="020B0604020202020204" pitchFamily="34" charset="0"/>
              </a:rPr>
              <a:t>and </a:t>
            </a:r>
          </a:p>
          <a:p>
            <a:pPr marL="3603625" indent="-173038">
              <a:lnSpc>
                <a:spcPts val="2200"/>
              </a:lnSpc>
              <a:spcBef>
                <a:spcPts val="0"/>
              </a:spcBef>
              <a:spcAft>
                <a:spcPts val="900"/>
              </a:spcAft>
              <a:buFont typeface="Wingdings" panose="05000000000000000000" pitchFamily="2" charset="2"/>
              <a:buChar char="§"/>
            </a:pPr>
            <a:r>
              <a:rPr lang="en-US" sz="2000" dirty="0" err="1">
                <a:latin typeface="Arial" panose="020B0604020202020204" pitchFamily="34" charset="0"/>
              </a:rPr>
              <a:t>PunchOutLevel</a:t>
            </a:r>
            <a:endParaRPr lang="en-US" sz="2000" dirty="0">
              <a:latin typeface="Arial" panose="020B0604020202020204" pitchFamily="34" charset="0"/>
            </a:endParaRPr>
          </a:p>
          <a:p>
            <a:pPr marL="3429000" indent="-3429000">
              <a:lnSpc>
                <a:spcPts val="2200"/>
              </a:lnSpc>
              <a:spcBef>
                <a:spcPts val="0"/>
              </a:spcBef>
              <a:spcAft>
                <a:spcPts val="900"/>
              </a:spcAft>
            </a:pPr>
            <a:r>
              <a:rPr lang="en-US" sz="2000" b="0" dirty="0">
                <a:latin typeface="Arial" panose="020B0604020202020204" pitchFamily="34" charset="0"/>
              </a:rPr>
              <a:t>Here is a sample </a:t>
            </a:r>
            <a:r>
              <a:rPr lang="en-US" sz="2000" dirty="0">
                <a:latin typeface="Arial" panose="020B0604020202020204" pitchFamily="34" charset="0"/>
              </a:rPr>
              <a:t>L2 PunchOut Template </a:t>
            </a:r>
            <a:r>
              <a:rPr lang="en-US" sz="2000" b="0" dirty="0">
                <a:latin typeface="Arial" panose="020B0604020202020204" pitchFamily="34" charset="0"/>
              </a:rPr>
              <a:t>in Excel format.</a:t>
            </a:r>
          </a:p>
          <a:p>
            <a:pPr marL="3429000" indent="-3429000">
              <a:lnSpc>
                <a:spcPts val="2000"/>
              </a:lnSpc>
              <a:spcBef>
                <a:spcPts val="0"/>
              </a:spcBef>
              <a:spcAft>
                <a:spcPts val="900"/>
              </a:spcAft>
            </a:pPr>
            <a:endParaRPr lang="en-US" b="0" dirty="0">
              <a:latin typeface="Arial" panose="020B0604020202020204" pitchFamily="34" charset="0"/>
            </a:endParaRPr>
          </a:p>
          <a:p>
            <a:pPr marL="3429000" indent="-3429000">
              <a:lnSpc>
                <a:spcPts val="2000"/>
              </a:lnSpc>
              <a:spcBef>
                <a:spcPts val="0"/>
              </a:spcBef>
              <a:spcAft>
                <a:spcPts val="900"/>
              </a:spcAft>
            </a:pPr>
            <a:endParaRPr lang="en-US" b="0" dirty="0">
              <a:latin typeface="Arial" panose="020B0604020202020204" pitchFamily="34" charset="0"/>
            </a:endParaRPr>
          </a:p>
          <a:p>
            <a:pPr marL="3429000" indent="-3429000">
              <a:lnSpc>
                <a:spcPts val="2000"/>
              </a:lnSpc>
              <a:spcBef>
                <a:spcPts val="0"/>
              </a:spcBef>
              <a:spcAft>
                <a:spcPts val="900"/>
              </a:spcAft>
            </a:pPr>
            <a:endParaRPr lang="en-US" b="0" dirty="0">
              <a:latin typeface="Arial" panose="020B0604020202020204" pitchFamily="34" charset="0"/>
            </a:endParaRPr>
          </a:p>
          <a:p>
            <a:pPr>
              <a:lnSpc>
                <a:spcPts val="2000"/>
              </a:lnSpc>
              <a:spcBef>
                <a:spcPts val="0"/>
              </a:spcBef>
              <a:spcAft>
                <a:spcPts val="1200"/>
              </a:spcAft>
            </a:pPr>
            <a:endParaRPr lang="en-US" b="0" dirty="0">
              <a:latin typeface="Arial" panose="020B0604020202020204" pitchFamily="34" charset="0"/>
            </a:endParaRPr>
          </a:p>
          <a:p>
            <a:pPr>
              <a:lnSpc>
                <a:spcPts val="2000"/>
              </a:lnSpc>
              <a:spcBef>
                <a:spcPts val="0"/>
              </a:spcBef>
              <a:spcAft>
                <a:spcPts val="1200"/>
              </a:spcAft>
            </a:pPr>
            <a:endParaRPr lang="en-US" b="0" dirty="0">
              <a:latin typeface="Arial" panose="020B0604020202020204" pitchFamily="34" charset="0"/>
            </a:endParaRPr>
          </a:p>
          <a:p>
            <a:pPr>
              <a:lnSpc>
                <a:spcPts val="2200"/>
              </a:lnSpc>
              <a:spcBef>
                <a:spcPts val="1200"/>
              </a:spcBef>
              <a:spcAft>
                <a:spcPts val="900"/>
              </a:spcAft>
            </a:pPr>
            <a:r>
              <a:rPr lang="en-US" b="0" dirty="0">
                <a:latin typeface="Arial" panose="020B0604020202020204" pitchFamily="34" charset="0"/>
              </a:rPr>
              <a:t>The Template is color coded and has Tool Tips that provide information about how to treat each field.</a:t>
            </a:r>
          </a:p>
          <a:p>
            <a:pPr>
              <a:lnSpc>
                <a:spcPts val="2200"/>
              </a:lnSpc>
              <a:spcBef>
                <a:spcPts val="0"/>
              </a:spcBef>
              <a:spcAft>
                <a:spcPts val="1200"/>
              </a:spcAft>
            </a:pPr>
            <a:r>
              <a:rPr lang="en-US" b="0" dirty="0">
                <a:latin typeface="Arial" panose="020B0604020202020204" pitchFamily="34" charset="0"/>
              </a:rPr>
              <a:t>Each Template includes specific instructions, including custom fields or other requirements set by your Customer.</a:t>
            </a:r>
          </a:p>
          <a:p>
            <a:pPr marL="3429000" indent="-3429000">
              <a:lnSpc>
                <a:spcPts val="2000"/>
              </a:lnSpc>
              <a:spcBef>
                <a:spcPts val="0"/>
              </a:spcBef>
              <a:spcAft>
                <a:spcPts val="900"/>
              </a:spcAft>
            </a:pPr>
            <a:endParaRPr lang="en-US" b="0" dirty="0">
              <a:latin typeface="Arial" panose="020B0604020202020204" pitchFamily="34" charset="0"/>
            </a:endParaRPr>
          </a:p>
        </p:txBody>
      </p:sp>
      <p:pic>
        <p:nvPicPr>
          <p:cNvPr id="2" name="Picture 4" descr="Graphical user interface, application, table, Excel&#10;&#10;Description automatically generated">
            <a:extLst>
              <a:ext uri="{FF2B5EF4-FFF2-40B4-BE49-F238E27FC236}">
                <a16:creationId xmlns:a16="http://schemas.microsoft.com/office/drawing/2014/main" id="{48D7C192-88F9-C411-E154-3A714334F46F}"/>
              </a:ext>
            </a:extLst>
          </p:cNvPr>
          <p:cNvPicPr>
            <a:picLocks noChangeAspect="1"/>
          </p:cNvPicPr>
          <p:nvPr/>
        </p:nvPicPr>
        <p:blipFill>
          <a:blip r:embed="rId3"/>
          <a:stretch>
            <a:fillRect/>
          </a:stretch>
        </p:blipFill>
        <p:spPr>
          <a:xfrm>
            <a:off x="501780" y="3497622"/>
            <a:ext cx="11170440" cy="181008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1495393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D1E40A-B693-4B16-A45C-9D40AB8D37A7}"/>
              </a:ext>
            </a:extLst>
          </p:cNvPr>
          <p:cNvSpPr>
            <a:spLocks noGrp="1"/>
          </p:cNvSpPr>
          <p:nvPr>
            <p:ph type="body" sz="quarter" idx="10"/>
          </p:nvPr>
        </p:nvSpPr>
        <p:spPr/>
        <p:txBody>
          <a:bodyPr/>
          <a:lstStyle/>
          <a:p>
            <a:r>
              <a:rPr lang="en-US" dirty="0"/>
              <a:t>In </a:t>
            </a:r>
            <a:r>
              <a:rPr lang="en-US" b="1" dirty="0"/>
              <a:t>Level 2 PunchOut</a:t>
            </a:r>
            <a:r>
              <a:rPr lang="en-US" dirty="0"/>
              <a:t>, the catalog file is a combination of static catalog information (this is used to search) and it also contains the </a:t>
            </a:r>
            <a:r>
              <a:rPr lang="en-US" b="1" dirty="0"/>
              <a:t>PunchOut Enabled </a:t>
            </a:r>
            <a:r>
              <a:rPr lang="en-US" dirty="0"/>
              <a:t>and </a:t>
            </a:r>
            <a:r>
              <a:rPr lang="en-US" b="1" dirty="0" err="1"/>
              <a:t>PunchOut</a:t>
            </a:r>
            <a:r>
              <a:rPr lang="en-US" b="1" dirty="0"/>
              <a:t> Level </a:t>
            </a:r>
            <a:r>
              <a:rPr lang="en-US" dirty="0"/>
              <a:t>fields, to tell the system that this is a PunchOut catalog, and the User will be taken to the Supplier’s website to add items to their cart as they shop. </a:t>
            </a:r>
          </a:p>
          <a:p>
            <a:r>
              <a:rPr lang="en-US" dirty="0"/>
              <a:t>L2 PunchOut items appear on the Catalog interface just as a static item does, but has the “Buy from Supplier” button instead of “Add to Cart”.</a:t>
            </a:r>
          </a:p>
        </p:txBody>
      </p:sp>
      <p:sp>
        <p:nvSpPr>
          <p:cNvPr id="2" name="Divider"/>
          <p:cNvSpPr>
            <a:spLocks noGrp="1"/>
          </p:cNvSpPr>
          <p:nvPr>
            <p:ph type="title"/>
          </p:nvPr>
        </p:nvSpPr>
        <p:spPr bwMode="gray">
          <a:xfrm>
            <a:off x="504001" y="504000"/>
            <a:ext cx="11186476" cy="369332"/>
          </a:xfrm>
        </p:spPr>
        <p:txBody>
          <a:bodyPr/>
          <a:lstStyle/>
          <a:p>
            <a:r>
              <a:rPr lang="en-US" dirty="0"/>
              <a:t>Creating a L2 PunchOut Catalog</a:t>
            </a:r>
          </a:p>
        </p:txBody>
      </p:sp>
      <p:sp>
        <p:nvSpPr>
          <p:cNvPr id="14" name="TextBox 13">
            <a:extLst>
              <a:ext uri="{FF2B5EF4-FFF2-40B4-BE49-F238E27FC236}">
                <a16:creationId xmlns:a16="http://schemas.microsoft.com/office/drawing/2014/main" id="{94FC57A0-745D-455E-BBC2-F765BC6991D0}"/>
              </a:ext>
            </a:extLst>
          </p:cNvPr>
          <p:cNvSpPr txBox="1"/>
          <p:nvPr/>
        </p:nvSpPr>
        <p:spPr>
          <a:xfrm>
            <a:off x="4253943" y="3854352"/>
            <a:ext cx="4201994" cy="523220"/>
          </a:xfrm>
          <a:prstGeom prst="rect">
            <a:avLst/>
          </a:prstGeom>
          <a:solidFill>
            <a:schemeClr val="bg1"/>
          </a:solidFill>
        </p:spPr>
        <p:txBody>
          <a:bodyPr wrap="square" rtlCol="0">
            <a:spAutoFit/>
          </a:bodyPr>
          <a:lstStyle/>
          <a:p>
            <a:r>
              <a:rPr lang="en-US" sz="1400" dirty="0">
                <a:latin typeface="Arial" panose="020B0604020202020204" pitchFamily="34" charset="0"/>
              </a:rPr>
              <a:t>The PunchOut icon tells you that this is an external catalog, as well as the</a:t>
            </a:r>
            <a:r>
              <a:rPr lang="en-US" sz="1400" b="1" dirty="0">
                <a:latin typeface="Arial" panose="020B0604020202020204" pitchFamily="34" charset="0"/>
              </a:rPr>
              <a:t> </a:t>
            </a:r>
            <a:r>
              <a:rPr lang="en-US" sz="1400" dirty="0">
                <a:latin typeface="Arial" panose="020B0604020202020204" pitchFamily="34" charset="0"/>
              </a:rPr>
              <a:t>“Buy From Supplier” button.</a:t>
            </a:r>
          </a:p>
        </p:txBody>
      </p:sp>
      <p:pic>
        <p:nvPicPr>
          <p:cNvPr id="4" name="Picture 3">
            <a:extLst>
              <a:ext uri="{FF2B5EF4-FFF2-40B4-BE49-F238E27FC236}">
                <a16:creationId xmlns:a16="http://schemas.microsoft.com/office/drawing/2014/main" id="{282F6F8B-708A-AF8F-622B-B6178796A432}"/>
              </a:ext>
            </a:extLst>
          </p:cNvPr>
          <p:cNvPicPr>
            <a:picLocks noChangeAspect="1"/>
          </p:cNvPicPr>
          <p:nvPr/>
        </p:nvPicPr>
        <p:blipFill>
          <a:blip r:embed="rId3"/>
          <a:stretch>
            <a:fillRect/>
          </a:stretch>
        </p:blipFill>
        <p:spPr>
          <a:xfrm>
            <a:off x="1794214" y="4778692"/>
            <a:ext cx="9286027" cy="1575308"/>
          </a:xfrm>
          <a:prstGeom prst="rect">
            <a:avLst/>
          </a:prstGeom>
          <a:ln>
            <a:noFill/>
          </a:ln>
          <a:effectLst>
            <a:outerShdw blurRad="190500" algn="tl" rotWithShape="0">
              <a:srgbClr val="000000">
                <a:alpha val="70000"/>
              </a:srgbClr>
            </a:outerShdw>
          </a:effectLst>
        </p:spPr>
      </p:pic>
      <p:grpSp>
        <p:nvGrpSpPr>
          <p:cNvPr id="11" name="Group 10">
            <a:extLst>
              <a:ext uri="{FF2B5EF4-FFF2-40B4-BE49-F238E27FC236}">
                <a16:creationId xmlns:a16="http://schemas.microsoft.com/office/drawing/2014/main" id="{F27D7F2D-8097-4756-9056-5C49E73D1008}"/>
              </a:ext>
            </a:extLst>
          </p:cNvPr>
          <p:cNvGrpSpPr/>
          <p:nvPr/>
        </p:nvGrpSpPr>
        <p:grpSpPr>
          <a:xfrm>
            <a:off x="3026834" y="4115963"/>
            <a:ext cx="1227109" cy="917470"/>
            <a:chOff x="1709314" y="2460068"/>
            <a:chExt cx="990304" cy="1234230"/>
          </a:xfrm>
        </p:grpSpPr>
        <p:cxnSp>
          <p:nvCxnSpPr>
            <p:cNvPr id="12" name="Straight Arrow Connector 11">
              <a:extLst>
                <a:ext uri="{FF2B5EF4-FFF2-40B4-BE49-F238E27FC236}">
                  <a16:creationId xmlns:a16="http://schemas.microsoft.com/office/drawing/2014/main" id="{F652F876-85A4-4176-A951-16961BB1F846}"/>
                </a:ext>
              </a:extLst>
            </p:cNvPr>
            <p:cNvCxnSpPr>
              <a:cxnSpLocks/>
              <a:stCxn id="14" idx="1"/>
              <a:endCxn id="13" idx="2"/>
            </p:cNvCxnSpPr>
            <p:nvPr/>
          </p:nvCxnSpPr>
          <p:spPr>
            <a:xfrm flipH="1">
              <a:off x="1765684" y="2460068"/>
              <a:ext cx="933934" cy="1039105"/>
            </a:xfrm>
            <a:prstGeom prst="straightConnector1">
              <a:avLst/>
            </a:prstGeom>
            <a:ln w="6350">
              <a:solidFill>
                <a:srgbClr val="C00000"/>
              </a:solidFill>
              <a:tailEnd type="oval" w="sm" len="sm"/>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BE84545B-5A45-44B2-B3B9-F60815B65663}"/>
                </a:ext>
              </a:extLst>
            </p:cNvPr>
            <p:cNvSpPr/>
            <p:nvPr/>
          </p:nvSpPr>
          <p:spPr>
            <a:xfrm flipV="1">
              <a:off x="1709314" y="3499173"/>
              <a:ext cx="112740" cy="195125"/>
            </a:xfrm>
            <a:prstGeom prst="rect">
              <a:avLst/>
            </a:prstGeom>
            <a:no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5763C2EC-5192-455A-B181-E264DC565EA3}"/>
              </a:ext>
            </a:extLst>
          </p:cNvPr>
          <p:cNvGrpSpPr/>
          <p:nvPr/>
        </p:nvGrpSpPr>
        <p:grpSpPr>
          <a:xfrm>
            <a:off x="7749766" y="4323252"/>
            <a:ext cx="3400324" cy="1086948"/>
            <a:chOff x="6109813" y="2676154"/>
            <a:chExt cx="2487608" cy="1375114"/>
          </a:xfrm>
        </p:grpSpPr>
        <p:sp>
          <p:nvSpPr>
            <p:cNvPr id="16" name="Rectangle 15">
              <a:extLst>
                <a:ext uri="{FF2B5EF4-FFF2-40B4-BE49-F238E27FC236}">
                  <a16:creationId xmlns:a16="http://schemas.microsoft.com/office/drawing/2014/main" id="{007CAA3F-72AB-404A-999A-864A2D058C0D}"/>
                </a:ext>
              </a:extLst>
            </p:cNvPr>
            <p:cNvSpPr/>
            <p:nvPr/>
          </p:nvSpPr>
          <p:spPr>
            <a:xfrm flipV="1">
              <a:off x="7568837" y="3702315"/>
              <a:ext cx="1028584" cy="348953"/>
            </a:xfrm>
            <a:prstGeom prst="rect">
              <a:avLst/>
            </a:prstGeom>
            <a:noFill/>
            <a:ln w="6350">
              <a:solidFill>
                <a:srgbClr val="C00000"/>
              </a:solidFill>
              <a:tailEnd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Straight Arrow Connector 16">
              <a:extLst>
                <a:ext uri="{FF2B5EF4-FFF2-40B4-BE49-F238E27FC236}">
                  <a16:creationId xmlns:a16="http://schemas.microsoft.com/office/drawing/2014/main" id="{F666B2EF-A7C3-407A-8975-15656D660097}"/>
                </a:ext>
              </a:extLst>
            </p:cNvPr>
            <p:cNvCxnSpPr>
              <a:endCxn id="16" idx="1"/>
            </p:cNvCxnSpPr>
            <p:nvPr/>
          </p:nvCxnSpPr>
          <p:spPr>
            <a:xfrm>
              <a:off x="6109813" y="2676154"/>
              <a:ext cx="1459024" cy="1200637"/>
            </a:xfrm>
            <a:prstGeom prst="straightConnector1">
              <a:avLst/>
            </a:prstGeom>
            <a:ln w="6350">
              <a:solidFill>
                <a:srgbClr val="C00000"/>
              </a:solidFill>
              <a:tailEnd type="oval" w="sm" len="sm"/>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7775449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dirty="0">
                <a:latin typeface="+mj-lt"/>
              </a:rPr>
              <a:t>Creating a L2 PunchOut Catalog</a:t>
            </a:r>
          </a:p>
        </p:txBody>
      </p:sp>
      <p:sp>
        <p:nvSpPr>
          <p:cNvPr id="12" name="Content Placeholder 2"/>
          <p:cNvSpPr txBox="1">
            <a:spLocks/>
          </p:cNvSpPr>
          <p:nvPr/>
        </p:nvSpPr>
        <p:spPr>
          <a:xfrm>
            <a:off x="435548" y="1539705"/>
            <a:ext cx="8071078" cy="1734074"/>
          </a:xfrm>
          <a:prstGeom prst="rect">
            <a:avLst/>
          </a:prstGeom>
        </p:spPr>
        <p:txBody>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300"/>
              </a:lnSpc>
              <a:spcBef>
                <a:spcPts val="0"/>
              </a:spcBef>
              <a:spcAft>
                <a:spcPts val="1200"/>
              </a:spcAft>
            </a:pPr>
            <a:r>
              <a:rPr lang="en-US" sz="2200" dirty="0">
                <a:solidFill>
                  <a:schemeClr val="accent1"/>
                </a:solidFill>
                <a:latin typeface="Arial" panose="020B0604020202020204" pitchFamily="34" charset="0"/>
              </a:rPr>
              <a:t>The Header Section</a:t>
            </a:r>
          </a:p>
        </p:txBody>
      </p:sp>
      <p:pic>
        <p:nvPicPr>
          <p:cNvPr id="7" name="Picture 2" descr="C:\Users\mardavis\AppData\Local\Temp\SNAGHTML4d5a7eb.PNG">
            <a:extLst>
              <a:ext uri="{FF2B5EF4-FFF2-40B4-BE49-F238E27FC236}">
                <a16:creationId xmlns:a16="http://schemas.microsoft.com/office/drawing/2014/main" id="{8658651A-980D-4CEA-89C3-4667832CE4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001" y="1919031"/>
            <a:ext cx="3457143" cy="1923810"/>
          </a:xfrm>
          <a:prstGeom prst="rect">
            <a:avLst/>
          </a:prstGeom>
          <a:noFill/>
          <a:extLst>
            <a:ext uri="{909E8E84-426E-40DD-AFC4-6F175D3DCCD1}">
              <a14:hiddenFill xmlns:a14="http://schemas.microsoft.com/office/drawing/2010/main">
                <a:solidFill>
                  <a:srgbClr val="FFFFFF"/>
                </a:solidFill>
              </a14:hiddenFill>
            </a:ext>
          </a:extLst>
        </p:spPr>
      </p:pic>
      <p:sp>
        <p:nvSpPr>
          <p:cNvPr id="8" name="Text Box 4">
            <a:extLst>
              <a:ext uri="{FF2B5EF4-FFF2-40B4-BE49-F238E27FC236}">
                <a16:creationId xmlns:a16="http://schemas.microsoft.com/office/drawing/2014/main" id="{E10700A1-F0FE-4585-9708-9FD33AFCBD55}"/>
              </a:ext>
            </a:extLst>
          </p:cNvPr>
          <p:cNvSpPr txBox="1">
            <a:spLocks noChangeArrowheads="1"/>
          </p:cNvSpPr>
          <p:nvPr/>
        </p:nvSpPr>
        <p:spPr bwMode="auto">
          <a:xfrm>
            <a:off x="5562897" y="1806268"/>
            <a:ext cx="6050089" cy="4029308"/>
          </a:xfrm>
          <a:prstGeom prst="rect">
            <a:avLst/>
          </a:prstGeom>
          <a:noFill/>
          <a:ln w="9525">
            <a:noFill/>
            <a:miter lim="800000"/>
            <a:headEnd/>
            <a:tailEnd type="none" w="lg" len="lg"/>
          </a:ln>
        </p:spPr>
        <p:txBody>
          <a:bodyPr wrap="square">
            <a:spAutoFit/>
          </a:bodyPr>
          <a:lstStyle/>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CIF_I_V3.0—</a:t>
            </a:r>
            <a:r>
              <a:rPr lang="fr-FR" sz="1200" dirty="0">
                <a:latin typeface="Arial Narrow" panose="020B0606020202030204" pitchFamily="34" charset="0"/>
              </a:rPr>
              <a:t>Specifies the </a:t>
            </a:r>
            <a:r>
              <a:rPr lang="fr-FR" sz="1200" dirty="0" err="1">
                <a:latin typeface="Arial Narrow" panose="020B0606020202030204" pitchFamily="34" charset="0"/>
              </a:rPr>
              <a:t>Catalog</a:t>
            </a:r>
            <a:r>
              <a:rPr lang="fr-FR" sz="1200" dirty="0">
                <a:latin typeface="Arial Narrow" panose="020B0606020202030204" pitchFamily="34" charset="0"/>
              </a:rPr>
              <a:t> format (CIF 3.0). Do not change </a:t>
            </a:r>
            <a:r>
              <a:rPr lang="fr-FR" sz="1200" dirty="0" err="1">
                <a:latin typeface="Arial Narrow" panose="020B0606020202030204" pitchFamily="34" charset="0"/>
              </a:rPr>
              <a:t>this</a:t>
            </a:r>
            <a:r>
              <a:rPr lang="fr-FR" sz="1200" dirty="0">
                <a:latin typeface="Arial Narrow" panose="020B0606020202030204" pitchFamily="34" charset="0"/>
              </a:rPr>
              <a:t> value</a:t>
            </a:r>
            <a:endParaRPr lang="en-US" sz="1200" dirty="0">
              <a:latin typeface="Arial Narrow" panose="020B0606020202030204" pitchFamily="34" charset="0"/>
            </a:endParaRP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CHARSET—</a:t>
            </a:r>
            <a:r>
              <a:rPr lang="en-US" sz="1200" dirty="0">
                <a:latin typeface="Arial Narrow" panose="020B0606020202030204" pitchFamily="34" charset="0"/>
              </a:rPr>
              <a:t>UTF-8 Specifies the data coding type. Do not change this value, unless instructed by your Catalog Expert</a:t>
            </a: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LOADMODE—</a:t>
            </a:r>
            <a:r>
              <a:rPr lang="en-US" sz="1200" dirty="0">
                <a:latin typeface="Arial Narrow" panose="020B0606020202030204" pitchFamily="34" charset="0"/>
              </a:rPr>
              <a:t>F  (Full) or I (Incremental)</a:t>
            </a:r>
            <a:endParaRPr lang="fr-FR" sz="1200" dirty="0">
              <a:latin typeface="Arial Narrow" panose="020B0606020202030204" pitchFamily="34" charset="0"/>
            </a:endParaRP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CODEFORMAT—</a:t>
            </a:r>
            <a:r>
              <a:rPr lang="en-US" sz="1200" dirty="0">
                <a:latin typeface="Arial Narrow" panose="020B0606020202030204" pitchFamily="34" charset="0"/>
              </a:rPr>
              <a:t>S</a:t>
            </a:r>
            <a:r>
              <a:rPr lang="fr-FR" sz="1200" dirty="0" err="1">
                <a:latin typeface="Arial Narrow" panose="020B0606020202030204" pitchFamily="34" charset="0"/>
              </a:rPr>
              <a:t>pecifies</a:t>
            </a:r>
            <a:r>
              <a:rPr lang="fr-FR" sz="1200" dirty="0">
                <a:latin typeface="Arial Narrow" panose="020B0606020202030204" pitchFamily="34" charset="0"/>
              </a:rPr>
              <a:t> the </a:t>
            </a:r>
            <a:r>
              <a:rPr lang="fr-FR" sz="1200" dirty="0" err="1">
                <a:latin typeface="Arial Narrow" panose="020B0606020202030204" pitchFamily="34" charset="0"/>
              </a:rPr>
              <a:t>commodity</a:t>
            </a:r>
            <a:r>
              <a:rPr lang="fr-FR" sz="1200" dirty="0">
                <a:latin typeface="Arial Narrow" panose="020B0606020202030204" pitchFamily="34" charset="0"/>
              </a:rPr>
              <a:t> </a:t>
            </a:r>
            <a:r>
              <a:rPr lang="fr-FR" sz="1200" dirty="0" err="1">
                <a:latin typeface="Arial Narrow" panose="020B0606020202030204" pitchFamily="34" charset="0"/>
              </a:rPr>
              <a:t>coding</a:t>
            </a:r>
            <a:r>
              <a:rPr lang="fr-FR" sz="1200" dirty="0">
                <a:latin typeface="Arial Narrow" panose="020B0606020202030204" pitchFamily="34" charset="0"/>
              </a:rPr>
              <a:t> (UNSPSC: </a:t>
            </a:r>
            <a:r>
              <a:rPr lang="en-US" sz="1200" dirty="0">
                <a:latin typeface="Arial Narrow" panose="020B0606020202030204" pitchFamily="34" charset="0"/>
              </a:rPr>
              <a:t>United Nations Standard Products and Services Code</a:t>
            </a:r>
            <a:r>
              <a:rPr lang="fr-FR" sz="1200" dirty="0">
                <a:latin typeface="Arial Narrow" panose="020B0606020202030204" pitchFamily="34" charset="0"/>
              </a:rPr>
              <a:t>) in the </a:t>
            </a:r>
            <a:r>
              <a:rPr lang="fr-FR" sz="1200" dirty="0" err="1">
                <a:latin typeface="Arial Narrow" panose="020B0606020202030204" pitchFamily="34" charset="0"/>
              </a:rPr>
              <a:t>field</a:t>
            </a:r>
            <a:r>
              <a:rPr lang="fr-FR" sz="1200" dirty="0">
                <a:latin typeface="Arial Narrow" panose="020B0606020202030204" pitchFamily="34" charset="0"/>
              </a:rPr>
              <a:t> “SPSC Code”</a:t>
            </a:r>
          </a:p>
          <a:p>
            <a:pPr marL="115888" indent="-115888">
              <a:lnSpc>
                <a:spcPts val="1300"/>
              </a:lnSpc>
              <a:spcAft>
                <a:spcPts val="600"/>
              </a:spcAft>
              <a:buFont typeface="Wingdings" pitchFamily="2" charset="2"/>
              <a:buChar char="§"/>
              <a:defRPr/>
            </a:pPr>
            <a:r>
              <a:rPr lang="en-US" sz="1200" b="1" dirty="0">
                <a:solidFill>
                  <a:srgbClr val="FF0000"/>
                </a:solidFill>
                <a:latin typeface="Arial Narrow" panose="020B0606020202030204" pitchFamily="34" charset="0"/>
              </a:rPr>
              <a:t>CURRENCY—</a:t>
            </a:r>
            <a:r>
              <a:rPr lang="en-US" sz="1200" dirty="0">
                <a:latin typeface="Arial Narrow" panose="020B0606020202030204" pitchFamily="34" charset="0"/>
              </a:rPr>
              <a:t>Specifies the currency used for the prices. The value “USD” (United States Dollar) is here by default and can be changed to a difference currency</a:t>
            </a: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SUPPLIERID_DOMAIN—</a:t>
            </a:r>
            <a:r>
              <a:rPr lang="fr-FR" sz="1200" dirty="0" err="1">
                <a:latin typeface="Arial Narrow" panose="020B0606020202030204" pitchFamily="34" charset="0"/>
              </a:rPr>
              <a:t>Specifies</a:t>
            </a:r>
            <a:r>
              <a:rPr lang="fr-FR" sz="1200" dirty="0">
                <a:latin typeface="Arial Narrow" panose="020B0606020202030204" pitchFamily="34" charset="0"/>
              </a:rPr>
              <a:t> the Domain </a:t>
            </a:r>
            <a:r>
              <a:rPr lang="fr-FR" sz="1200" dirty="0" err="1">
                <a:latin typeface="Arial Narrow" panose="020B0606020202030204" pitchFamily="34" charset="0"/>
              </a:rPr>
              <a:t>used</a:t>
            </a:r>
            <a:r>
              <a:rPr lang="fr-FR" sz="1200" dirty="0">
                <a:latin typeface="Arial Narrow" panose="020B0606020202030204" pitchFamily="34" charset="0"/>
              </a:rPr>
              <a:t>. The </a:t>
            </a:r>
            <a:r>
              <a:rPr lang="fr-FR" sz="1200" dirty="0" err="1">
                <a:latin typeface="Arial Narrow" panose="020B0606020202030204" pitchFamily="34" charset="0"/>
              </a:rPr>
              <a:t>preferred</a:t>
            </a:r>
            <a:r>
              <a:rPr lang="fr-FR" sz="1200" dirty="0">
                <a:latin typeface="Arial Narrow" panose="020B0606020202030204" pitchFamily="34" charset="0"/>
              </a:rPr>
              <a:t> value </a:t>
            </a:r>
            <a:r>
              <a:rPr lang="fr-FR" sz="1200" dirty="0" err="1">
                <a:latin typeface="Arial Narrow" panose="020B0606020202030204" pitchFamily="34" charset="0"/>
              </a:rPr>
              <a:t>is</a:t>
            </a:r>
            <a:r>
              <a:rPr lang="fr-FR" sz="1200" dirty="0">
                <a:latin typeface="Arial Narrow" panose="020B0606020202030204" pitchFamily="34" charset="0"/>
              </a:rPr>
              <a:t> the </a:t>
            </a:r>
            <a:r>
              <a:rPr lang="fr-FR" sz="1200" dirty="0" err="1">
                <a:latin typeface="Arial Narrow" panose="020B0606020202030204" pitchFamily="34" charset="0"/>
              </a:rPr>
              <a:t>Supplier’s</a:t>
            </a:r>
            <a:r>
              <a:rPr lang="fr-FR" sz="1200" dirty="0">
                <a:latin typeface="Arial Narrow" panose="020B0606020202030204" pitchFamily="34" charset="0"/>
              </a:rPr>
              <a:t> Business Network ID </a:t>
            </a:r>
            <a:r>
              <a:rPr lang="fr-FR" sz="1200" dirty="0" err="1">
                <a:latin typeface="Arial Narrow" panose="020B0606020202030204" pitchFamily="34" charset="0"/>
              </a:rPr>
              <a:t>Number</a:t>
            </a:r>
            <a:r>
              <a:rPr lang="fr-FR" sz="1200" dirty="0">
                <a:latin typeface="Arial Narrow" panose="020B0606020202030204" pitchFamily="34" charset="0"/>
              </a:rPr>
              <a:t>—“</a:t>
            </a:r>
            <a:r>
              <a:rPr lang="fr-FR" sz="1200" dirty="0" err="1">
                <a:latin typeface="Arial Narrow" panose="020B0606020202030204" pitchFamily="34" charset="0"/>
              </a:rPr>
              <a:t>NetworkID</a:t>
            </a:r>
            <a:r>
              <a:rPr lang="fr-FR" sz="1200" dirty="0">
                <a:latin typeface="Arial Narrow" panose="020B0606020202030204" pitchFamily="34" charset="0"/>
              </a:rPr>
              <a:t>”. </a:t>
            </a:r>
            <a:r>
              <a:rPr lang="fr-FR" sz="1200" dirty="0" err="1">
                <a:latin typeface="Arial Narrow" panose="020B0606020202030204" pitchFamily="34" charset="0"/>
              </a:rPr>
              <a:t>Other</a:t>
            </a:r>
            <a:r>
              <a:rPr lang="fr-FR" sz="1200" dirty="0">
                <a:latin typeface="Arial Narrow" panose="020B0606020202030204" pitchFamily="34" charset="0"/>
              </a:rPr>
              <a:t> values </a:t>
            </a:r>
            <a:r>
              <a:rPr lang="fr-FR" sz="1200" dirty="0" err="1">
                <a:latin typeface="Arial Narrow" panose="020B0606020202030204" pitchFamily="34" charset="0"/>
              </a:rPr>
              <a:t>include</a:t>
            </a:r>
            <a:r>
              <a:rPr lang="fr-FR" sz="1200" dirty="0">
                <a:latin typeface="Arial Narrow" panose="020B0606020202030204" pitchFamily="34" charset="0"/>
              </a:rPr>
              <a:t> “DUNS”, “</a:t>
            </a:r>
            <a:r>
              <a:rPr lang="fr-FR" sz="1200" dirty="0" err="1">
                <a:latin typeface="Arial Narrow" panose="020B0606020202030204" pitchFamily="34" charset="0"/>
              </a:rPr>
              <a:t>internalsupplierid</a:t>
            </a:r>
            <a:r>
              <a:rPr lang="fr-FR" sz="1200" dirty="0">
                <a:latin typeface="Arial Narrow" panose="020B0606020202030204" pitchFamily="34" charset="0"/>
              </a:rPr>
              <a:t>” or </a:t>
            </a:r>
            <a:r>
              <a:rPr lang="fr-FR" sz="1200" dirty="0" err="1">
                <a:latin typeface="Arial Narrow" panose="020B0606020202030204" pitchFamily="34" charset="0"/>
              </a:rPr>
              <a:t>other</a:t>
            </a:r>
            <a:r>
              <a:rPr lang="fr-FR" sz="1200" dirty="0">
                <a:latin typeface="Arial Narrow" panose="020B0606020202030204" pitchFamily="34" charset="0"/>
              </a:rPr>
              <a:t> custom values</a:t>
            </a:r>
          </a:p>
          <a:p>
            <a:pPr marL="115888" indent="-115888">
              <a:lnSpc>
                <a:spcPts val="1300"/>
              </a:lnSpc>
              <a:spcAft>
                <a:spcPts val="600"/>
              </a:spcAft>
              <a:buFont typeface="Wingdings" pitchFamily="2" charset="2"/>
              <a:buChar char="§"/>
              <a:defRPr/>
            </a:pPr>
            <a:r>
              <a:rPr lang="en-US" sz="1200" b="1" dirty="0">
                <a:solidFill>
                  <a:srgbClr val="FF0000"/>
                </a:solidFill>
                <a:latin typeface="Arial Narrow" panose="020B0606020202030204" pitchFamily="34" charset="0"/>
              </a:rPr>
              <a:t>ITEMCOUNT—</a:t>
            </a:r>
            <a:r>
              <a:rPr lang="fr-FR" sz="1200" dirty="0" err="1">
                <a:latin typeface="Arial Narrow" panose="020B0606020202030204" pitchFamily="34" charset="0"/>
              </a:rPr>
              <a:t>Specifies</a:t>
            </a:r>
            <a:r>
              <a:rPr lang="fr-FR" sz="1200" dirty="0">
                <a:latin typeface="Arial Narrow" panose="020B0606020202030204" pitchFamily="34" charset="0"/>
              </a:rPr>
              <a:t> the </a:t>
            </a:r>
            <a:r>
              <a:rPr lang="fr-FR" sz="1200" dirty="0" err="1">
                <a:latin typeface="Arial Narrow" panose="020B0606020202030204" pitchFamily="34" charset="0"/>
              </a:rPr>
              <a:t>number</a:t>
            </a:r>
            <a:r>
              <a:rPr lang="fr-FR" sz="1200" dirty="0">
                <a:latin typeface="Arial Narrow" panose="020B0606020202030204" pitchFamily="34" charset="0"/>
              </a:rPr>
              <a:t> of items of the </a:t>
            </a:r>
            <a:r>
              <a:rPr lang="fr-FR" sz="1200" dirty="0" err="1">
                <a:latin typeface="Arial Narrow" panose="020B0606020202030204" pitchFamily="34" charset="0"/>
              </a:rPr>
              <a:t>Catalog</a:t>
            </a:r>
            <a:r>
              <a:rPr lang="fr-FR" sz="1200" dirty="0">
                <a:latin typeface="Arial Narrow" panose="020B0606020202030204" pitchFamily="34" charset="0"/>
              </a:rPr>
              <a:t>. Enter the total </a:t>
            </a:r>
            <a:r>
              <a:rPr lang="fr-FR" sz="1200" dirty="0" err="1">
                <a:latin typeface="Arial Narrow" panose="020B0606020202030204" pitchFamily="34" charset="0"/>
              </a:rPr>
              <a:t>number</a:t>
            </a:r>
            <a:r>
              <a:rPr lang="fr-FR" sz="1200" dirty="0">
                <a:latin typeface="Arial Narrow" panose="020B0606020202030204" pitchFamily="34" charset="0"/>
              </a:rPr>
              <a:t> of all items </a:t>
            </a:r>
            <a:r>
              <a:rPr lang="fr-FR" sz="1200" dirty="0" err="1">
                <a:latin typeface="Arial Narrow" panose="020B0606020202030204" pitchFamily="34" charset="0"/>
              </a:rPr>
              <a:t>between</a:t>
            </a:r>
            <a:r>
              <a:rPr lang="fr-FR" sz="1200" dirty="0">
                <a:latin typeface="Arial Narrow" panose="020B0606020202030204" pitchFamily="34" charset="0"/>
              </a:rPr>
              <a:t> the DATA and ENDOFDATA markers</a:t>
            </a:r>
          </a:p>
          <a:p>
            <a:pPr marL="115888" indent="-115888">
              <a:lnSpc>
                <a:spcPts val="1300"/>
              </a:lnSpc>
              <a:spcAft>
                <a:spcPts val="600"/>
              </a:spcAft>
              <a:buFont typeface="Wingdings" pitchFamily="2" charset="2"/>
              <a:buChar char="§"/>
              <a:defRPr/>
            </a:pPr>
            <a:r>
              <a:rPr lang="en-US" sz="1200" b="1" dirty="0">
                <a:solidFill>
                  <a:srgbClr val="FF0000"/>
                </a:solidFill>
                <a:latin typeface="Arial Narrow" panose="020B0606020202030204" pitchFamily="34" charset="0"/>
              </a:rPr>
              <a:t>TIMESTAMP—</a:t>
            </a:r>
            <a:r>
              <a:rPr lang="fr-FR" sz="1200" dirty="0">
                <a:latin typeface="Arial Narrow" panose="020B0606020202030204" pitchFamily="34" charset="0"/>
              </a:rPr>
              <a:t>Enter the date </a:t>
            </a:r>
            <a:r>
              <a:rPr lang="fr-FR" sz="1200" dirty="0" err="1">
                <a:latin typeface="Arial Narrow" panose="020B0606020202030204" pitchFamily="34" charset="0"/>
              </a:rPr>
              <a:t>you</a:t>
            </a:r>
            <a:r>
              <a:rPr lang="fr-FR" sz="1200" dirty="0">
                <a:latin typeface="Arial Narrow" panose="020B0606020202030204" pitchFamily="34" charset="0"/>
              </a:rPr>
              <a:t> </a:t>
            </a:r>
            <a:r>
              <a:rPr lang="fr-FR" sz="1200" dirty="0" err="1">
                <a:latin typeface="Arial Narrow" panose="020B0606020202030204" pitchFamily="34" charset="0"/>
              </a:rPr>
              <a:t>created</a:t>
            </a:r>
            <a:r>
              <a:rPr lang="fr-FR" sz="1200" dirty="0">
                <a:latin typeface="Arial Narrow" panose="020B0606020202030204" pitchFamily="34" charset="0"/>
              </a:rPr>
              <a:t> </a:t>
            </a:r>
            <a:r>
              <a:rPr lang="fr-FR" sz="1200" dirty="0" err="1">
                <a:latin typeface="Arial Narrow" panose="020B0606020202030204" pitchFamily="34" charset="0"/>
              </a:rPr>
              <a:t>your</a:t>
            </a:r>
            <a:r>
              <a:rPr lang="fr-FR" sz="1200" dirty="0">
                <a:latin typeface="Arial Narrow" panose="020B0606020202030204" pitchFamily="34" charset="0"/>
              </a:rPr>
              <a:t> </a:t>
            </a:r>
            <a:r>
              <a:rPr lang="fr-FR" sz="1200" dirty="0" err="1">
                <a:latin typeface="Arial Narrow" panose="020B0606020202030204" pitchFamily="34" charset="0"/>
              </a:rPr>
              <a:t>Catalog</a:t>
            </a:r>
            <a:r>
              <a:rPr lang="fr-FR" sz="1200" dirty="0">
                <a:latin typeface="Arial Narrow" panose="020B0606020202030204" pitchFamily="34" charset="0"/>
              </a:rPr>
              <a:t>. </a:t>
            </a: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UNUOM—</a:t>
            </a:r>
            <a:r>
              <a:rPr lang="fr-FR" sz="1200" dirty="0">
                <a:latin typeface="Arial Narrow" panose="020B0606020202030204" pitchFamily="34" charset="0"/>
              </a:rPr>
              <a:t>If  set to “TRUE”, the Unit Of </a:t>
            </a:r>
            <a:r>
              <a:rPr lang="fr-FR" sz="1200" dirty="0" err="1">
                <a:latin typeface="Arial Narrow" panose="020B0606020202030204" pitchFamily="34" charset="0"/>
              </a:rPr>
              <a:t>Measure</a:t>
            </a:r>
            <a:r>
              <a:rPr lang="fr-FR" sz="1200" dirty="0">
                <a:latin typeface="Arial Narrow" panose="020B0606020202030204" pitchFamily="34" charset="0"/>
              </a:rPr>
              <a:t> </a:t>
            </a:r>
            <a:r>
              <a:rPr lang="fr-FR" sz="1200" dirty="0" err="1">
                <a:latin typeface="Arial Narrow" panose="020B0606020202030204" pitchFamily="34" charset="0"/>
              </a:rPr>
              <a:t>is</a:t>
            </a:r>
            <a:r>
              <a:rPr lang="fr-FR" sz="1200" dirty="0">
                <a:latin typeface="Arial Narrow" panose="020B0606020202030204" pitchFamily="34" charset="0"/>
              </a:rPr>
              <a:t> set to UNUOM (United Nations Unit of </a:t>
            </a:r>
            <a:r>
              <a:rPr lang="fr-FR" sz="1200" dirty="0" err="1">
                <a:latin typeface="Arial Narrow" panose="020B0606020202030204" pitchFamily="34" charset="0"/>
              </a:rPr>
              <a:t>Measure</a:t>
            </a:r>
            <a:r>
              <a:rPr lang="fr-FR" sz="1200" dirty="0">
                <a:latin typeface="Arial Narrow" panose="020B0606020202030204" pitchFamily="34" charset="0"/>
              </a:rPr>
              <a:t>); if set to “FALSE”,  the value </a:t>
            </a:r>
            <a:r>
              <a:rPr lang="fr-FR" sz="1200" dirty="0" err="1">
                <a:latin typeface="Arial Narrow" panose="020B0606020202030204" pitchFamily="34" charset="0"/>
              </a:rPr>
              <a:t>is</a:t>
            </a:r>
            <a:r>
              <a:rPr lang="fr-FR" sz="1200" dirty="0">
                <a:latin typeface="Arial Narrow" panose="020B0606020202030204" pitchFamily="34" charset="0"/>
              </a:rPr>
              <a:t> set to ANSI. (</a:t>
            </a:r>
            <a:r>
              <a:rPr lang="fr-FR" sz="1200" dirty="0" err="1">
                <a:latin typeface="Arial Narrow" panose="020B0606020202030204" pitchFamily="34" charset="0"/>
              </a:rPr>
              <a:t>Ariba</a:t>
            </a:r>
            <a:r>
              <a:rPr lang="fr-FR" sz="1200" dirty="0">
                <a:latin typeface="Arial Narrow" panose="020B0606020202030204" pitchFamily="34" charset="0"/>
              </a:rPr>
              <a:t> </a:t>
            </a:r>
            <a:r>
              <a:rPr lang="fr-FR" sz="1200" dirty="0" err="1">
                <a:latin typeface="Arial Narrow" panose="020B0606020202030204" pitchFamily="34" charset="0"/>
              </a:rPr>
              <a:t>recommends</a:t>
            </a:r>
            <a:r>
              <a:rPr lang="fr-FR" sz="1200" dirty="0">
                <a:latin typeface="Arial Narrow" panose="020B0606020202030204" pitchFamily="34" charset="0"/>
              </a:rPr>
              <a:t> UNUOM)</a:t>
            </a:r>
          </a:p>
          <a:p>
            <a:pPr marL="115888" lvl="1" indent="-115888">
              <a:lnSpc>
                <a:spcPts val="1300"/>
              </a:lnSpc>
              <a:spcAft>
                <a:spcPts val="600"/>
              </a:spcAft>
              <a:buFont typeface="Wingdings" pitchFamily="2" charset="2"/>
              <a:buChar char="§"/>
              <a:defRPr/>
            </a:pPr>
            <a:r>
              <a:rPr lang="en-US" sz="1200" b="1" dirty="0">
                <a:solidFill>
                  <a:srgbClr val="FF0000"/>
                </a:solidFill>
                <a:latin typeface="Arial Narrow" panose="020B0606020202030204" pitchFamily="34" charset="0"/>
              </a:rPr>
              <a:t>COMMENTS—</a:t>
            </a:r>
            <a:r>
              <a:rPr lang="fr-FR" sz="1200" dirty="0">
                <a:latin typeface="Arial Narrow" panose="020B0606020202030204" pitchFamily="34" charset="0"/>
              </a:rPr>
              <a:t>This </a:t>
            </a:r>
            <a:r>
              <a:rPr lang="fr-FR" sz="1200" dirty="0" err="1">
                <a:latin typeface="Arial Narrow" panose="020B0606020202030204" pitchFamily="34" charset="0"/>
              </a:rPr>
              <a:t>field</a:t>
            </a:r>
            <a:r>
              <a:rPr lang="fr-FR" sz="1200" dirty="0">
                <a:latin typeface="Arial Narrow" panose="020B0606020202030204" pitchFamily="34" charset="0"/>
              </a:rPr>
              <a:t> </a:t>
            </a:r>
            <a:r>
              <a:rPr lang="fr-FR" sz="1200" dirty="0" err="1">
                <a:latin typeface="Arial Narrow" panose="020B0606020202030204" pitchFamily="34" charset="0"/>
              </a:rPr>
              <a:t>is</a:t>
            </a:r>
            <a:r>
              <a:rPr lang="fr-FR" sz="1200" dirty="0">
                <a:latin typeface="Arial Narrow" panose="020B0606020202030204" pitchFamily="34" charset="0"/>
              </a:rPr>
              <a:t> </a:t>
            </a:r>
            <a:r>
              <a:rPr lang="fr-FR" sz="1200" dirty="0" err="1">
                <a:latin typeface="Arial Narrow" panose="020B0606020202030204" pitchFamily="34" charset="0"/>
              </a:rPr>
              <a:t>optional</a:t>
            </a:r>
            <a:r>
              <a:rPr lang="fr-FR" sz="1200" dirty="0">
                <a:latin typeface="Arial Narrow" panose="020B0606020202030204" pitchFamily="34" charset="0"/>
              </a:rPr>
              <a:t>, but </a:t>
            </a:r>
            <a:r>
              <a:rPr lang="fr-FR" sz="1200" dirty="0" err="1">
                <a:latin typeface="Arial Narrow" panose="020B0606020202030204" pitchFamily="34" charset="0"/>
              </a:rPr>
              <a:t>can</a:t>
            </a:r>
            <a:r>
              <a:rPr lang="fr-FR" sz="1200" dirty="0">
                <a:latin typeface="Arial Narrow" panose="020B0606020202030204" pitchFamily="34" charset="0"/>
              </a:rPr>
              <a:t> </a:t>
            </a:r>
            <a:r>
              <a:rPr lang="fr-FR" sz="1200" dirty="0" err="1">
                <a:latin typeface="Arial Narrow" panose="020B0606020202030204" pitchFamily="34" charset="0"/>
              </a:rPr>
              <a:t>be</a:t>
            </a:r>
            <a:r>
              <a:rPr lang="fr-FR" sz="1200" dirty="0">
                <a:latin typeface="Arial Narrow" panose="020B0606020202030204" pitchFamily="34" charset="0"/>
              </a:rPr>
              <a:t> </a:t>
            </a:r>
            <a:r>
              <a:rPr lang="fr-FR" sz="1200" dirty="0" err="1">
                <a:latin typeface="Arial Narrow" panose="020B0606020202030204" pitchFamily="34" charset="0"/>
              </a:rPr>
              <a:t>used</a:t>
            </a:r>
            <a:r>
              <a:rPr lang="fr-FR" sz="1200" dirty="0">
                <a:latin typeface="Arial Narrow" panose="020B0606020202030204" pitchFamily="34" charset="0"/>
              </a:rPr>
              <a:t> for </a:t>
            </a:r>
            <a:r>
              <a:rPr lang="fr-FR" sz="1200" dirty="0" err="1">
                <a:latin typeface="Arial Narrow" panose="020B0606020202030204" pitchFamily="34" charset="0"/>
              </a:rPr>
              <a:t>comments</a:t>
            </a:r>
            <a:r>
              <a:rPr lang="fr-FR" sz="1200" dirty="0">
                <a:latin typeface="Arial Narrow" panose="020B0606020202030204" pitchFamily="34" charset="0"/>
              </a:rPr>
              <a:t> </a:t>
            </a:r>
            <a:r>
              <a:rPr lang="fr-FR" sz="1200" dirty="0" err="1">
                <a:latin typeface="Arial Narrow" panose="020B0606020202030204" pitchFamily="34" charset="0"/>
              </a:rPr>
              <a:t>related</a:t>
            </a:r>
            <a:r>
              <a:rPr lang="fr-FR" sz="1200" dirty="0">
                <a:latin typeface="Arial Narrow" panose="020B0606020202030204" pitchFamily="34" charset="0"/>
              </a:rPr>
              <a:t> to </a:t>
            </a:r>
            <a:r>
              <a:rPr lang="fr-FR" sz="1200" dirty="0" err="1">
                <a:latin typeface="Arial Narrow" panose="020B0606020202030204" pitchFamily="34" charset="0"/>
              </a:rPr>
              <a:t>your</a:t>
            </a:r>
            <a:r>
              <a:rPr lang="fr-FR" sz="1200" dirty="0">
                <a:latin typeface="Arial Narrow" panose="020B0606020202030204" pitchFamily="34" charset="0"/>
              </a:rPr>
              <a:t> </a:t>
            </a:r>
            <a:r>
              <a:rPr lang="fr-FR" sz="1200" dirty="0" err="1">
                <a:latin typeface="Arial Narrow" panose="020B0606020202030204" pitchFamily="34" charset="0"/>
              </a:rPr>
              <a:t>Catalog</a:t>
            </a:r>
            <a:r>
              <a:rPr lang="fr-FR" sz="1200" dirty="0">
                <a:latin typeface="Arial Narrow" panose="020B0606020202030204" pitchFamily="34" charset="0"/>
              </a:rPr>
              <a:t>. It </a:t>
            </a:r>
            <a:r>
              <a:rPr lang="fr-FR" sz="1200" dirty="0" err="1">
                <a:latin typeface="Arial Narrow" panose="020B0606020202030204" pitchFamily="34" charset="0"/>
              </a:rPr>
              <a:t>is</a:t>
            </a:r>
            <a:r>
              <a:rPr lang="fr-FR" sz="1200" dirty="0">
                <a:latin typeface="Arial Narrow" panose="020B0606020202030204" pitchFamily="34" charset="0"/>
              </a:rPr>
              <a:t> a good place to enter the Supplier Name, the Customer Name and </a:t>
            </a:r>
            <a:r>
              <a:rPr lang="fr-FR" sz="1200" dirty="0" err="1">
                <a:latin typeface="Arial Narrow" panose="020B0606020202030204" pitchFamily="34" charset="0"/>
              </a:rPr>
              <a:t>Catalog</a:t>
            </a:r>
            <a:r>
              <a:rPr lang="fr-FR" sz="1200" dirty="0">
                <a:latin typeface="Arial Narrow" panose="020B0606020202030204" pitchFamily="34" charset="0"/>
              </a:rPr>
              <a:t> Name</a:t>
            </a:r>
          </a:p>
          <a:p>
            <a:pPr lvl="1">
              <a:lnSpc>
                <a:spcPts val="1300"/>
              </a:lnSpc>
              <a:spcAft>
                <a:spcPts val="400"/>
              </a:spcAft>
              <a:defRPr/>
            </a:pPr>
            <a:endParaRPr lang="fr-FR" sz="1200" dirty="0">
              <a:latin typeface="Arial Narrow" panose="020B0606020202030204" pitchFamily="34" charset="0"/>
            </a:endParaRPr>
          </a:p>
        </p:txBody>
      </p:sp>
      <p:sp>
        <p:nvSpPr>
          <p:cNvPr id="9" name="TextBox 8">
            <a:extLst>
              <a:ext uri="{FF2B5EF4-FFF2-40B4-BE49-F238E27FC236}">
                <a16:creationId xmlns:a16="http://schemas.microsoft.com/office/drawing/2014/main" id="{94D2CD3A-9799-42DC-962F-FF10654FCD14}"/>
              </a:ext>
            </a:extLst>
          </p:cNvPr>
          <p:cNvSpPr txBox="1"/>
          <p:nvPr/>
        </p:nvSpPr>
        <p:spPr>
          <a:xfrm>
            <a:off x="507584" y="3939093"/>
            <a:ext cx="3113590" cy="1467068"/>
          </a:xfrm>
          <a:prstGeom prst="rect">
            <a:avLst/>
          </a:prstGeom>
          <a:noFill/>
        </p:spPr>
        <p:txBody>
          <a:bodyPr wrap="square" lIns="0" tIns="0" rIns="0" bIns="0" rtlCol="0">
            <a:spAutoFit/>
          </a:bodyPr>
          <a:lstStyle/>
          <a:p>
            <a:pPr lvl="0">
              <a:lnSpc>
                <a:spcPts val="1300"/>
              </a:lnSpc>
              <a:spcAft>
                <a:spcPts val="400"/>
              </a:spcAft>
              <a:defRPr/>
            </a:pPr>
            <a:r>
              <a:rPr lang="fr-FR" sz="1200" i="1" dirty="0">
                <a:solidFill>
                  <a:srgbClr val="000000"/>
                </a:solidFill>
                <a:latin typeface="Arial Narrow" panose="020B0606020202030204" pitchFamily="34" charset="0"/>
              </a:rPr>
              <a:t>Note: </a:t>
            </a:r>
            <a:r>
              <a:rPr lang="fr-FR" sz="1200" dirty="0">
                <a:solidFill>
                  <a:srgbClr val="000000"/>
                </a:solidFill>
                <a:latin typeface="Arial Narrow" panose="020B0606020202030204" pitchFamily="34" charset="0"/>
              </a:rPr>
              <a:t>The </a:t>
            </a:r>
            <a:r>
              <a:rPr lang="fr-FR" sz="1200" dirty="0" err="1">
                <a:solidFill>
                  <a:srgbClr val="000000"/>
                </a:solidFill>
                <a:latin typeface="Arial Narrow" panose="020B0606020202030204" pitchFamily="34" charset="0"/>
              </a:rPr>
              <a:t>only</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fields</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that</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Suppliers</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should</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modify</a:t>
            </a:r>
            <a:r>
              <a:rPr lang="fr-FR" sz="1200" dirty="0">
                <a:solidFill>
                  <a:srgbClr val="000000"/>
                </a:solidFill>
                <a:latin typeface="Arial Narrow" panose="020B0606020202030204" pitchFamily="34" charset="0"/>
              </a:rPr>
              <a:t> in the Template are </a:t>
            </a:r>
            <a:r>
              <a:rPr lang="fr-FR" sz="1200" dirty="0" err="1">
                <a:solidFill>
                  <a:srgbClr val="000000"/>
                </a:solidFill>
                <a:latin typeface="Arial Narrow" panose="020B0606020202030204" pitchFamily="34" charset="0"/>
              </a:rPr>
              <a:t>indicated</a:t>
            </a:r>
            <a:r>
              <a:rPr lang="fr-FR" sz="1200" dirty="0">
                <a:solidFill>
                  <a:srgbClr val="000000"/>
                </a:solidFill>
                <a:latin typeface="Arial Narrow" panose="020B0606020202030204" pitchFamily="34" charset="0"/>
              </a:rPr>
              <a:t> in </a:t>
            </a:r>
            <a:r>
              <a:rPr lang="fr-FR" sz="1200" dirty="0" err="1">
                <a:solidFill>
                  <a:srgbClr val="000000"/>
                </a:solidFill>
                <a:latin typeface="Arial Narrow" panose="020B0606020202030204" pitchFamily="34" charset="0"/>
              </a:rPr>
              <a:t>red</a:t>
            </a:r>
            <a:r>
              <a:rPr lang="fr-FR" sz="1200" dirty="0">
                <a:solidFill>
                  <a:srgbClr val="000000"/>
                </a:solidFill>
                <a:latin typeface="Arial Narrow" panose="020B0606020202030204" pitchFamily="34" charset="0"/>
              </a:rPr>
              <a:t>: </a:t>
            </a:r>
            <a:r>
              <a:rPr lang="fr-FR" sz="1200" b="1" dirty="0">
                <a:solidFill>
                  <a:srgbClr val="FF0000"/>
                </a:solidFill>
                <a:latin typeface="Arial Narrow" panose="020B0606020202030204" pitchFamily="34" charset="0"/>
              </a:rPr>
              <a:t>CURRENCY,</a:t>
            </a:r>
            <a:r>
              <a:rPr lang="fr-FR" sz="1200" b="1" dirty="0">
                <a:solidFill>
                  <a:srgbClr val="000000"/>
                </a:solidFill>
                <a:latin typeface="Arial Narrow" panose="020B0606020202030204" pitchFamily="34" charset="0"/>
              </a:rPr>
              <a:t> </a:t>
            </a:r>
            <a:r>
              <a:rPr lang="fr-FR" sz="1200" b="1" dirty="0">
                <a:solidFill>
                  <a:srgbClr val="FF0000"/>
                </a:solidFill>
                <a:latin typeface="Arial Narrow" panose="020B0606020202030204" pitchFamily="34" charset="0"/>
              </a:rPr>
              <a:t>ITEMCOUNT</a:t>
            </a:r>
            <a:r>
              <a:rPr lang="fr-FR" sz="1200" b="1" dirty="0">
                <a:solidFill>
                  <a:srgbClr val="000000"/>
                </a:solidFill>
                <a:latin typeface="Arial Narrow" panose="020B0606020202030204" pitchFamily="34" charset="0"/>
              </a:rPr>
              <a:t>, </a:t>
            </a:r>
            <a:r>
              <a:rPr lang="fr-FR" sz="1200" b="1" dirty="0">
                <a:solidFill>
                  <a:srgbClr val="FF0000"/>
                </a:solidFill>
                <a:latin typeface="Arial Narrow" panose="020B0606020202030204" pitchFamily="34" charset="0"/>
              </a:rPr>
              <a:t>TIMESTAMP</a:t>
            </a:r>
            <a:r>
              <a:rPr lang="fr-FR" sz="1200" dirty="0">
                <a:solidFill>
                  <a:srgbClr val="FF0000"/>
                </a:solidFill>
                <a:latin typeface="Arial Narrow" panose="020B0606020202030204" pitchFamily="34" charset="0"/>
              </a:rPr>
              <a:t> </a:t>
            </a:r>
            <a:r>
              <a:rPr lang="fr-FR" sz="1200" dirty="0">
                <a:latin typeface="Arial Narrow" panose="020B0606020202030204" pitchFamily="34" charset="0"/>
              </a:rPr>
              <a:t>and</a:t>
            </a:r>
            <a:r>
              <a:rPr lang="fr-FR" sz="1200" dirty="0">
                <a:solidFill>
                  <a:srgbClr val="FF0000"/>
                </a:solidFill>
                <a:latin typeface="Arial Narrow" panose="020B0606020202030204" pitchFamily="34" charset="0"/>
              </a:rPr>
              <a:t> </a:t>
            </a:r>
            <a:r>
              <a:rPr lang="fr-FR" sz="1200" b="1" dirty="0">
                <a:solidFill>
                  <a:srgbClr val="FF0000"/>
                </a:solidFill>
                <a:latin typeface="Arial Narrow" panose="020B0606020202030204" pitchFamily="34" charset="0"/>
              </a:rPr>
              <a:t>COMMENTS</a:t>
            </a:r>
            <a:r>
              <a:rPr lang="fr-FR" sz="1200" b="1" dirty="0">
                <a:solidFill>
                  <a:srgbClr val="000000"/>
                </a:solidFill>
                <a:latin typeface="Arial Narrow" panose="020B0606020202030204" pitchFamily="34" charset="0"/>
              </a:rPr>
              <a:t>. </a:t>
            </a:r>
            <a:r>
              <a:rPr lang="fr-FR" sz="1200" dirty="0">
                <a:solidFill>
                  <a:srgbClr val="000000"/>
                </a:solidFill>
                <a:latin typeface="Arial Narrow" panose="020B0606020202030204" pitchFamily="34" charset="0"/>
              </a:rPr>
              <a:t>All the </a:t>
            </a:r>
            <a:r>
              <a:rPr lang="fr-FR" sz="1200" dirty="0" err="1">
                <a:solidFill>
                  <a:srgbClr val="000000"/>
                </a:solidFill>
                <a:latin typeface="Arial Narrow" panose="020B0606020202030204" pitchFamily="34" charset="0"/>
              </a:rPr>
              <a:t>other</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fields</a:t>
            </a:r>
            <a:r>
              <a:rPr lang="fr-FR" sz="1200" dirty="0">
                <a:solidFill>
                  <a:srgbClr val="000000"/>
                </a:solidFill>
                <a:latin typeface="Arial Narrow" panose="020B0606020202030204" pitchFamily="34" charset="0"/>
              </a:rPr>
              <a:t> are </a:t>
            </a:r>
            <a:r>
              <a:rPr lang="fr-FR" sz="1200" dirty="0" err="1">
                <a:solidFill>
                  <a:srgbClr val="000000"/>
                </a:solidFill>
                <a:latin typeface="Arial Narrow" panose="020B0606020202030204" pitchFamily="34" charset="0"/>
              </a:rPr>
              <a:t>predefined</a:t>
            </a:r>
            <a:r>
              <a:rPr lang="fr-FR" sz="1200" dirty="0">
                <a:solidFill>
                  <a:srgbClr val="000000"/>
                </a:solidFill>
                <a:latin typeface="Arial Narrow" panose="020B0606020202030204" pitchFamily="34" charset="0"/>
              </a:rPr>
              <a:t> in the Template for the Customer and </a:t>
            </a:r>
            <a:r>
              <a:rPr lang="fr-FR" sz="1200" dirty="0" err="1">
                <a:solidFill>
                  <a:srgbClr val="000000"/>
                </a:solidFill>
                <a:latin typeface="Arial Narrow" panose="020B0606020202030204" pitchFamily="34" charset="0"/>
              </a:rPr>
              <a:t>should</a:t>
            </a:r>
            <a:r>
              <a:rPr lang="fr-FR" sz="1200" dirty="0">
                <a:solidFill>
                  <a:srgbClr val="000000"/>
                </a:solidFill>
                <a:latin typeface="Arial Narrow" panose="020B0606020202030204" pitchFamily="34" charset="0"/>
              </a:rPr>
              <a:t> not </a:t>
            </a:r>
            <a:r>
              <a:rPr lang="fr-FR" sz="1200" dirty="0" err="1">
                <a:solidFill>
                  <a:srgbClr val="000000"/>
                </a:solidFill>
                <a:latin typeface="Arial Narrow" panose="020B0606020202030204" pitchFamily="34" charset="0"/>
              </a:rPr>
              <a:t>be</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modified</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unless</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instructed</a:t>
            </a:r>
            <a:r>
              <a:rPr lang="fr-FR" sz="1200" dirty="0">
                <a:solidFill>
                  <a:srgbClr val="000000"/>
                </a:solidFill>
                <a:latin typeface="Arial Narrow" panose="020B0606020202030204" pitchFamily="34" charset="0"/>
              </a:rPr>
              <a:t> by a </a:t>
            </a:r>
            <a:r>
              <a:rPr lang="fr-FR" sz="1200" dirty="0" err="1">
                <a:solidFill>
                  <a:srgbClr val="000000"/>
                </a:solidFill>
                <a:latin typeface="Arial Narrow" panose="020B0606020202030204" pitchFamily="34" charset="0"/>
              </a:rPr>
              <a:t>Catalog</a:t>
            </a:r>
            <a:r>
              <a:rPr lang="fr-FR" sz="1200" dirty="0">
                <a:solidFill>
                  <a:srgbClr val="000000"/>
                </a:solidFill>
                <a:latin typeface="Arial Narrow" panose="020B0606020202030204" pitchFamily="34" charset="0"/>
              </a:rPr>
              <a:t> Expert.</a:t>
            </a:r>
            <a:endParaRPr lang="en-US" sz="1200" dirty="0">
              <a:solidFill>
                <a:srgbClr val="000000"/>
              </a:solidFill>
              <a:latin typeface="Arial Narrow" panose="020B0606020202030204" pitchFamily="34" charset="0"/>
            </a:endParaRPr>
          </a:p>
          <a:p>
            <a:pPr fontAlgn="base">
              <a:spcBef>
                <a:spcPct val="50000"/>
              </a:spcBef>
              <a:spcAft>
                <a:spcPct val="0"/>
              </a:spcAft>
              <a:buClr>
                <a:srgbClr val="F0AB00"/>
              </a:buClr>
              <a:buSzPct val="80000"/>
            </a:pPr>
            <a:endParaRPr lang="en-US" sz="1800" kern="0" dirty="0">
              <a:ea typeface="Arial Unicode MS" pitchFamily="34" charset="-128"/>
              <a:cs typeface="Arial Unicode MS" pitchFamily="34" charset="-128"/>
            </a:endParaRPr>
          </a:p>
        </p:txBody>
      </p:sp>
      <p:graphicFrame>
        <p:nvGraphicFramePr>
          <p:cNvPr id="10" name="Table 9">
            <a:extLst>
              <a:ext uri="{FF2B5EF4-FFF2-40B4-BE49-F238E27FC236}">
                <a16:creationId xmlns:a16="http://schemas.microsoft.com/office/drawing/2014/main" id="{6ABEBE96-B05D-4C7C-9194-A1CECC0CD9F1}"/>
              </a:ext>
            </a:extLst>
          </p:cNvPr>
          <p:cNvGraphicFramePr>
            <a:graphicFrameLocks noGrp="1"/>
          </p:cNvGraphicFramePr>
          <p:nvPr/>
        </p:nvGraphicFramePr>
        <p:xfrm>
          <a:off x="504001" y="5131210"/>
          <a:ext cx="1908506" cy="1153959"/>
        </p:xfrm>
        <a:graphic>
          <a:graphicData uri="http://schemas.openxmlformats.org/drawingml/2006/table">
            <a:tbl>
              <a:tblPr firstRow="1" bandRow="1">
                <a:tableStyleId>{69012ECD-51FC-41F1-AA8D-1B2483CD663E}</a:tableStyleId>
              </a:tblPr>
              <a:tblGrid>
                <a:gridCol w="207887">
                  <a:extLst>
                    <a:ext uri="{9D8B030D-6E8A-4147-A177-3AD203B41FA5}">
                      <a16:colId xmlns:a16="http://schemas.microsoft.com/office/drawing/2014/main" val="20000"/>
                    </a:ext>
                  </a:extLst>
                </a:gridCol>
                <a:gridCol w="1700619">
                  <a:extLst>
                    <a:ext uri="{9D8B030D-6E8A-4147-A177-3AD203B41FA5}">
                      <a16:colId xmlns:a16="http://schemas.microsoft.com/office/drawing/2014/main" val="20001"/>
                    </a:ext>
                  </a:extLst>
                </a:gridCol>
              </a:tblGrid>
              <a:tr h="211415">
                <a:tc gridSpan="2">
                  <a:txBody>
                    <a:bodyPr/>
                    <a:lstStyle/>
                    <a:p>
                      <a:pPr algn="ctr"/>
                      <a:r>
                        <a:rPr lang="en-US" sz="900" b="0" dirty="0">
                          <a:solidFill>
                            <a:schemeClr val="tx1"/>
                          </a:solidFill>
                          <a:latin typeface="Arial" panose="020B0604020202020204" pitchFamily="34" charset="0"/>
                        </a:rPr>
                        <a:t>F I E L D   C O L O R   C O D E S</a:t>
                      </a:r>
                    </a:p>
                  </a:txBody>
                  <a:tcPr marL="70472" marR="70472" marT="35236" marB="35236">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207500">
                <a:tc>
                  <a:txBody>
                    <a:bodyPr/>
                    <a:lstStyle/>
                    <a:p>
                      <a:pPr>
                        <a:lnSpc>
                          <a:spcPts val="1400"/>
                        </a:lnSpc>
                      </a:pPr>
                      <a:endParaRPr lang="en-US" sz="1100" baseline="0">
                        <a:solidFill>
                          <a:schemeClr val="bg1"/>
                        </a:solidFill>
                        <a:latin typeface="Arial" panose="020B0604020202020204" pitchFamily="34" charset="0"/>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0000"/>
                    </a:solidFill>
                  </a:tcPr>
                </a:tc>
                <a:tc>
                  <a:txBody>
                    <a:bodyPr/>
                    <a:lstStyle/>
                    <a:p>
                      <a:pPr>
                        <a:lnSpc>
                          <a:spcPts val="1400"/>
                        </a:lnSpc>
                      </a:pPr>
                      <a:r>
                        <a:rPr lang="en-US" sz="1100" baseline="0">
                          <a:latin typeface="Arial" panose="020B0604020202020204" pitchFamily="34" charset="0"/>
                        </a:rPr>
                        <a:t>Required</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1"/>
                  </a:ext>
                </a:extLst>
              </a:tr>
              <a:tr h="207500">
                <a:tc>
                  <a:txBody>
                    <a:bodyPr/>
                    <a:lstStyle/>
                    <a:p>
                      <a:pPr>
                        <a:lnSpc>
                          <a:spcPts val="1400"/>
                        </a:lnSpc>
                      </a:pPr>
                      <a:endParaRPr lang="en-US" sz="1100" baseline="0">
                        <a:solidFill>
                          <a:schemeClr val="bg1"/>
                        </a:solidFill>
                        <a:latin typeface="Arial" panose="020B0604020202020204" pitchFamily="34" charset="0"/>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00B050"/>
                    </a:solidFill>
                  </a:tcPr>
                </a:tc>
                <a:tc>
                  <a:txBody>
                    <a:bodyPr/>
                    <a:lstStyle/>
                    <a:p>
                      <a:pPr>
                        <a:lnSpc>
                          <a:spcPts val="1400"/>
                        </a:lnSpc>
                      </a:pPr>
                      <a:r>
                        <a:rPr lang="en-US" sz="1100" baseline="0">
                          <a:latin typeface="Arial" panose="020B0604020202020204" pitchFamily="34" charset="0"/>
                        </a:rPr>
                        <a:t>Optional</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2"/>
                  </a:ext>
                </a:extLst>
              </a:tr>
              <a:tr h="235474">
                <a:tc>
                  <a:txBody>
                    <a:bodyPr/>
                    <a:lstStyle/>
                    <a:p>
                      <a:pPr>
                        <a:lnSpc>
                          <a:spcPts val="1400"/>
                        </a:lnSpc>
                      </a:pPr>
                      <a:endParaRPr lang="en-US" sz="1100" baseline="0">
                        <a:solidFill>
                          <a:schemeClr val="bg1"/>
                        </a:solidFill>
                        <a:latin typeface="Arial" panose="020B0604020202020204" pitchFamily="34" charset="0"/>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79646"/>
                    </a:solidFill>
                  </a:tcPr>
                </a:tc>
                <a:tc>
                  <a:txBody>
                    <a:bodyPr/>
                    <a:lstStyle/>
                    <a:p>
                      <a:pPr>
                        <a:lnSpc>
                          <a:spcPts val="1400"/>
                        </a:lnSpc>
                      </a:pPr>
                      <a:r>
                        <a:rPr lang="en-US" sz="1100" baseline="0">
                          <a:latin typeface="Arial" panose="020B0604020202020204" pitchFamily="34" charset="0"/>
                        </a:rPr>
                        <a:t>Optional, but preferred</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3"/>
                  </a:ext>
                </a:extLst>
              </a:tr>
              <a:tr h="207500">
                <a:tc>
                  <a:txBody>
                    <a:bodyPr/>
                    <a:lstStyle/>
                    <a:p>
                      <a:pPr marL="0" algn="l" defTabSz="914400" rtl="0" eaLnBrk="1" latinLnBrk="0" hangingPunct="1">
                        <a:lnSpc>
                          <a:spcPts val="1400"/>
                        </a:lnSpc>
                      </a:pPr>
                      <a:endParaRPr lang="en-US" sz="1100" kern="1200" baseline="0">
                        <a:solidFill>
                          <a:schemeClr val="bg1"/>
                        </a:solidFill>
                        <a:latin typeface="Arial" panose="020B0604020202020204" pitchFamily="34" charset="0"/>
                        <a:ea typeface="+mn-ea"/>
                        <a:cs typeface="+mn-cs"/>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chemeClr val="bg1">
                        <a:lumMod val="50000"/>
                      </a:schemeClr>
                    </a:solidFill>
                  </a:tcPr>
                </a:tc>
                <a:tc>
                  <a:txBody>
                    <a:bodyPr/>
                    <a:lstStyle/>
                    <a:p>
                      <a:pPr marL="0" algn="l" defTabSz="914400" rtl="0" eaLnBrk="1" latinLnBrk="0" hangingPunct="1">
                        <a:lnSpc>
                          <a:spcPts val="1400"/>
                        </a:lnSpc>
                      </a:pPr>
                      <a:r>
                        <a:rPr lang="en-US" sz="1100" kern="1200" baseline="0" dirty="0">
                          <a:solidFill>
                            <a:schemeClr val="tx1"/>
                          </a:solidFill>
                          <a:latin typeface="Arial" panose="020B0604020202020204" pitchFamily="34" charset="0"/>
                          <a:ea typeface="+mn-ea"/>
                          <a:cs typeface="+mn-cs"/>
                        </a:rPr>
                        <a:t>Do not use</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6298439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D2BEE02-F0E0-435F-915F-BB110238483E}"/>
              </a:ext>
            </a:extLst>
          </p:cNvPr>
          <p:cNvSpPr>
            <a:spLocks noGrp="1"/>
          </p:cNvSpPr>
          <p:nvPr>
            <p:ph type="body" sz="quarter" idx="10"/>
          </p:nvPr>
        </p:nvSpPr>
        <p:spPr/>
        <p:txBody>
          <a:bodyPr>
            <a:normAutofit/>
          </a:bodyPr>
          <a:lstStyle/>
          <a:p>
            <a:pPr marL="285750" indent="-285750">
              <a:buFont typeface="Wingdings" panose="05000000000000000000" pitchFamily="2" charset="2"/>
              <a:buChar char="§"/>
            </a:pPr>
            <a:r>
              <a:rPr lang="en-US" dirty="0"/>
              <a:t>CIF Format : When using the catalog wizard, the catalog file can't exceed 95 MB or 400,000 lines.</a:t>
            </a:r>
          </a:p>
          <a:p>
            <a:pPr marL="285750" indent="-285750">
              <a:buFont typeface="Wingdings" panose="05000000000000000000" pitchFamily="2" charset="2"/>
              <a:buChar char="§"/>
            </a:pPr>
            <a:r>
              <a:rPr lang="en-US" dirty="0"/>
              <a:t>Excel Format : The maximum size of zipped Excel file that you can upload is 1 MB (uncompressed). If your Excel files exceed these size, you can convert them to CIF manually and upload the CIF files. Business Network uploads the file, unzips it if necessary, converts it to CIF format, and starts validation. Conversion from Excel to CIF can take several minutes depending on the catalog size. As Excel files convert, their status is Validating.</a:t>
            </a:r>
          </a:p>
          <a:p>
            <a:pPr marL="285750" indent="-285750">
              <a:buFont typeface="Wingdings" panose="05000000000000000000" pitchFamily="2" charset="2"/>
              <a:buChar char="§"/>
            </a:pPr>
            <a:r>
              <a:rPr lang="en-US" dirty="0"/>
              <a:t>cXML Format: If you use the cXML </a:t>
            </a:r>
            <a:r>
              <a:rPr lang="en-US" dirty="0" err="1"/>
              <a:t>CatalogUploadRequest</a:t>
            </a:r>
            <a:r>
              <a:rPr lang="en-US" dirty="0"/>
              <a:t> transaction, the zipped catalog file cannot exceed 10 MB, and the unzipped CIF file cannot exceed 95 MB (approximately 400,000 line items). To have this default size limit increased to 200 MB, contact SAP Ariba Customer Support. </a:t>
            </a:r>
          </a:p>
        </p:txBody>
      </p:sp>
      <p:sp>
        <p:nvSpPr>
          <p:cNvPr id="3" name="Title 2">
            <a:extLst>
              <a:ext uri="{FF2B5EF4-FFF2-40B4-BE49-F238E27FC236}">
                <a16:creationId xmlns:a16="http://schemas.microsoft.com/office/drawing/2014/main" id="{302EC5C5-4B5A-4346-825F-EBA94C22DC7A}"/>
              </a:ext>
            </a:extLst>
          </p:cNvPr>
          <p:cNvSpPr>
            <a:spLocks noGrp="1"/>
          </p:cNvSpPr>
          <p:nvPr>
            <p:ph type="title"/>
          </p:nvPr>
        </p:nvSpPr>
        <p:spPr/>
        <p:txBody>
          <a:bodyPr/>
          <a:lstStyle/>
          <a:p>
            <a:r>
              <a:rPr lang="en-US" spc="-50" dirty="0"/>
              <a:t>Business Network – File Size Limits</a:t>
            </a:r>
            <a:endParaRPr lang="en-US" dirty="0"/>
          </a:p>
        </p:txBody>
      </p:sp>
    </p:spTree>
    <p:extLst>
      <p:ext uri="{BB962C8B-B14F-4D97-AF65-F5344CB8AC3E}">
        <p14:creationId xmlns:p14="http://schemas.microsoft.com/office/powerpoint/2010/main" val="406718383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7" y="1922463"/>
            <a:ext cx="5592890" cy="4860305"/>
          </a:xfrm>
          <a:prstGeom prst="rect">
            <a:avLst/>
          </a:prstGeom>
          <a:no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Supplier ID - </a:t>
            </a:r>
            <a:r>
              <a:rPr lang="en-US" sz="1400" b="1" dirty="0">
                <a:solidFill>
                  <a:srgbClr val="FF0000"/>
                </a:solidFill>
                <a:latin typeface="Arial Narrow" panose="020B0606020202030204" pitchFamily="34" charset="0"/>
              </a:rPr>
              <a:t>Required</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If the Header is set to “</a:t>
            </a:r>
            <a:r>
              <a:rPr lang="en-US" sz="1200" dirty="0" err="1">
                <a:latin typeface="Arial Narrow" panose="020B0606020202030204" pitchFamily="34" charset="0"/>
              </a:rPr>
              <a:t>NetworkID</a:t>
            </a:r>
            <a:r>
              <a:rPr lang="en-US" sz="1200" dirty="0">
                <a:latin typeface="Arial Narrow" panose="020B0606020202030204" pitchFamily="34" charset="0"/>
              </a:rPr>
              <a:t>”, then enter the Supplier’s Business Network ID, otherwise the appropriate value for the Domain used—DUNS, </a:t>
            </a:r>
            <a:r>
              <a:rPr lang="en-US" sz="1200" dirty="0" err="1">
                <a:latin typeface="Arial Narrow" panose="020B0606020202030204" pitchFamily="34" charset="0"/>
              </a:rPr>
              <a:t>internalsystem</a:t>
            </a:r>
            <a:r>
              <a:rPr lang="en-US" sz="1200" dirty="0">
                <a:latin typeface="Arial Narrow" panose="020B0606020202030204" pitchFamily="34" charset="0"/>
              </a:rPr>
              <a:t>, etc. Ask your Catalog Expert if you have questions. For PunchOut, be sure the Supplier can accept the Domain and value in their system for authentication </a:t>
            </a:r>
          </a:p>
          <a:p>
            <a:pPr marL="171450">
              <a:lnSpc>
                <a:spcPts val="1300"/>
              </a:lnSpc>
              <a:spcAft>
                <a:spcPts val="200"/>
              </a:spcAft>
              <a:defRPr/>
            </a:pPr>
            <a:r>
              <a:rPr lang="en-US" sz="1200" dirty="0">
                <a:latin typeface="Arial Narrow" panose="020B0606020202030204" pitchFamily="34" charset="0"/>
              </a:rPr>
              <a:t> </a:t>
            </a: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200"/>
              </a:spcAft>
              <a:defRPr/>
            </a:pPr>
            <a:r>
              <a:rPr lang="fr-FR" sz="1200" b="1" i="1" dirty="0">
                <a:latin typeface="Arial Narrow" panose="020B0606020202030204" pitchFamily="34" charset="0"/>
              </a:rPr>
              <a:t>Example: </a:t>
            </a:r>
            <a:r>
              <a:rPr lang="en-US" sz="1200" dirty="0">
                <a:latin typeface="Arial Narrow" panose="020B0606020202030204" pitchFamily="34" charset="0"/>
              </a:rPr>
              <a:t>AN99999999999</a:t>
            </a:r>
          </a:p>
          <a:p>
            <a:pPr marL="171450">
              <a:lnSpc>
                <a:spcPts val="1300"/>
              </a:lnSpc>
              <a:spcAft>
                <a:spcPts val="1200"/>
              </a:spcAft>
              <a:defRPr/>
            </a:pPr>
            <a:r>
              <a:rPr lang="en-US" sz="1200" i="1" dirty="0">
                <a:latin typeface="Arial Narrow" panose="020B0606020202030204" pitchFamily="34" charset="0"/>
              </a:rPr>
              <a:t>Note: </a:t>
            </a:r>
            <a:r>
              <a:rPr lang="en-US" sz="1200" dirty="0">
                <a:latin typeface="Arial Narrow" panose="020B0606020202030204" pitchFamily="34" charset="0"/>
              </a:rPr>
              <a:t>If you publish the Catalog in your test account, add a suffix –T to your ANID or DUNS number like this: AN99999999999-T</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Supplier Part ID - </a:t>
            </a:r>
            <a:r>
              <a:rPr lang="en-US" sz="1400" b="1" dirty="0">
                <a:solidFill>
                  <a:srgbClr val="FF0000"/>
                </a:solidFill>
                <a:latin typeface="Arial Narrow" panose="020B0606020202030204" pitchFamily="34" charset="0"/>
              </a:rPr>
              <a:t>Required </a:t>
            </a:r>
            <a:r>
              <a:rPr lang="en-US" sz="1400" dirty="0">
                <a:solidFill>
                  <a:srgbClr val="FF0000"/>
                </a:solidFill>
                <a:latin typeface="Arial Narrow" panose="020B0606020202030204" pitchFamily="34" charset="0"/>
              </a:rPr>
              <a:t> </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Part Number used by the Supplier. </a:t>
            </a:r>
            <a:r>
              <a:rPr lang="fr-FR" sz="1200" dirty="0">
                <a:latin typeface="Arial Narrow" panose="020B0606020202030204" pitchFamily="34" charset="0"/>
              </a:rPr>
              <a:t>The Part </a:t>
            </a:r>
            <a:r>
              <a:rPr lang="fr-FR" sz="1200" dirty="0" err="1">
                <a:latin typeface="Arial Narrow" panose="020B0606020202030204" pitchFamily="34" charset="0"/>
              </a:rPr>
              <a:t>Number</a:t>
            </a:r>
            <a:r>
              <a:rPr lang="fr-FR" sz="1200" dirty="0">
                <a:latin typeface="Arial Narrow" panose="020B0606020202030204" pitchFamily="34" charset="0"/>
              </a:rPr>
              <a:t> must </a:t>
            </a:r>
            <a:r>
              <a:rPr lang="fr-FR" sz="1200" dirty="0" err="1">
                <a:latin typeface="Arial Narrow" panose="020B0606020202030204" pitchFamily="34" charset="0"/>
              </a:rPr>
              <a:t>be</a:t>
            </a:r>
            <a:r>
              <a:rPr lang="fr-FR" sz="1200" dirty="0">
                <a:latin typeface="Arial Narrow" panose="020B0606020202030204" pitchFamily="34" charset="0"/>
              </a:rPr>
              <a:t> unique for </a:t>
            </a:r>
            <a:r>
              <a:rPr lang="fr-FR" sz="1200" dirty="0" err="1">
                <a:latin typeface="Arial Narrow" panose="020B0606020202030204" pitchFamily="34" charset="0"/>
              </a:rPr>
              <a:t>each</a:t>
            </a:r>
            <a:r>
              <a:rPr lang="fr-FR" sz="1200" dirty="0">
                <a:latin typeface="Arial Narrow" panose="020B0606020202030204" pitchFamily="34" charset="0"/>
              </a:rPr>
              <a:t> item in the Catalog.</a:t>
            </a:r>
          </a:p>
          <a:p>
            <a:pPr marL="171450">
              <a:lnSpc>
                <a:spcPts val="1300"/>
              </a:lnSpc>
              <a:spcAft>
                <a:spcPts val="200"/>
              </a:spcAft>
              <a:defRPr/>
            </a:pPr>
            <a:r>
              <a:rPr lang="en-US" sz="1200" b="1" dirty="0">
                <a:latin typeface="Arial Narrow" panose="020B0606020202030204" pitchFamily="34" charset="0"/>
              </a:rPr>
              <a:t>NOTE: If you provide more than one catalog for the same customer, make sure the items across these catalogs do not share the same Part ID + Part Auxiliary ID as this duplicates will cause erratic behavior in the application.</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2772882</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Manufacturer Part ID - </a:t>
            </a:r>
            <a:r>
              <a:rPr lang="en-US" sz="1400" b="1" dirty="0">
                <a:solidFill>
                  <a:srgbClr val="00B050"/>
                </a:solidFill>
                <a:latin typeface="Arial Narrow" panose="020B0606020202030204" pitchFamily="34" charset="0"/>
              </a:rPr>
              <a:t>Optional</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A Part Number that a Manufacturer uses</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TTSIBM412CID</a:t>
            </a:r>
          </a:p>
          <a:p>
            <a:pPr marL="171450">
              <a:lnSpc>
                <a:spcPts val="1300"/>
              </a:lnSpc>
              <a:spcAft>
                <a:spcPts val="200"/>
              </a:spcAft>
              <a:defRPr/>
            </a:pPr>
            <a:endParaRPr lang="en-US" sz="1200" dirty="0">
              <a:latin typeface="Arial Narrow" panose="020B0606020202030204" pitchFamily="34" charset="0"/>
            </a:endParaRPr>
          </a:p>
        </p:txBody>
      </p:sp>
      <p:sp>
        <p:nvSpPr>
          <p:cNvPr id="2" name="Title 1"/>
          <p:cNvSpPr>
            <a:spLocks noGrp="1"/>
          </p:cNvSpPr>
          <p:nvPr>
            <p:ph type="title"/>
          </p:nvPr>
        </p:nvSpPr>
        <p:spPr/>
        <p:txBody>
          <a:bodyPr/>
          <a:lstStyle/>
          <a:p>
            <a:r>
              <a:rPr lang="en-US" dirty="0"/>
              <a:t>Creating a L2 PunchOut Catalog</a:t>
            </a:r>
            <a:endParaRPr lang="en-US" noProof="0" dirty="0"/>
          </a:p>
        </p:txBody>
      </p:sp>
      <p:graphicFrame>
        <p:nvGraphicFramePr>
          <p:cNvPr id="8" name="Table 7"/>
          <p:cNvGraphicFramePr>
            <a:graphicFrameLocks noGrp="1"/>
          </p:cNvGraphicFramePr>
          <p:nvPr>
            <p:extLst>
              <p:ext uri="{D42A27DB-BD31-4B8C-83A1-F6EECF244321}">
                <p14:modId xmlns:p14="http://schemas.microsoft.com/office/powerpoint/2010/main" val="1652261617"/>
              </p:ext>
            </p:extLst>
          </p:nvPr>
        </p:nvGraphicFramePr>
        <p:xfrm>
          <a:off x="504000" y="1922462"/>
          <a:ext cx="5195050" cy="1020572"/>
        </p:xfrm>
        <a:graphic>
          <a:graphicData uri="http://schemas.openxmlformats.org/drawingml/2006/table">
            <a:tbl>
              <a:tblPr firstRow="1" bandRow="1">
                <a:effectLst/>
                <a:tableStyleId>{2D5ABB26-0587-4C30-8999-92F81FD0307C}</a:tableStyleId>
              </a:tblPr>
              <a:tblGrid>
                <a:gridCol w="1733824">
                  <a:extLst>
                    <a:ext uri="{9D8B030D-6E8A-4147-A177-3AD203B41FA5}">
                      <a16:colId xmlns:a16="http://schemas.microsoft.com/office/drawing/2014/main" val="20000"/>
                    </a:ext>
                  </a:extLst>
                </a:gridCol>
                <a:gridCol w="1528424">
                  <a:extLst>
                    <a:ext uri="{9D8B030D-6E8A-4147-A177-3AD203B41FA5}">
                      <a16:colId xmlns:a16="http://schemas.microsoft.com/office/drawing/2014/main" val="20001"/>
                    </a:ext>
                  </a:extLst>
                </a:gridCol>
                <a:gridCol w="1932802">
                  <a:extLst>
                    <a:ext uri="{9D8B030D-6E8A-4147-A177-3AD203B41FA5}">
                      <a16:colId xmlns:a16="http://schemas.microsoft.com/office/drawing/2014/main" val="20002"/>
                    </a:ext>
                  </a:extLst>
                </a:gridCol>
              </a:tblGrid>
              <a:tr h="383624">
                <a:tc>
                  <a:txBody>
                    <a:bodyPr/>
                    <a:lstStyle/>
                    <a:p>
                      <a:pPr algn="ctr"/>
                      <a:r>
                        <a:rPr lang="en-US" sz="1000" b="1" dirty="0">
                          <a:solidFill>
                            <a:schemeClr val="bg1"/>
                          </a:solidFill>
                          <a:latin typeface="Arial" panose="020B0604020202020204" pitchFamily="34" charset="0"/>
                          <a:cs typeface="Arial" panose="020B0604020202020204" pitchFamily="34" charset="0"/>
                        </a:rPr>
                        <a:t>Supplier ID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Supplier Part ID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Manufacturer Part ID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20961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a:latin typeface="Arial" panose="020B0604020202020204" pitchFamily="34" charset="0"/>
                          <a:cs typeface="Arial" panose="020B0604020202020204" pitchFamily="34" charset="0"/>
                        </a:rPr>
                        <a:t>AN99999999999</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12345</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CFG 11562</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1772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a:latin typeface="Arial" panose="020B0604020202020204" pitchFamily="34" charset="0"/>
                          <a:cs typeface="Arial" panose="020B0604020202020204" pitchFamily="34" charset="0"/>
                        </a:rPr>
                        <a:t>AN99999999999</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87690</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87690-12</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20961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a:latin typeface="Arial" panose="020B0604020202020204" pitchFamily="34" charset="0"/>
                          <a:cs typeface="Arial" panose="020B0604020202020204" pitchFamily="34" charset="0"/>
                        </a:rPr>
                        <a:t>AN99999999999</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479-56</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A100-BLK</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7" name="Content Placeholder 2"/>
          <p:cNvSpPr txBox="1">
            <a:spLocks/>
          </p:cNvSpPr>
          <p:nvPr/>
        </p:nvSpPr>
        <p:spPr>
          <a:xfrm>
            <a:off x="435548" y="1539705"/>
            <a:ext cx="8071078" cy="1734074"/>
          </a:xfrm>
          <a:prstGeom prst="rect">
            <a:avLst/>
          </a:prstGeom>
        </p:spPr>
        <p:txBody>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300"/>
              </a:lnSpc>
              <a:spcBef>
                <a:spcPts val="0"/>
              </a:spcBef>
              <a:spcAft>
                <a:spcPts val="1200"/>
              </a:spcAft>
            </a:pPr>
            <a:r>
              <a:rPr lang="en-US" sz="2200" dirty="0">
                <a:solidFill>
                  <a:schemeClr val="accent1"/>
                </a:solidFill>
                <a:latin typeface="Arial" panose="020B0604020202020204" pitchFamily="34" charset="0"/>
              </a:rPr>
              <a:t>The Data Section</a:t>
            </a:r>
          </a:p>
        </p:txBody>
      </p:sp>
    </p:spTree>
    <p:extLst>
      <p:ext uri="{BB962C8B-B14F-4D97-AF65-F5344CB8AC3E}">
        <p14:creationId xmlns:p14="http://schemas.microsoft.com/office/powerpoint/2010/main" val="118852201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7" y="1627188"/>
            <a:ext cx="5592890" cy="4988545"/>
          </a:xfrm>
          <a:prstGeom prst="rect">
            <a:avLst/>
          </a:prstGeom>
          <a:no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Item Description </a:t>
            </a:r>
            <a:r>
              <a:rPr lang="en-US" sz="1400" b="1" dirty="0">
                <a:solidFill>
                  <a:srgbClr val="FF0000"/>
                </a:solidFill>
                <a:latin typeface="Arial Narrow" panose="020B0606020202030204" pitchFamily="34" charset="0"/>
              </a:rPr>
              <a:t>- Required</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Description of the product or service. Make your </a:t>
            </a:r>
            <a:r>
              <a:rPr lang="fr-FR" sz="1200" dirty="0">
                <a:latin typeface="Arial Narrow" panose="020B0606020202030204" pitchFamily="34" charset="0"/>
              </a:rPr>
              <a:t>descriptions as </a:t>
            </a:r>
            <a:r>
              <a:rPr lang="fr-FR" sz="1200" dirty="0" err="1">
                <a:latin typeface="Arial Narrow" panose="020B0606020202030204" pitchFamily="34" charset="0"/>
              </a:rPr>
              <a:t>clear</a:t>
            </a:r>
            <a:r>
              <a:rPr lang="fr-FR" sz="1200" dirty="0">
                <a:latin typeface="Arial Narrow" panose="020B0606020202030204" pitchFamily="34" charset="0"/>
              </a:rPr>
              <a:t> and </a:t>
            </a:r>
            <a:r>
              <a:rPr lang="fr-FR" sz="1200" dirty="0" err="1">
                <a:latin typeface="Arial Narrow" panose="020B0606020202030204" pitchFamily="34" charset="0"/>
              </a:rPr>
              <a:t>complete</a:t>
            </a:r>
            <a:r>
              <a:rPr lang="fr-FR" sz="1200" dirty="0">
                <a:latin typeface="Arial Narrow" panose="020B0606020202030204" pitchFamily="34" charset="0"/>
              </a:rPr>
              <a:t> as possible (Item type, brand, model, </a:t>
            </a:r>
            <a:r>
              <a:rPr lang="fr-FR" sz="1200" dirty="0" err="1">
                <a:latin typeface="Arial Narrow" panose="020B0606020202030204" pitchFamily="34" charset="0"/>
              </a:rPr>
              <a:t>color</a:t>
            </a:r>
            <a:r>
              <a:rPr lang="fr-FR" sz="1200" dirty="0">
                <a:latin typeface="Arial Narrow" panose="020B0606020202030204" pitchFamily="34" charset="0"/>
              </a:rPr>
              <a:t>, etc.)</a:t>
            </a:r>
            <a:r>
              <a:rPr lang="fr-FR" sz="1200" b="1" dirty="0">
                <a:solidFill>
                  <a:srgbClr val="FF0000"/>
                </a:solidFill>
                <a:latin typeface="Arial Narrow" panose="020B0606020202030204" pitchFamily="34" charset="0"/>
              </a:rPr>
              <a:t> </a:t>
            </a:r>
          </a:p>
          <a:p>
            <a:pPr marL="171450">
              <a:lnSpc>
                <a:spcPts val="1300"/>
              </a:lnSpc>
              <a:spcAft>
                <a:spcPts val="200"/>
              </a:spcAft>
              <a:defRPr/>
            </a:pPr>
            <a:r>
              <a:rPr lang="fr-FR" sz="1200" i="1" dirty="0">
                <a:latin typeface="Arial Narrow" panose="020B0606020202030204" pitchFamily="34" charset="0"/>
              </a:rPr>
              <a:t>Note: </a:t>
            </a:r>
            <a:r>
              <a:rPr lang="en-US" sz="1200" dirty="0">
                <a:latin typeface="Arial Narrow" panose="020B0606020202030204" pitchFamily="34" charset="0"/>
              </a:rPr>
              <a:t>To use a special character as a literal value, you need to “escape” it by putting a backslash (\) in front of it. For example, \" lets a double quote be seen as a quote instead of a delimiter for an entry. To escape a quote (") within a quoted field, use two quotes ("")</a:t>
            </a:r>
            <a:endParaRPr lang="fr-FR" sz="1200" dirty="0">
              <a:latin typeface="Arial Narrow" panose="020B0606020202030204" pitchFamily="34" charset="0"/>
            </a:endParaRP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2000</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Printer, Laser, A4, Epson Stylus Color 740</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SPSC Code </a:t>
            </a:r>
            <a:r>
              <a:rPr lang="en-US" sz="1400" b="1" dirty="0">
                <a:solidFill>
                  <a:srgbClr val="FF0000"/>
                </a:solidFill>
                <a:latin typeface="Arial Narrow" panose="020B0606020202030204" pitchFamily="34" charset="0"/>
              </a:rPr>
              <a:t>- Required</a:t>
            </a:r>
          </a:p>
          <a:p>
            <a:pPr marL="171450">
              <a:lnSpc>
                <a:spcPts val="1300"/>
              </a:lnSpc>
              <a:spcAft>
                <a:spcPts val="200"/>
              </a:spcAft>
              <a:defRPr/>
            </a:pPr>
            <a:r>
              <a:rPr lang="fr-FR" sz="1200" b="1" i="1" dirty="0">
                <a:latin typeface="Arial Narrow" panose="020B0606020202030204" pitchFamily="34" charset="0"/>
              </a:rPr>
              <a:t>Description: </a:t>
            </a:r>
            <a:r>
              <a:rPr lang="fr-FR" sz="1200" dirty="0">
                <a:latin typeface="Arial Narrow" panose="020B0606020202030204" pitchFamily="34" charset="0"/>
              </a:rPr>
              <a:t>Classification of the </a:t>
            </a:r>
            <a:r>
              <a:rPr lang="fr-FR" sz="1200" dirty="0" err="1">
                <a:latin typeface="Arial Narrow" panose="020B0606020202030204" pitchFamily="34" charset="0"/>
              </a:rPr>
              <a:t>product</a:t>
            </a:r>
            <a:r>
              <a:rPr lang="fr-FR" sz="1200" dirty="0">
                <a:latin typeface="Arial Narrow" panose="020B0606020202030204" pitchFamily="34" charset="0"/>
              </a:rPr>
              <a:t> or service. Use a UNSPSC code if the Header </a:t>
            </a:r>
            <a:r>
              <a:rPr lang="fr-FR" sz="1200" dirty="0" err="1">
                <a:latin typeface="Arial Narrow" panose="020B0606020202030204" pitchFamily="34" charset="0"/>
              </a:rPr>
              <a:t>specifies</a:t>
            </a:r>
            <a:r>
              <a:rPr lang="fr-FR" sz="1200" dirty="0">
                <a:latin typeface="Arial Narrow" panose="020B0606020202030204" pitchFamily="34" charset="0"/>
              </a:rPr>
              <a:t> “UNSPSC” as the CODEFORMAT</a:t>
            </a:r>
          </a:p>
          <a:p>
            <a:pPr marL="171450">
              <a:lnSpc>
                <a:spcPts val="1300"/>
              </a:lnSpc>
              <a:spcAft>
                <a:spcPts val="200"/>
              </a:spcAft>
              <a:defRPr/>
            </a:pPr>
            <a:r>
              <a:rPr lang="fr-FR" sz="1200" b="1" i="1" dirty="0">
                <a:latin typeface="Arial Narrow" panose="020B0606020202030204" pitchFamily="34" charset="0"/>
              </a:rPr>
              <a:t>T</a:t>
            </a:r>
            <a:r>
              <a:rPr lang="en-US" sz="1200" b="1" i="1" dirty="0" err="1">
                <a:latin typeface="Arial Narrow" panose="020B0606020202030204" pitchFamily="34" charset="0"/>
              </a:rPr>
              <a:t>ype</a:t>
            </a:r>
            <a:r>
              <a:rPr lang="en-US" sz="1200" b="1" i="1" dirty="0">
                <a:latin typeface="Arial Narrow" panose="020B0606020202030204" pitchFamily="34" charset="0"/>
              </a:rPr>
              <a:t>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40</a:t>
            </a:r>
          </a:p>
          <a:p>
            <a:pPr marL="171450">
              <a:lnSpc>
                <a:spcPts val="1300"/>
              </a:lnSpc>
              <a:spcAft>
                <a:spcPts val="200"/>
              </a:spcAft>
              <a:defRPr/>
            </a:pPr>
            <a:r>
              <a:rPr lang="en-US" sz="1200" b="1" i="1" dirty="0">
                <a:latin typeface="Arial Narrow" panose="020B0606020202030204" pitchFamily="34" charset="0"/>
              </a:rPr>
              <a:t>Example: </a:t>
            </a:r>
            <a:r>
              <a:rPr lang="fr-FR" sz="1200" dirty="0">
                <a:latin typeface="Arial Narrow" panose="020B0606020202030204" pitchFamily="34" charset="0"/>
              </a:rPr>
              <a:t>45678900 (</a:t>
            </a:r>
            <a:r>
              <a:rPr lang="fr-FR" sz="1200" dirty="0" err="1">
                <a:latin typeface="Arial Narrow" panose="020B0606020202030204" pitchFamily="34" charset="0"/>
              </a:rPr>
              <a:t>level</a:t>
            </a:r>
            <a:r>
              <a:rPr lang="fr-FR" sz="1200" dirty="0">
                <a:latin typeface="Arial Narrow" panose="020B0606020202030204" pitchFamily="34" charset="0"/>
              </a:rPr>
              <a:t> 3) and 45678923 (</a:t>
            </a:r>
            <a:r>
              <a:rPr lang="fr-FR" sz="1200" dirty="0" err="1">
                <a:latin typeface="Arial Narrow" panose="020B0606020202030204" pitchFamily="34" charset="0"/>
              </a:rPr>
              <a:t>level</a:t>
            </a:r>
            <a:r>
              <a:rPr lang="fr-FR" sz="1200" dirty="0">
                <a:latin typeface="Arial Narrow" panose="020B0606020202030204" pitchFamily="34" charset="0"/>
              </a:rPr>
              <a:t> 4)</a:t>
            </a:r>
          </a:p>
          <a:p>
            <a:pPr marL="171450">
              <a:lnSpc>
                <a:spcPts val="1300"/>
              </a:lnSpc>
              <a:spcAft>
                <a:spcPts val="1200"/>
              </a:spcAft>
              <a:defRPr/>
            </a:pPr>
            <a:r>
              <a:rPr lang="en-US" sz="1200" i="1" dirty="0">
                <a:latin typeface="Arial Narrow" panose="020B0606020202030204" pitchFamily="34" charset="0"/>
              </a:rPr>
              <a:t>Note: </a:t>
            </a:r>
            <a:r>
              <a:rPr lang="en-US" sz="1200" dirty="0">
                <a:latin typeface="Arial Narrow" panose="020B0606020202030204" pitchFamily="34" charset="0"/>
              </a:rPr>
              <a:t>Ariba supports UNSPSC Version 13.5. A code list is available in your Customer’s Supplier Information Portal</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Unit Price - </a:t>
            </a:r>
            <a:r>
              <a:rPr lang="en-US" sz="1400" b="1" dirty="0">
                <a:solidFill>
                  <a:srgbClr val="00B050"/>
                </a:solidFill>
                <a:latin typeface="Arial Narrow" panose="020B0606020202030204" pitchFamily="34" charset="0"/>
              </a:rPr>
              <a:t>Optional</a:t>
            </a:r>
          </a:p>
          <a:p>
            <a:pPr marL="171450">
              <a:lnSpc>
                <a:spcPts val="1300"/>
              </a:lnSpc>
              <a:spcAft>
                <a:spcPts val="200"/>
              </a:spcAft>
              <a:defRPr/>
            </a:pPr>
            <a:r>
              <a:rPr lang="en-US" sz="1200" b="1" i="1" dirty="0">
                <a:latin typeface="Arial Narrow" panose="020B0606020202030204" pitchFamily="34" charset="0"/>
              </a:rPr>
              <a:t>Description: </a:t>
            </a:r>
            <a:r>
              <a:rPr lang="fr-FR" sz="1200" dirty="0">
                <a:latin typeface="Arial Narrow" panose="020B0606020202030204" pitchFamily="34" charset="0"/>
              </a:rPr>
              <a:t>Customer-</a:t>
            </a:r>
            <a:r>
              <a:rPr lang="fr-FR" sz="1200" dirty="0" err="1">
                <a:latin typeface="Arial Narrow" panose="020B0606020202030204" pitchFamily="34" charset="0"/>
              </a:rPr>
              <a:t>specific</a:t>
            </a:r>
            <a:r>
              <a:rPr lang="fr-FR" sz="1200" dirty="0">
                <a:latin typeface="Arial Narrow" panose="020B0606020202030204" pitchFamily="34" charset="0"/>
              </a:rPr>
              <a:t> </a:t>
            </a:r>
            <a:r>
              <a:rPr lang="fr-FR" sz="1200" dirty="0" err="1">
                <a:latin typeface="Arial Narrow" panose="020B0606020202030204" pitchFamily="34" charset="0"/>
              </a:rPr>
              <a:t>price</a:t>
            </a:r>
            <a:r>
              <a:rPr lang="fr-FR" sz="1200" dirty="0">
                <a:latin typeface="Arial Narrow" panose="020B0606020202030204" pitchFamily="34" charset="0"/>
              </a:rPr>
              <a:t>. For L2 PunchOuts the </a:t>
            </a:r>
            <a:r>
              <a:rPr lang="fr-FR" sz="1200" dirty="0" err="1">
                <a:latin typeface="Arial Narrow" panose="020B0606020202030204" pitchFamily="34" charset="0"/>
              </a:rPr>
              <a:t>price</a:t>
            </a:r>
            <a:r>
              <a:rPr lang="fr-FR" sz="1200" dirty="0">
                <a:latin typeface="Arial Narrow" panose="020B0606020202030204" pitchFamily="34" charset="0"/>
              </a:rPr>
              <a:t> can </a:t>
            </a:r>
            <a:r>
              <a:rPr lang="fr-FR" sz="1200" dirty="0" err="1">
                <a:latin typeface="Arial Narrow" panose="020B0606020202030204" pitchFamily="34" charset="0"/>
              </a:rPr>
              <a:t>be</a:t>
            </a:r>
            <a:r>
              <a:rPr lang="fr-FR" sz="1200" dirty="0">
                <a:latin typeface="Arial Narrow" panose="020B0606020202030204" pitchFamily="34" charset="0"/>
              </a:rPr>
              <a:t> </a:t>
            </a:r>
            <a:r>
              <a:rPr lang="fr-FR" sz="1200" dirty="0" err="1">
                <a:latin typeface="Arial Narrow" panose="020B0606020202030204" pitchFamily="34" charset="0"/>
              </a:rPr>
              <a:t>left</a:t>
            </a:r>
            <a:r>
              <a:rPr lang="fr-FR" sz="1200" dirty="0">
                <a:latin typeface="Arial Narrow" panose="020B0606020202030204" pitchFamily="34" charset="0"/>
              </a:rPr>
              <a:t> </a:t>
            </a:r>
            <a:r>
              <a:rPr lang="fr-FR" sz="1200" dirty="0" err="1">
                <a:latin typeface="Arial Narrow" panose="020B0606020202030204" pitchFamily="34" charset="0"/>
              </a:rPr>
              <a:t>blank</a:t>
            </a:r>
            <a:r>
              <a:rPr lang="fr-FR" sz="1200" dirty="0">
                <a:latin typeface="Arial Narrow" panose="020B0606020202030204" pitchFamily="34" charset="0"/>
              </a:rPr>
              <a:t> if the Buyer </a:t>
            </a:r>
            <a:r>
              <a:rPr lang="fr-FR" sz="1200" dirty="0" err="1">
                <a:latin typeface="Arial Narrow" panose="020B0606020202030204" pitchFamily="34" charset="0"/>
              </a:rPr>
              <a:t>agrees</a:t>
            </a:r>
            <a:endParaRPr lang="fr-FR" sz="1200" dirty="0">
              <a:latin typeface="Arial Narrow" panose="020B0606020202030204" pitchFamily="34" charset="0"/>
            </a:endParaRP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Decimal</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4.32 or 1234.78</a:t>
            </a:r>
          </a:p>
          <a:p>
            <a:pPr marL="171450">
              <a:lnSpc>
                <a:spcPts val="1300"/>
              </a:lnSpc>
              <a:spcAft>
                <a:spcPts val="1200"/>
              </a:spcAft>
              <a:defRPr/>
            </a:pPr>
            <a:r>
              <a:rPr lang="en-US" sz="1200" i="1" dirty="0">
                <a:latin typeface="Arial Narrow" panose="020B0606020202030204" pitchFamily="34" charset="0"/>
              </a:rPr>
              <a:t>Note: </a:t>
            </a:r>
            <a:r>
              <a:rPr lang="fr-FR" sz="1200" dirty="0">
                <a:latin typeface="Arial Narrow" panose="020B0606020202030204" pitchFamily="34" charset="0"/>
              </a:rPr>
              <a:t>To </a:t>
            </a:r>
            <a:r>
              <a:rPr lang="fr-FR" sz="1200" dirty="0" err="1">
                <a:latin typeface="Arial Narrow" panose="020B0606020202030204" pitchFamily="34" charset="0"/>
              </a:rPr>
              <a:t>separate</a:t>
            </a:r>
            <a:r>
              <a:rPr lang="fr-FR" sz="1200" dirty="0">
                <a:latin typeface="Arial Narrow" panose="020B0606020202030204" pitchFamily="34" charset="0"/>
              </a:rPr>
              <a:t> the </a:t>
            </a:r>
            <a:r>
              <a:rPr lang="fr-FR" sz="1200" dirty="0" err="1">
                <a:latin typeface="Arial Narrow" panose="020B0606020202030204" pitchFamily="34" charset="0"/>
              </a:rPr>
              <a:t>integer</a:t>
            </a:r>
            <a:r>
              <a:rPr lang="fr-FR" sz="1200" dirty="0">
                <a:latin typeface="Arial Narrow" panose="020B0606020202030204" pitchFamily="34" charset="0"/>
              </a:rPr>
              <a:t> </a:t>
            </a:r>
            <a:r>
              <a:rPr lang="fr-FR" sz="1200" dirty="0" err="1">
                <a:latin typeface="Arial Narrow" panose="020B0606020202030204" pitchFamily="34" charset="0"/>
              </a:rPr>
              <a:t>from</a:t>
            </a:r>
            <a:r>
              <a:rPr lang="fr-FR" sz="1200" dirty="0">
                <a:latin typeface="Arial Narrow" panose="020B0606020202030204" pitchFamily="34" charset="0"/>
              </a:rPr>
              <a:t> the </a:t>
            </a:r>
            <a:r>
              <a:rPr lang="fr-FR" sz="1200" dirty="0" err="1">
                <a:latin typeface="Arial Narrow" panose="020B0606020202030204" pitchFamily="34" charset="0"/>
              </a:rPr>
              <a:t>decimal</a:t>
            </a:r>
            <a:r>
              <a:rPr lang="fr-FR" sz="1200" dirty="0">
                <a:latin typeface="Arial Narrow" panose="020B0606020202030204" pitchFamily="34" charset="0"/>
              </a:rPr>
              <a:t>, </a:t>
            </a:r>
            <a:r>
              <a:rPr lang="fr-FR" sz="1200" dirty="0" err="1">
                <a:latin typeface="Arial Narrow" panose="020B0606020202030204" pitchFamily="34" charset="0"/>
              </a:rPr>
              <a:t>you</a:t>
            </a:r>
            <a:r>
              <a:rPr lang="fr-FR" sz="1200" dirty="0">
                <a:latin typeface="Arial Narrow" panose="020B0606020202030204" pitchFamily="34" charset="0"/>
              </a:rPr>
              <a:t> must use a ‘dot’ and not a comma. </a:t>
            </a:r>
            <a:r>
              <a:rPr lang="fr-FR" sz="1200" dirty="0" err="1">
                <a:latin typeface="Arial Narrow" panose="020B0606020202030204" pitchFamily="34" charset="0"/>
              </a:rPr>
              <a:t>Also</a:t>
            </a:r>
            <a:r>
              <a:rPr lang="fr-FR" sz="1200" dirty="0">
                <a:latin typeface="Arial Narrow" panose="020B0606020202030204" pitchFamily="34" charset="0"/>
              </a:rPr>
              <a:t>, do not use a comma to </a:t>
            </a:r>
            <a:r>
              <a:rPr lang="fr-FR" sz="1200" dirty="0" err="1">
                <a:latin typeface="Arial Narrow" panose="020B0606020202030204" pitchFamily="34" charset="0"/>
              </a:rPr>
              <a:t>indicate</a:t>
            </a:r>
            <a:r>
              <a:rPr lang="fr-FR" sz="1200" dirty="0">
                <a:latin typeface="Arial Narrow" panose="020B0606020202030204" pitchFamily="34" charset="0"/>
              </a:rPr>
              <a:t> ‘</a:t>
            </a:r>
            <a:r>
              <a:rPr lang="fr-FR" sz="1200" dirty="0" err="1">
                <a:latin typeface="Arial Narrow" panose="020B0606020202030204" pitchFamily="34" charset="0"/>
              </a:rPr>
              <a:t>thousands</a:t>
            </a:r>
            <a:r>
              <a:rPr lang="fr-FR" sz="1200" dirty="0">
                <a:latin typeface="Arial Narrow" panose="020B0606020202030204" pitchFamily="34" charset="0"/>
              </a:rPr>
              <a:t>’. Do not </a:t>
            </a:r>
            <a:r>
              <a:rPr lang="fr-FR" sz="1200" dirty="0" err="1">
                <a:latin typeface="Arial Narrow" panose="020B0606020202030204" pitchFamily="34" charset="0"/>
              </a:rPr>
              <a:t>include</a:t>
            </a:r>
            <a:r>
              <a:rPr lang="fr-FR" sz="1200" dirty="0">
                <a:latin typeface="Arial Narrow" panose="020B0606020202030204" pitchFamily="34" charset="0"/>
              </a:rPr>
              <a:t> </a:t>
            </a:r>
            <a:r>
              <a:rPr lang="fr-FR" sz="1200" dirty="0" err="1">
                <a:latin typeface="Arial Narrow" panose="020B0606020202030204" pitchFamily="34" charset="0"/>
              </a:rPr>
              <a:t>any</a:t>
            </a:r>
            <a:r>
              <a:rPr lang="fr-FR" sz="1200" dirty="0">
                <a:latin typeface="Arial Narrow" panose="020B0606020202030204" pitchFamily="34" charset="0"/>
              </a:rPr>
              <a:t> </a:t>
            </a:r>
            <a:r>
              <a:rPr lang="fr-FR" sz="1200" dirty="0" err="1">
                <a:latin typeface="Arial Narrow" panose="020B0606020202030204" pitchFamily="34" charset="0"/>
              </a:rPr>
              <a:t>currency</a:t>
            </a:r>
            <a:r>
              <a:rPr lang="fr-FR" sz="1200" dirty="0">
                <a:latin typeface="Arial Narrow" panose="020B0606020202030204" pitchFamily="34" charset="0"/>
              </a:rPr>
              <a:t> </a:t>
            </a:r>
            <a:r>
              <a:rPr lang="fr-FR" sz="1200" dirty="0" err="1">
                <a:latin typeface="Arial Narrow" panose="020B0606020202030204" pitchFamily="34" charset="0"/>
              </a:rPr>
              <a:t>symbols</a:t>
            </a:r>
            <a:r>
              <a:rPr lang="fr-FR" sz="1200" dirty="0">
                <a:latin typeface="Arial Narrow" panose="020B0606020202030204" pitchFamily="34" charset="0"/>
              </a:rPr>
              <a:t> </a:t>
            </a:r>
            <a:r>
              <a:rPr lang="fr-FR" sz="1200" dirty="0" err="1">
                <a:latin typeface="Arial Narrow" panose="020B0606020202030204" pitchFamily="34" charset="0"/>
              </a:rPr>
              <a:t>such</a:t>
            </a:r>
            <a:r>
              <a:rPr lang="fr-FR" sz="1200" dirty="0">
                <a:latin typeface="Arial Narrow" panose="020B0606020202030204" pitchFamily="34" charset="0"/>
              </a:rPr>
              <a:t> as $, </a:t>
            </a:r>
            <a:r>
              <a:rPr lang="en-US" sz="1200" dirty="0"/>
              <a:t>£ </a:t>
            </a:r>
            <a:r>
              <a:rPr lang="fr-FR" sz="1200" dirty="0">
                <a:latin typeface="Arial Narrow" panose="020B0606020202030204" pitchFamily="34" charset="0"/>
              </a:rPr>
              <a:t>or </a:t>
            </a:r>
            <a:r>
              <a:rPr lang="en-US" sz="1200" dirty="0"/>
              <a:t>¥.</a:t>
            </a:r>
          </a:p>
          <a:p>
            <a:pPr marL="115888">
              <a:lnSpc>
                <a:spcPts val="1300"/>
              </a:lnSpc>
              <a:spcAft>
                <a:spcPts val="200"/>
              </a:spcAft>
              <a:defRPr/>
            </a:pPr>
            <a:endParaRPr lang="en-US" sz="1200" dirty="0">
              <a:latin typeface="Arial Narrow" panose="020B0606020202030204" pitchFamily="34" charset="0"/>
            </a:endParaRPr>
          </a:p>
        </p:txBody>
      </p:sp>
      <p:sp>
        <p:nvSpPr>
          <p:cNvPr id="2" name="Title 1"/>
          <p:cNvSpPr>
            <a:spLocks noGrp="1"/>
          </p:cNvSpPr>
          <p:nvPr>
            <p:ph type="title"/>
          </p:nvPr>
        </p:nvSpPr>
        <p:spPr/>
        <p:txBody>
          <a:bodyPr/>
          <a:lstStyle/>
          <a:p>
            <a:r>
              <a:rPr lang="en-US" dirty="0"/>
              <a:t>Creating a L2 PunchOut Catalog</a:t>
            </a:r>
            <a:endParaRPr lang="en-US" noProof="0" dirty="0"/>
          </a:p>
        </p:txBody>
      </p:sp>
      <p:graphicFrame>
        <p:nvGraphicFramePr>
          <p:cNvPr id="6" name="Table 5"/>
          <p:cNvGraphicFramePr>
            <a:graphicFrameLocks noGrp="1"/>
          </p:cNvGraphicFramePr>
          <p:nvPr>
            <p:extLst>
              <p:ext uri="{D42A27DB-BD31-4B8C-83A1-F6EECF244321}">
                <p14:modId xmlns:p14="http://schemas.microsoft.com/office/powerpoint/2010/main" val="2700611855"/>
              </p:ext>
            </p:extLst>
          </p:nvPr>
        </p:nvGraphicFramePr>
        <p:xfrm>
          <a:off x="504000" y="1617663"/>
          <a:ext cx="5237581" cy="1066223"/>
        </p:xfrm>
        <a:graphic>
          <a:graphicData uri="http://schemas.openxmlformats.org/drawingml/2006/table">
            <a:tbl>
              <a:tblPr firstRow="1" bandRow="1">
                <a:effectLst/>
                <a:tableStyleId>{2D5ABB26-0587-4C30-8999-92F81FD0307C}</a:tableStyleId>
              </a:tblPr>
              <a:tblGrid>
                <a:gridCol w="2921125">
                  <a:extLst>
                    <a:ext uri="{9D8B030D-6E8A-4147-A177-3AD203B41FA5}">
                      <a16:colId xmlns:a16="http://schemas.microsoft.com/office/drawing/2014/main" val="20000"/>
                    </a:ext>
                  </a:extLst>
                </a:gridCol>
                <a:gridCol w="1006351">
                  <a:extLst>
                    <a:ext uri="{9D8B030D-6E8A-4147-A177-3AD203B41FA5}">
                      <a16:colId xmlns:a16="http://schemas.microsoft.com/office/drawing/2014/main" val="20001"/>
                    </a:ext>
                  </a:extLst>
                </a:gridCol>
                <a:gridCol w="1310105">
                  <a:extLst>
                    <a:ext uri="{9D8B030D-6E8A-4147-A177-3AD203B41FA5}">
                      <a16:colId xmlns:a16="http://schemas.microsoft.com/office/drawing/2014/main" val="20002"/>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Item Description</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SPSC Code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Unit Price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182880">
                <a:tc>
                  <a:txBody>
                    <a:bodyPr/>
                    <a:lstStyle/>
                    <a:p>
                      <a:pPr algn="ctr"/>
                      <a:r>
                        <a:rPr lang="en-US" sz="1000">
                          <a:latin typeface="Arial" panose="020B0604020202020204" pitchFamily="34" charset="0"/>
                          <a:cs typeface="Arial" panose="020B0604020202020204" pitchFamily="34" charset="0"/>
                        </a:rPr>
                        <a:t>Pens, </a:t>
                      </a:r>
                      <a:r>
                        <a:rPr lang="en-US" sz="1000" err="1">
                          <a:latin typeface="Arial" panose="020B0604020202020204" pitchFamily="34" charset="0"/>
                          <a:cs typeface="Arial" panose="020B0604020202020204" pitchFamily="34" charset="0"/>
                        </a:rPr>
                        <a:t>Bic</a:t>
                      </a:r>
                      <a:r>
                        <a:rPr lang="en-US" sz="1000">
                          <a:latin typeface="Arial" panose="020B0604020202020204" pitchFamily="34" charset="0"/>
                          <a:cs typeface="Arial" panose="020B0604020202020204" pitchFamily="34" charset="0"/>
                        </a:rPr>
                        <a:t>, Ballpoint, Blue, 1 dozen</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43191504</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3.48</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Stapler,</a:t>
                      </a:r>
                      <a:r>
                        <a:rPr lang="en-US" sz="1000" baseline="0">
                          <a:latin typeface="Arial" panose="020B0604020202020204" pitchFamily="34" charset="0"/>
                          <a:cs typeface="Arial" panose="020B0604020202020204" pitchFamily="34" charset="0"/>
                        </a:rPr>
                        <a:t> </a:t>
                      </a:r>
                      <a:r>
                        <a:rPr lang="en-US" sz="1000" baseline="0" err="1">
                          <a:latin typeface="Arial" panose="020B0604020202020204" pitchFamily="34" charset="0"/>
                          <a:cs typeface="Arial" panose="020B0604020202020204" pitchFamily="34" charset="0"/>
                        </a:rPr>
                        <a:t>Swingline</a:t>
                      </a:r>
                      <a:r>
                        <a:rPr lang="en-US" sz="1000" baseline="0">
                          <a:latin typeface="Arial" panose="020B0604020202020204" pitchFamily="34" charset="0"/>
                          <a:cs typeface="Arial" panose="020B0604020202020204" pitchFamily="34" charset="0"/>
                        </a:rPr>
                        <a:t>, Black</a:t>
                      </a:r>
                      <a:endParaRPr lang="en-US" sz="1000">
                        <a:latin typeface="Arial" panose="020B0604020202020204" pitchFamily="34" charset="0"/>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55010125</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18.72</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Post-It, Yellow, 1”x2”, pad of 100</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15874236</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6.49</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Folders, Letter, </a:t>
                      </a:r>
                      <a:r>
                        <a:rPr lang="en-US" sz="1000" err="1">
                          <a:latin typeface="Arial" panose="020B0604020202020204" pitchFamily="34" charset="0"/>
                          <a:cs typeface="Arial" panose="020B0604020202020204" pitchFamily="34" charset="0"/>
                        </a:rPr>
                        <a:t>Manilla</a:t>
                      </a:r>
                      <a:r>
                        <a:rPr lang="en-US" sz="1000">
                          <a:latin typeface="Arial" panose="020B0604020202020204" pitchFamily="34" charset="0"/>
                          <a:cs typeface="Arial" panose="020B0604020202020204" pitchFamily="34" charset="0"/>
                        </a:rPr>
                        <a:t>,</a:t>
                      </a:r>
                      <a:r>
                        <a:rPr lang="en-US" sz="1000" baseline="0">
                          <a:latin typeface="Arial" panose="020B0604020202020204" pitchFamily="34" charset="0"/>
                          <a:cs typeface="Arial" panose="020B0604020202020204" pitchFamily="34" charset="0"/>
                        </a:rPr>
                        <a:t> 100</a:t>
                      </a:r>
                      <a:endParaRPr lang="en-US" sz="1000">
                        <a:latin typeface="Arial" panose="020B0604020202020204" pitchFamily="34" charset="0"/>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89745125</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12.98</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80432060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7" y="1630364"/>
            <a:ext cx="5592762" cy="3821559"/>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Unit of Measure - </a:t>
            </a:r>
            <a:r>
              <a:rPr lang="en-US" sz="1400" b="1" dirty="0">
                <a:solidFill>
                  <a:srgbClr val="FF0000"/>
                </a:solidFill>
                <a:latin typeface="Arial Narrow" panose="020B0606020202030204" pitchFamily="34" charset="0"/>
              </a:rPr>
              <a:t>Required</a:t>
            </a:r>
          </a:p>
          <a:p>
            <a:pPr marL="171450">
              <a:lnSpc>
                <a:spcPts val="1300"/>
              </a:lnSpc>
              <a:spcAft>
                <a:spcPts val="200"/>
              </a:spcAft>
              <a:defRPr/>
            </a:pPr>
            <a:r>
              <a:rPr lang="en-US" sz="1200" b="1" i="1" dirty="0">
                <a:latin typeface="Arial Narrow" panose="020B0606020202030204" pitchFamily="34" charset="0"/>
              </a:rPr>
              <a:t>Description: </a:t>
            </a:r>
            <a:r>
              <a:rPr lang="fr-FR" sz="1200" dirty="0">
                <a:latin typeface="Arial Narrow" panose="020B0606020202030204" pitchFamily="34" charset="0"/>
              </a:rPr>
              <a:t>Unit of </a:t>
            </a:r>
            <a:r>
              <a:rPr lang="fr-FR" sz="1200" dirty="0" err="1">
                <a:latin typeface="Arial Narrow" panose="020B0606020202030204" pitchFamily="34" charset="0"/>
              </a:rPr>
              <a:t>measure</a:t>
            </a:r>
            <a:r>
              <a:rPr lang="fr-FR" sz="1200" dirty="0">
                <a:latin typeface="Arial Narrow" panose="020B0606020202030204" pitchFamily="34" charset="0"/>
              </a:rPr>
              <a:t> </a:t>
            </a:r>
            <a:r>
              <a:rPr lang="fr-FR" sz="1200" dirty="0" err="1">
                <a:latin typeface="Arial Narrow" panose="020B0606020202030204" pitchFamily="34" charset="0"/>
              </a:rPr>
              <a:t>related</a:t>
            </a:r>
            <a:r>
              <a:rPr lang="fr-FR" sz="1200" dirty="0">
                <a:latin typeface="Arial Narrow" panose="020B0606020202030204" pitchFamily="34" charset="0"/>
              </a:rPr>
              <a:t> to the Unit Price. Use a United Nations UOM if the UNUOM  in the Header </a:t>
            </a:r>
            <a:r>
              <a:rPr lang="fr-FR" sz="1200" dirty="0" err="1">
                <a:latin typeface="Arial Narrow" panose="020B0606020202030204" pitchFamily="34" charset="0"/>
              </a:rPr>
              <a:t>is</a:t>
            </a:r>
            <a:r>
              <a:rPr lang="fr-FR" sz="1200" dirty="0">
                <a:latin typeface="Arial Narrow" panose="020B0606020202030204" pitchFamily="34" charset="0"/>
              </a:rPr>
              <a:t> set to “</a:t>
            </a:r>
            <a:r>
              <a:rPr lang="fr-FR" sz="1200" dirty="0" err="1">
                <a:latin typeface="Arial Narrow" panose="020B0606020202030204" pitchFamily="34" charset="0"/>
              </a:rPr>
              <a:t>True</a:t>
            </a:r>
            <a:r>
              <a:rPr lang="fr-FR" sz="1200" dirty="0">
                <a:latin typeface="Arial Narrow" panose="020B0606020202030204" pitchFamily="34" charset="0"/>
              </a:rPr>
              <a:t>”</a:t>
            </a:r>
            <a:endParaRPr lang="en-US" sz="1200" dirty="0">
              <a:latin typeface="Arial Narrow" panose="020B0606020202030204" pitchFamily="34" charset="0"/>
            </a:endParaRP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32 </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BX</a:t>
            </a:r>
          </a:p>
          <a:p>
            <a:pPr marL="171450">
              <a:lnSpc>
                <a:spcPts val="1300"/>
              </a:lnSpc>
              <a:spcAft>
                <a:spcPts val="900"/>
              </a:spcAft>
              <a:defRPr/>
            </a:pPr>
            <a:r>
              <a:rPr lang="fr-FR" sz="1200" i="1" dirty="0">
                <a:latin typeface="Arial Narrow" panose="020B0606020202030204" pitchFamily="34" charset="0"/>
              </a:rPr>
              <a:t>Note: </a:t>
            </a:r>
            <a:r>
              <a:rPr lang="fr-FR" sz="1200" dirty="0">
                <a:latin typeface="Arial Narrow" panose="020B0606020202030204" pitchFamily="34" charset="0"/>
              </a:rPr>
              <a:t>A file </a:t>
            </a:r>
            <a:r>
              <a:rPr lang="fr-FR" sz="1200" dirty="0" err="1">
                <a:latin typeface="Arial Narrow" panose="020B0606020202030204" pitchFamily="34" charset="0"/>
              </a:rPr>
              <a:t>containing</a:t>
            </a:r>
            <a:r>
              <a:rPr lang="fr-FR" sz="1200" dirty="0">
                <a:latin typeface="Arial Narrow" panose="020B0606020202030204" pitchFamily="34" charset="0"/>
              </a:rPr>
              <a:t> the </a:t>
            </a:r>
            <a:r>
              <a:rPr lang="fr-FR" sz="1200" dirty="0" err="1">
                <a:latin typeface="Arial Narrow" panose="020B0606020202030204" pitchFamily="34" charset="0"/>
              </a:rPr>
              <a:t>Units</a:t>
            </a:r>
            <a:r>
              <a:rPr lang="fr-FR" sz="1200" dirty="0">
                <a:latin typeface="Arial Narrow" panose="020B0606020202030204" pitchFamily="34" charset="0"/>
              </a:rPr>
              <a:t> of </a:t>
            </a:r>
            <a:r>
              <a:rPr lang="fr-FR" sz="1200" dirty="0" err="1">
                <a:latin typeface="Arial Narrow" panose="020B0606020202030204" pitchFamily="34" charset="0"/>
              </a:rPr>
              <a:t>Measure</a:t>
            </a:r>
            <a:r>
              <a:rPr lang="fr-FR" sz="1200" dirty="0">
                <a:latin typeface="Arial Narrow" panose="020B0606020202030204" pitchFamily="34" charset="0"/>
              </a:rPr>
              <a:t> </a:t>
            </a:r>
            <a:r>
              <a:rPr lang="fr-FR" sz="1200" dirty="0" err="1">
                <a:latin typeface="Arial Narrow" panose="020B0606020202030204" pitchFamily="34" charset="0"/>
              </a:rPr>
              <a:t>is</a:t>
            </a:r>
            <a:r>
              <a:rPr lang="fr-FR" sz="1200" dirty="0">
                <a:latin typeface="Arial Narrow" panose="020B0606020202030204" pitchFamily="34" charset="0"/>
              </a:rPr>
              <a:t> </a:t>
            </a:r>
            <a:r>
              <a:rPr lang="fr-FR" sz="1200" dirty="0" err="1">
                <a:latin typeface="Arial Narrow" panose="020B0606020202030204" pitchFamily="34" charset="0"/>
              </a:rPr>
              <a:t>available</a:t>
            </a:r>
            <a:r>
              <a:rPr lang="fr-FR" sz="1200" dirty="0">
                <a:latin typeface="Arial Narrow" panose="020B0606020202030204" pitchFamily="34" charset="0"/>
              </a:rPr>
              <a:t> in </a:t>
            </a:r>
            <a:r>
              <a:rPr lang="fr-FR" sz="1200" dirty="0" err="1">
                <a:latin typeface="Arial Narrow" panose="020B0606020202030204" pitchFamily="34" charset="0"/>
              </a:rPr>
              <a:t>your</a:t>
            </a:r>
            <a:r>
              <a:rPr lang="fr-FR" sz="1200" dirty="0">
                <a:latin typeface="Arial Narrow" panose="020B0606020202030204" pitchFamily="34" charset="0"/>
              </a:rPr>
              <a:t> </a:t>
            </a:r>
            <a:r>
              <a:rPr lang="fr-FR" sz="1200" dirty="0" err="1">
                <a:latin typeface="Arial Narrow" panose="020B0606020202030204" pitchFamily="34" charset="0"/>
              </a:rPr>
              <a:t>Customer’s</a:t>
            </a:r>
            <a:r>
              <a:rPr lang="fr-FR" sz="1200" dirty="0">
                <a:latin typeface="Arial Narrow" panose="020B0606020202030204" pitchFamily="34" charset="0"/>
              </a:rPr>
              <a:t> Supplier Information Portal</a:t>
            </a:r>
            <a:endParaRPr lang="en-US" sz="1200" b="1" dirty="0">
              <a:latin typeface="Arial Narrow" panose="020B0606020202030204" pitchFamily="34" charset="0"/>
            </a:endParaRP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Lead Time - </a:t>
            </a:r>
            <a:r>
              <a:rPr lang="en-US" sz="1400" b="1" dirty="0">
                <a:solidFill>
                  <a:srgbClr val="00B050"/>
                </a:solidFill>
                <a:latin typeface="Arial Narrow" panose="020B0606020202030204" pitchFamily="34" charset="0"/>
              </a:rPr>
              <a:t>Optional</a:t>
            </a:r>
          </a:p>
          <a:p>
            <a:pPr marL="171450">
              <a:lnSpc>
                <a:spcPts val="1300"/>
              </a:lnSpc>
              <a:spcAft>
                <a:spcPts val="6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Number of working days for the product to be shipped from the date you receive the Purchase Order</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Integer</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40</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1</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Manufacturer Name - </a:t>
            </a:r>
            <a:r>
              <a:rPr lang="en-US" sz="1400" b="1" dirty="0">
                <a:solidFill>
                  <a:srgbClr val="00B050"/>
                </a:solidFill>
                <a:latin typeface="Arial Narrow" panose="020B0606020202030204" pitchFamily="34" charset="0"/>
              </a:rPr>
              <a:t>Optional </a:t>
            </a:r>
          </a:p>
          <a:p>
            <a:pPr marL="171450">
              <a:lnSpc>
                <a:spcPts val="1300"/>
              </a:lnSpc>
              <a:spcAft>
                <a:spcPts val="200"/>
              </a:spcAft>
              <a:defRPr/>
            </a:pPr>
            <a:r>
              <a:rPr lang="en-US" sz="1200" b="1" i="1" dirty="0">
                <a:latin typeface="Arial Narrow" panose="020B0606020202030204" pitchFamily="34" charset="0"/>
              </a:rPr>
              <a:t>Description: </a:t>
            </a:r>
            <a:r>
              <a:rPr lang="fr-FR" sz="1200" dirty="0">
                <a:latin typeface="Arial Narrow" panose="020B0606020202030204" pitchFamily="34" charset="0"/>
              </a:rPr>
              <a:t>Name of the manufacturer</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Epson</a:t>
            </a:r>
          </a:p>
        </p:txBody>
      </p:sp>
      <p:sp>
        <p:nvSpPr>
          <p:cNvPr id="2" name="Title 1"/>
          <p:cNvSpPr>
            <a:spLocks noGrp="1"/>
          </p:cNvSpPr>
          <p:nvPr>
            <p:ph type="title"/>
          </p:nvPr>
        </p:nvSpPr>
        <p:spPr/>
        <p:txBody>
          <a:bodyPr/>
          <a:lstStyle/>
          <a:p>
            <a:r>
              <a:rPr lang="en-US" dirty="0"/>
              <a:t>Creating a L2 PunchOut Catalog</a:t>
            </a:r>
            <a:endParaRPr lang="en-US" noProof="0" dirty="0"/>
          </a:p>
        </p:txBody>
      </p:sp>
      <p:graphicFrame>
        <p:nvGraphicFramePr>
          <p:cNvPr id="6" name="Table 5"/>
          <p:cNvGraphicFramePr>
            <a:graphicFrameLocks noGrp="1"/>
          </p:cNvGraphicFramePr>
          <p:nvPr>
            <p:extLst>
              <p:ext uri="{D42A27DB-BD31-4B8C-83A1-F6EECF244321}">
                <p14:modId xmlns:p14="http://schemas.microsoft.com/office/powerpoint/2010/main" val="2662541972"/>
              </p:ext>
            </p:extLst>
          </p:nvPr>
        </p:nvGraphicFramePr>
        <p:xfrm>
          <a:off x="504000" y="1630364"/>
          <a:ext cx="5216316" cy="1066223"/>
        </p:xfrm>
        <a:graphic>
          <a:graphicData uri="http://schemas.openxmlformats.org/drawingml/2006/table">
            <a:tbl>
              <a:tblPr firstRow="1" bandRow="1">
                <a:tableStyleId>{2D5ABB26-0587-4C30-8999-92F81FD0307C}</a:tableStyleId>
              </a:tblPr>
              <a:tblGrid>
                <a:gridCol w="1738772">
                  <a:extLst>
                    <a:ext uri="{9D8B030D-6E8A-4147-A177-3AD203B41FA5}">
                      <a16:colId xmlns:a16="http://schemas.microsoft.com/office/drawing/2014/main" val="20000"/>
                    </a:ext>
                  </a:extLst>
                </a:gridCol>
                <a:gridCol w="1738772">
                  <a:extLst>
                    <a:ext uri="{9D8B030D-6E8A-4147-A177-3AD203B41FA5}">
                      <a16:colId xmlns:a16="http://schemas.microsoft.com/office/drawing/2014/main" val="20001"/>
                    </a:ext>
                  </a:extLst>
                </a:gridCol>
                <a:gridCol w="1738772">
                  <a:extLst>
                    <a:ext uri="{9D8B030D-6E8A-4147-A177-3AD203B41FA5}">
                      <a16:colId xmlns:a16="http://schemas.microsoft.com/office/drawing/2014/main" val="20002"/>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Unit of Measure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marL="0" algn="ctr" defTabSz="1088558" rtl="0" eaLnBrk="1" latinLnBrk="0" hangingPunct="1"/>
                      <a:r>
                        <a:rPr lang="en-US" sz="1000" b="1" kern="1200" dirty="0">
                          <a:solidFill>
                            <a:schemeClr val="bg1"/>
                          </a:solidFill>
                          <a:latin typeface="Arial" panose="020B0604020202020204" pitchFamily="34" charset="0"/>
                          <a:ea typeface="+mn-ea"/>
                          <a:cs typeface="Arial" panose="020B0604020202020204" pitchFamily="34" charset="0"/>
                        </a:rPr>
                        <a:t>Lead Time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Manufacturer Name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182880">
                <a:tc>
                  <a:txBody>
                    <a:bodyPr/>
                    <a:lstStyle/>
                    <a:p>
                      <a:pPr algn="ctr"/>
                      <a:r>
                        <a:rPr lang="en-US" sz="1000">
                          <a:latin typeface="Arial" panose="020B0604020202020204" pitchFamily="34" charset="0"/>
                          <a:cs typeface="Arial" panose="020B0604020202020204" pitchFamily="34" charset="0"/>
                        </a:rPr>
                        <a:t>EA</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ctr" defTabSz="1088558" rtl="0" eaLnBrk="1" latinLnBrk="0" hangingPunct="1"/>
                      <a:r>
                        <a:rPr lang="en-US" sz="1000" kern="1200" dirty="0">
                          <a:solidFill>
                            <a:schemeClr val="tx1"/>
                          </a:solidFill>
                          <a:latin typeface="Arial" panose="020B0604020202020204" pitchFamily="34" charset="0"/>
                          <a:ea typeface="+mn-ea"/>
                          <a:cs typeface="Arial" panose="020B0604020202020204" pitchFamily="34" charset="0"/>
                        </a:rPr>
                        <a:t>1</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err="1">
                          <a:latin typeface="Arial" panose="020B0604020202020204" pitchFamily="34" charset="0"/>
                          <a:cs typeface="Arial" panose="020B0604020202020204" pitchFamily="34" charset="0"/>
                        </a:rPr>
                        <a:t>Intelidata</a:t>
                      </a:r>
                      <a:endParaRPr lang="en-US" sz="1000" dirty="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EA</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ctr" defTabSz="1088558" rtl="0" eaLnBrk="1" latinLnBrk="0" hangingPunct="1"/>
                      <a:r>
                        <a:rPr lang="en-US" sz="1000" kern="1200" dirty="0">
                          <a:solidFill>
                            <a:schemeClr val="tx1"/>
                          </a:solidFill>
                          <a:latin typeface="Arial" panose="020B0604020202020204" pitchFamily="34" charset="0"/>
                          <a:ea typeface="+mn-ea"/>
                          <a:cs typeface="Arial" panose="020B0604020202020204" pitchFamily="34" charset="0"/>
                        </a:rPr>
                        <a:t>1</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IDG Book</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DZN</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ctr" defTabSz="1088558" rtl="0" eaLnBrk="1" latinLnBrk="0" hangingPunct="1"/>
                      <a:r>
                        <a:rPr lang="en-US" sz="1000" kern="1200" dirty="0">
                          <a:solidFill>
                            <a:schemeClr val="tx1"/>
                          </a:solidFill>
                          <a:latin typeface="Arial" panose="020B0604020202020204" pitchFamily="34" charset="0"/>
                          <a:ea typeface="+mn-ea"/>
                          <a:cs typeface="Arial" panose="020B0604020202020204" pitchFamily="34" charset="0"/>
                        </a:rPr>
                        <a:t>3</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Bic</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EA</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ctr" defTabSz="1088558" rtl="0" eaLnBrk="1" latinLnBrk="0" hangingPunct="1"/>
                      <a:r>
                        <a:rPr lang="en-US" sz="1000" kern="1200" dirty="0">
                          <a:solidFill>
                            <a:schemeClr val="tx1"/>
                          </a:solidFill>
                          <a:latin typeface="Arial" panose="020B0604020202020204" pitchFamily="34" charset="0"/>
                          <a:ea typeface="+mn-ea"/>
                          <a:cs typeface="Arial" panose="020B0604020202020204" pitchFamily="34" charset="0"/>
                        </a:rPr>
                        <a:t>1</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err="1">
                          <a:latin typeface="Arial" panose="020B0604020202020204" pitchFamily="34" charset="0"/>
                          <a:cs typeface="Arial" panose="020B0604020202020204" pitchFamily="34" charset="0"/>
                        </a:rPr>
                        <a:t>Swingline</a:t>
                      </a:r>
                      <a:endParaRPr lang="en-US" sz="1000" dirty="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6888188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7" y="1617663"/>
            <a:ext cx="5592890" cy="3757439"/>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Supplier URL - </a:t>
            </a:r>
            <a:r>
              <a:rPr lang="en-US" sz="1400" b="1" dirty="0">
                <a:solidFill>
                  <a:srgbClr val="00B050"/>
                </a:solidFill>
                <a:latin typeface="Arial Narrow" panose="020B0606020202030204" pitchFamily="34" charset="0"/>
              </a:rPr>
              <a:t>Optional</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a:rPr>
              <a:t>A URL that links to a Supplier static page about the item (could be a MSDS, construction info, packaging info, etc.), in https: format as required by SAP.</a:t>
            </a:r>
            <a:endParaRPr lang="en-US" sz="1200" dirty="0">
              <a:latin typeface="Arial Narrow" panose="020B0606020202030204" pitchFamily="34" charset="0"/>
            </a:endParaRP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900"/>
              </a:spcAft>
              <a:defRPr/>
            </a:pPr>
            <a:r>
              <a:rPr lang="en-US" sz="1200" b="1" i="1" dirty="0">
                <a:latin typeface="Arial Narrow" panose="020B0606020202030204" pitchFamily="34" charset="0"/>
              </a:rPr>
              <a:t>Example: </a:t>
            </a:r>
            <a:r>
              <a:rPr lang="en-US" sz="1200" dirty="0">
                <a:latin typeface="Arial Narrow" panose="020B0606020202030204" pitchFamily="34" charset="0"/>
              </a:rPr>
              <a:t>https://www.supply.com/Catalog/product18.htm</a:t>
            </a:r>
            <a:endParaRPr lang="en-US" sz="1200" b="1" dirty="0">
              <a:latin typeface="Arial Narrow" panose="020B0606020202030204" pitchFamily="34" charset="0"/>
            </a:endParaRPr>
          </a:p>
          <a:p>
            <a:pPr indent="171450">
              <a:lnSpc>
                <a:spcPts val="1300"/>
              </a:lnSpc>
              <a:spcAft>
                <a:spcPts val="200"/>
              </a:spcAft>
              <a:buFont typeface="Wingdings" pitchFamily="2" charset="2"/>
              <a:buChar char="§"/>
              <a:defRPr/>
            </a:pPr>
            <a:r>
              <a:rPr lang="en-US" sz="1400" b="1" dirty="0">
                <a:latin typeface="Arial Narrow" panose="020B0606020202030204" pitchFamily="34" charset="0"/>
              </a:rPr>
              <a:t>Manufacturer URL - </a:t>
            </a:r>
            <a:r>
              <a:rPr lang="en-US" sz="1400" b="1" dirty="0">
                <a:solidFill>
                  <a:srgbClr val="00B050"/>
                </a:solidFill>
                <a:latin typeface="Arial Narrow" panose="020B0606020202030204" pitchFamily="34" charset="0"/>
              </a:rPr>
              <a:t>Optional</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A URL that links to a Manufacturer’s static page about the item (could be a MSDS, construction info, packaging info, etc.), in https: format as required by SAP.</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2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https://www.manu.com/Catalog/product18.htm</a:t>
            </a:r>
          </a:p>
          <a:p>
            <a:pPr indent="171450">
              <a:lnSpc>
                <a:spcPts val="1300"/>
              </a:lnSpc>
              <a:spcAft>
                <a:spcPts val="200"/>
              </a:spcAft>
              <a:buFont typeface="Wingdings" pitchFamily="2" charset="2"/>
              <a:buChar char="§"/>
              <a:defRPr/>
            </a:pPr>
            <a:r>
              <a:rPr lang="en-US" sz="1400" b="1" dirty="0">
                <a:latin typeface="Arial Narrow" panose="020B0606020202030204" pitchFamily="34" charset="0"/>
              </a:rPr>
              <a:t>Market Price - Do Not Use</a:t>
            </a:r>
            <a:endParaRPr lang="en-US" sz="1400" b="1" dirty="0">
              <a:solidFill>
                <a:srgbClr val="00B050"/>
              </a:solidFill>
              <a:latin typeface="Arial Narrow" panose="020B0606020202030204" pitchFamily="34" charset="0"/>
            </a:endParaRPr>
          </a:p>
          <a:p>
            <a:pPr marL="171450">
              <a:lnSpc>
                <a:spcPts val="1300"/>
              </a:lnSpc>
              <a:spcAft>
                <a:spcPts val="200"/>
              </a:spcAft>
              <a:defRPr/>
            </a:pPr>
            <a:r>
              <a:rPr lang="en-US" sz="1200" b="1" i="1" dirty="0">
                <a:latin typeface="Arial Narrow" panose="020B0606020202030204" pitchFamily="34" charset="0"/>
              </a:rPr>
              <a:t>Description: </a:t>
            </a:r>
            <a:r>
              <a:rPr lang="fr-FR" sz="1200" dirty="0">
                <a:latin typeface="Arial Narrow" panose="020B0606020202030204" pitchFamily="34" charset="0"/>
              </a:rPr>
              <a:t>List or </a:t>
            </a:r>
            <a:r>
              <a:rPr lang="fr-FR" sz="1200" dirty="0" err="1">
                <a:latin typeface="Arial Narrow" panose="020B0606020202030204" pitchFamily="34" charset="0"/>
              </a:rPr>
              <a:t>retail</a:t>
            </a:r>
            <a:r>
              <a:rPr lang="fr-FR" sz="1200" dirty="0">
                <a:latin typeface="Arial Narrow" panose="020B0606020202030204" pitchFamily="34" charset="0"/>
              </a:rPr>
              <a:t> </a:t>
            </a:r>
            <a:r>
              <a:rPr lang="fr-FR" sz="1200" dirty="0" err="1">
                <a:latin typeface="Arial Narrow" panose="020B0606020202030204" pitchFamily="34" charset="0"/>
              </a:rPr>
              <a:t>price</a:t>
            </a:r>
            <a:r>
              <a:rPr lang="fr-FR" sz="1200" dirty="0">
                <a:latin typeface="Arial Narrow" panose="020B0606020202030204" pitchFamily="34" charset="0"/>
              </a:rPr>
              <a:t>. </a:t>
            </a:r>
          </a:p>
          <a:p>
            <a:pPr marL="171450">
              <a:lnSpc>
                <a:spcPts val="1300"/>
              </a:lnSpc>
              <a:spcAft>
                <a:spcPts val="200"/>
              </a:spcAft>
              <a:defRPr/>
            </a:pPr>
            <a:r>
              <a:rPr lang="fr-FR" sz="1200" i="1" dirty="0">
                <a:latin typeface="Arial Narrow" panose="020B0606020202030204" pitchFamily="34" charset="0"/>
              </a:rPr>
              <a:t>Note: </a:t>
            </a:r>
            <a:r>
              <a:rPr lang="fr-FR" sz="1200" dirty="0" err="1">
                <a:latin typeface="Arial Narrow" panose="020B0606020202030204" pitchFamily="34" charset="0"/>
              </a:rPr>
              <a:t>Does</a:t>
            </a:r>
            <a:r>
              <a:rPr lang="fr-FR" sz="1200" dirty="0">
                <a:latin typeface="Arial Narrow" panose="020B0606020202030204" pitchFamily="34" charset="0"/>
              </a:rPr>
              <a:t> not show on the Ariba UI—</a:t>
            </a:r>
            <a:r>
              <a:rPr lang="fr-FR" sz="1200" dirty="0" err="1">
                <a:latin typeface="Arial Narrow" panose="020B0606020202030204" pitchFamily="34" charset="0"/>
              </a:rPr>
              <a:t>this</a:t>
            </a:r>
            <a:r>
              <a:rPr lang="fr-FR" sz="1200" dirty="0">
                <a:latin typeface="Arial Narrow" panose="020B0606020202030204" pitchFamily="34" charset="0"/>
              </a:rPr>
              <a:t> </a:t>
            </a:r>
            <a:r>
              <a:rPr lang="fr-FR" sz="1200" dirty="0" err="1">
                <a:latin typeface="Arial Narrow" panose="020B0606020202030204" pitchFamily="34" charset="0"/>
              </a:rPr>
              <a:t>is</a:t>
            </a:r>
            <a:r>
              <a:rPr lang="fr-FR" sz="1200" dirty="0">
                <a:latin typeface="Arial Narrow" panose="020B0606020202030204" pitchFamily="34" charset="0"/>
              </a:rPr>
              <a:t> an </a:t>
            </a:r>
            <a:r>
              <a:rPr lang="fr-FR" sz="1200" dirty="0" err="1">
                <a:latin typeface="Arial Narrow" panose="020B0606020202030204" pitchFamily="34" charset="0"/>
              </a:rPr>
              <a:t>informational-only</a:t>
            </a:r>
            <a:r>
              <a:rPr lang="fr-FR" sz="1200" dirty="0">
                <a:latin typeface="Arial Narrow" panose="020B0606020202030204" pitchFamily="34" charset="0"/>
              </a:rPr>
              <a:t> </a:t>
            </a:r>
            <a:r>
              <a:rPr lang="fr-FR" sz="1200" dirty="0" err="1">
                <a:latin typeface="Arial Narrow" panose="020B0606020202030204" pitchFamily="34" charset="0"/>
              </a:rPr>
              <a:t>field</a:t>
            </a:r>
            <a:r>
              <a:rPr lang="fr-FR" sz="1200" dirty="0">
                <a:latin typeface="Arial Narrow" panose="020B0606020202030204" pitchFamily="34" charset="0"/>
              </a:rPr>
              <a:t> for </a:t>
            </a:r>
            <a:r>
              <a:rPr lang="fr-FR" sz="1200" dirty="0" err="1">
                <a:latin typeface="Arial Narrow" panose="020B0606020202030204" pitchFamily="34" charset="0"/>
              </a:rPr>
              <a:t>Suppliers</a:t>
            </a:r>
            <a:endParaRPr lang="fr-FR" sz="1200" dirty="0">
              <a:latin typeface="Arial Narrow" panose="020B0606020202030204" pitchFamily="34" charset="0"/>
            </a:endParaRP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Decimal</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4.32 or 1234.78</a:t>
            </a:r>
          </a:p>
          <a:p>
            <a:pPr marL="171450">
              <a:lnSpc>
                <a:spcPts val="1300"/>
              </a:lnSpc>
              <a:spcAft>
                <a:spcPts val="900"/>
              </a:spcAft>
              <a:defRPr/>
            </a:pPr>
            <a:r>
              <a:rPr lang="en-US" sz="1200" i="1" dirty="0">
                <a:latin typeface="Arial Narrow" panose="020B0606020202030204" pitchFamily="34" charset="0"/>
              </a:rPr>
              <a:t>Note: </a:t>
            </a:r>
            <a:r>
              <a:rPr lang="fr-FR" sz="1200" dirty="0">
                <a:latin typeface="Arial Narrow" panose="020B0606020202030204" pitchFamily="34" charset="0"/>
              </a:rPr>
              <a:t>To </a:t>
            </a:r>
            <a:r>
              <a:rPr lang="fr-FR" sz="1200" dirty="0" err="1">
                <a:latin typeface="Arial Narrow" panose="020B0606020202030204" pitchFamily="34" charset="0"/>
              </a:rPr>
              <a:t>separate</a:t>
            </a:r>
            <a:r>
              <a:rPr lang="fr-FR" sz="1200" dirty="0">
                <a:latin typeface="Arial Narrow" panose="020B0606020202030204" pitchFamily="34" charset="0"/>
              </a:rPr>
              <a:t> the </a:t>
            </a:r>
            <a:r>
              <a:rPr lang="fr-FR" sz="1200" dirty="0" err="1">
                <a:latin typeface="Arial Narrow" panose="020B0606020202030204" pitchFamily="34" charset="0"/>
              </a:rPr>
              <a:t>integer</a:t>
            </a:r>
            <a:r>
              <a:rPr lang="fr-FR" sz="1200" dirty="0">
                <a:latin typeface="Arial Narrow" panose="020B0606020202030204" pitchFamily="34" charset="0"/>
              </a:rPr>
              <a:t> </a:t>
            </a:r>
            <a:r>
              <a:rPr lang="fr-FR" sz="1200" dirty="0" err="1">
                <a:latin typeface="Arial Narrow" panose="020B0606020202030204" pitchFamily="34" charset="0"/>
              </a:rPr>
              <a:t>from</a:t>
            </a:r>
            <a:r>
              <a:rPr lang="fr-FR" sz="1200" dirty="0">
                <a:latin typeface="Arial Narrow" panose="020B0606020202030204" pitchFamily="34" charset="0"/>
              </a:rPr>
              <a:t> the </a:t>
            </a:r>
            <a:r>
              <a:rPr lang="fr-FR" sz="1200" dirty="0" err="1">
                <a:latin typeface="Arial Narrow" panose="020B0606020202030204" pitchFamily="34" charset="0"/>
              </a:rPr>
              <a:t>decimal</a:t>
            </a:r>
            <a:r>
              <a:rPr lang="fr-FR" sz="1200" dirty="0">
                <a:latin typeface="Arial Narrow" panose="020B0606020202030204" pitchFamily="34" charset="0"/>
              </a:rPr>
              <a:t>, </a:t>
            </a:r>
            <a:r>
              <a:rPr lang="fr-FR" sz="1200" dirty="0" err="1">
                <a:latin typeface="Arial Narrow" panose="020B0606020202030204" pitchFamily="34" charset="0"/>
              </a:rPr>
              <a:t>you</a:t>
            </a:r>
            <a:r>
              <a:rPr lang="fr-FR" sz="1200" dirty="0">
                <a:latin typeface="Arial Narrow" panose="020B0606020202030204" pitchFamily="34" charset="0"/>
              </a:rPr>
              <a:t> must use a ‘dot’ and not a comma. </a:t>
            </a:r>
            <a:r>
              <a:rPr lang="fr-FR" sz="1200" dirty="0" err="1">
                <a:latin typeface="Arial Narrow" panose="020B0606020202030204" pitchFamily="34" charset="0"/>
              </a:rPr>
              <a:t>Also</a:t>
            </a:r>
            <a:r>
              <a:rPr lang="fr-FR" sz="1200" dirty="0">
                <a:latin typeface="Arial Narrow" panose="020B0606020202030204" pitchFamily="34" charset="0"/>
              </a:rPr>
              <a:t>, do not use a comma to </a:t>
            </a:r>
            <a:r>
              <a:rPr lang="fr-FR" sz="1200" dirty="0" err="1">
                <a:latin typeface="Arial Narrow" panose="020B0606020202030204" pitchFamily="34" charset="0"/>
              </a:rPr>
              <a:t>indicate</a:t>
            </a:r>
            <a:r>
              <a:rPr lang="fr-FR" sz="1200" dirty="0">
                <a:latin typeface="Arial Narrow" panose="020B0606020202030204" pitchFamily="34" charset="0"/>
              </a:rPr>
              <a:t> ‘</a:t>
            </a:r>
            <a:r>
              <a:rPr lang="fr-FR" sz="1200" dirty="0" err="1">
                <a:latin typeface="Arial Narrow" panose="020B0606020202030204" pitchFamily="34" charset="0"/>
              </a:rPr>
              <a:t>thousands</a:t>
            </a:r>
            <a:r>
              <a:rPr lang="fr-FR" sz="1200" dirty="0">
                <a:latin typeface="Arial Narrow" panose="020B0606020202030204" pitchFamily="34" charset="0"/>
              </a:rPr>
              <a:t>’. Do not </a:t>
            </a:r>
            <a:r>
              <a:rPr lang="fr-FR" sz="1200" dirty="0" err="1">
                <a:latin typeface="Arial Narrow" panose="020B0606020202030204" pitchFamily="34" charset="0"/>
              </a:rPr>
              <a:t>include</a:t>
            </a:r>
            <a:r>
              <a:rPr lang="fr-FR" sz="1200" dirty="0">
                <a:latin typeface="Arial Narrow" panose="020B0606020202030204" pitchFamily="34" charset="0"/>
              </a:rPr>
              <a:t> </a:t>
            </a:r>
            <a:r>
              <a:rPr lang="fr-FR" sz="1200" dirty="0" err="1">
                <a:latin typeface="Arial Narrow" panose="020B0606020202030204" pitchFamily="34" charset="0"/>
              </a:rPr>
              <a:t>any</a:t>
            </a:r>
            <a:r>
              <a:rPr lang="fr-FR" sz="1200" dirty="0">
                <a:latin typeface="Arial Narrow" panose="020B0606020202030204" pitchFamily="34" charset="0"/>
              </a:rPr>
              <a:t> </a:t>
            </a:r>
            <a:r>
              <a:rPr lang="fr-FR" sz="1200" dirty="0" err="1">
                <a:latin typeface="Arial Narrow" panose="020B0606020202030204" pitchFamily="34" charset="0"/>
              </a:rPr>
              <a:t>currency</a:t>
            </a:r>
            <a:r>
              <a:rPr lang="fr-FR" sz="1200" dirty="0">
                <a:latin typeface="Arial Narrow" panose="020B0606020202030204" pitchFamily="34" charset="0"/>
              </a:rPr>
              <a:t> </a:t>
            </a:r>
            <a:r>
              <a:rPr lang="fr-FR" sz="1200" dirty="0" err="1">
                <a:latin typeface="Arial Narrow" panose="020B0606020202030204" pitchFamily="34" charset="0"/>
              </a:rPr>
              <a:t>symbols</a:t>
            </a:r>
            <a:r>
              <a:rPr lang="fr-FR" sz="1200" dirty="0">
                <a:latin typeface="Arial Narrow" panose="020B0606020202030204" pitchFamily="34" charset="0"/>
              </a:rPr>
              <a:t> </a:t>
            </a:r>
            <a:r>
              <a:rPr lang="fr-FR" sz="1200" dirty="0" err="1">
                <a:latin typeface="Arial Narrow" panose="020B0606020202030204" pitchFamily="34" charset="0"/>
              </a:rPr>
              <a:t>such</a:t>
            </a:r>
            <a:r>
              <a:rPr lang="fr-FR" sz="1200" dirty="0">
                <a:latin typeface="Arial Narrow" panose="020B0606020202030204" pitchFamily="34" charset="0"/>
              </a:rPr>
              <a:t> as $, </a:t>
            </a:r>
            <a:r>
              <a:rPr lang="en-US" sz="1200" dirty="0"/>
              <a:t>£ </a:t>
            </a:r>
            <a:r>
              <a:rPr lang="fr-FR" sz="1200" dirty="0">
                <a:latin typeface="Arial Narrow" panose="020B0606020202030204" pitchFamily="34" charset="0"/>
              </a:rPr>
              <a:t>or </a:t>
            </a:r>
            <a:r>
              <a:rPr lang="en-US" sz="1200" dirty="0"/>
              <a:t>¥.</a:t>
            </a:r>
            <a:endParaRPr lang="en-US" sz="1200" dirty="0">
              <a:latin typeface="Arial Narrow" panose="020B0606020202030204" pitchFamily="34" charset="0"/>
            </a:endParaRPr>
          </a:p>
        </p:txBody>
      </p:sp>
      <p:sp>
        <p:nvSpPr>
          <p:cNvPr id="2" name="Title 1"/>
          <p:cNvSpPr>
            <a:spLocks noGrp="1"/>
          </p:cNvSpPr>
          <p:nvPr>
            <p:ph type="title"/>
          </p:nvPr>
        </p:nvSpPr>
        <p:spPr/>
        <p:txBody>
          <a:bodyPr/>
          <a:lstStyle/>
          <a:p>
            <a:r>
              <a:rPr lang="en-US" dirty="0"/>
              <a:t>Creating a L2 PunchOut Catalog</a:t>
            </a:r>
            <a:endParaRPr lang="en-US" noProof="0" dirty="0"/>
          </a:p>
        </p:txBody>
      </p:sp>
      <p:graphicFrame>
        <p:nvGraphicFramePr>
          <p:cNvPr id="6" name="Table 5"/>
          <p:cNvGraphicFramePr>
            <a:graphicFrameLocks noGrp="1"/>
          </p:cNvGraphicFramePr>
          <p:nvPr>
            <p:extLst>
              <p:ext uri="{D42A27DB-BD31-4B8C-83A1-F6EECF244321}">
                <p14:modId xmlns:p14="http://schemas.microsoft.com/office/powerpoint/2010/main" val="924313992"/>
              </p:ext>
            </p:extLst>
          </p:nvPr>
        </p:nvGraphicFramePr>
        <p:xfrm>
          <a:off x="504000" y="1617663"/>
          <a:ext cx="5205684" cy="1066223"/>
        </p:xfrm>
        <a:graphic>
          <a:graphicData uri="http://schemas.openxmlformats.org/drawingml/2006/table">
            <a:tbl>
              <a:tblPr firstRow="1" bandRow="1">
                <a:tableStyleId>{2D5ABB26-0587-4C30-8999-92F81FD0307C}</a:tableStyleId>
              </a:tblPr>
              <a:tblGrid>
                <a:gridCol w="1735228">
                  <a:extLst>
                    <a:ext uri="{9D8B030D-6E8A-4147-A177-3AD203B41FA5}">
                      <a16:colId xmlns:a16="http://schemas.microsoft.com/office/drawing/2014/main" val="20000"/>
                    </a:ext>
                  </a:extLst>
                </a:gridCol>
                <a:gridCol w="1735228">
                  <a:extLst>
                    <a:ext uri="{9D8B030D-6E8A-4147-A177-3AD203B41FA5}">
                      <a16:colId xmlns:a16="http://schemas.microsoft.com/office/drawing/2014/main" val="20001"/>
                    </a:ext>
                  </a:extLst>
                </a:gridCol>
                <a:gridCol w="1735228">
                  <a:extLst>
                    <a:ext uri="{9D8B030D-6E8A-4147-A177-3AD203B41FA5}">
                      <a16:colId xmlns:a16="http://schemas.microsoft.com/office/drawing/2014/main" val="20002"/>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Supplier</a:t>
                      </a:r>
                      <a:r>
                        <a:rPr lang="en-US" sz="1000" b="1" baseline="0" dirty="0">
                          <a:solidFill>
                            <a:schemeClr val="bg1"/>
                          </a:solidFill>
                          <a:latin typeface="Arial" panose="020B0604020202020204" pitchFamily="34" charset="0"/>
                          <a:cs typeface="Arial" panose="020B0604020202020204" pitchFamily="34" charset="0"/>
                        </a:rPr>
                        <a:t> URL</a:t>
                      </a:r>
                      <a:endParaRPr lang="en-US" sz="1000" b="1" dirty="0">
                        <a:solidFill>
                          <a:schemeClr val="bg1"/>
                        </a:solidFill>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a:solidFill>
                            <a:schemeClr val="bg1"/>
                          </a:solidFill>
                          <a:latin typeface="Arial" panose="020B0604020202020204" pitchFamily="34" charset="0"/>
                          <a:cs typeface="Arial" panose="020B0604020202020204" pitchFamily="34" charset="0"/>
                        </a:rPr>
                        <a:t>Manufacturer URL</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Market Price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2"/>
                    </a:solidFill>
                  </a:tcPr>
                </a:tc>
                <a:extLst>
                  <a:ext uri="{0D108BD9-81ED-4DB2-BD59-A6C34878D82A}">
                    <a16:rowId xmlns:a16="http://schemas.microsoft.com/office/drawing/2014/main" val="10000"/>
                  </a:ext>
                </a:extLst>
              </a:tr>
              <a:tr h="182880">
                <a:tc>
                  <a:txBody>
                    <a:bodyPr/>
                    <a:lstStyle/>
                    <a:p>
                      <a:pPr algn="ctr"/>
                      <a:r>
                        <a:rPr lang="en-US" sz="1000" dirty="0">
                          <a:latin typeface="Arial" panose="020B0604020202020204" pitchFamily="34" charset="0"/>
                          <a:cs typeface="Arial" panose="020B0604020202020204" pitchFamily="34" charset="0"/>
                        </a:rPr>
                        <a:t>https://www.supplier.com</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ctr" defTabSz="914400" rtl="0" eaLnBrk="1" latinLnBrk="0" hangingPunct="1"/>
                      <a:r>
                        <a:rPr lang="en-US" sz="1000" kern="1200" dirty="0">
                          <a:solidFill>
                            <a:schemeClr val="tx1"/>
                          </a:solidFill>
                          <a:latin typeface="Arial" panose="020B0604020202020204" pitchFamily="34" charset="0"/>
                          <a:ea typeface="+mn-ea"/>
                          <a:cs typeface="Arial" panose="020B0604020202020204" pitchFamily="34" charset="0"/>
                        </a:rPr>
                        <a:t>https://www.manu.com</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12.95</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algn="ctr"/>
                      <a:r>
                        <a:rPr lang="en-US" sz="1000" dirty="0">
                          <a:latin typeface="Arial" panose="020B0604020202020204" pitchFamily="34" charset="0"/>
                          <a:cs typeface="Arial" panose="020B0604020202020204" pitchFamily="34" charset="0"/>
                        </a:rPr>
                        <a:t>https://www.supplier.com</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ctr" defTabSz="914400" rtl="0" eaLnBrk="1" latinLnBrk="0" hangingPunct="1"/>
                      <a:endParaRPr lang="en-US" sz="1000" kern="1200" dirty="0">
                        <a:solidFill>
                          <a:schemeClr val="tx1"/>
                        </a:solidFill>
                        <a:latin typeface="Arial" panose="020B0604020202020204" pitchFamily="34" charset="0"/>
                        <a:ea typeface="+mn-ea"/>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2296.56</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algn="ctr"/>
                      <a:r>
                        <a:rPr lang="en-US" sz="1000" dirty="0">
                          <a:latin typeface="Arial" panose="020B0604020202020204" pitchFamily="34" charset="0"/>
                          <a:cs typeface="Arial" panose="020B0604020202020204" pitchFamily="34" charset="0"/>
                        </a:rPr>
                        <a:t>https://www.supplier.com</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ctr" defTabSz="914400" rtl="0" eaLnBrk="1" latinLnBrk="0" hangingPunct="1"/>
                      <a:endParaRPr lang="en-US" sz="1000" kern="1200" dirty="0">
                        <a:solidFill>
                          <a:schemeClr val="tx1"/>
                        </a:solidFill>
                        <a:latin typeface="Arial" panose="020B0604020202020204" pitchFamily="34" charset="0"/>
                        <a:ea typeface="+mn-ea"/>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4.86</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algn="ctr"/>
                      <a:r>
                        <a:rPr lang="en-US" sz="1000" dirty="0">
                          <a:latin typeface="Arial" panose="020B0604020202020204" pitchFamily="34" charset="0"/>
                          <a:cs typeface="Arial" panose="020B0604020202020204" pitchFamily="34" charset="0"/>
                        </a:rPr>
                        <a:t>https://www.supplier.com</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ctr" defTabSz="914400" rtl="0" eaLnBrk="1" latinLnBrk="0" hangingPunct="1"/>
                      <a:endParaRPr lang="en-US" sz="1000" kern="1200" dirty="0">
                        <a:solidFill>
                          <a:schemeClr val="tx1"/>
                        </a:solidFill>
                        <a:latin typeface="Arial" panose="020B0604020202020204" pitchFamily="34" charset="0"/>
                        <a:ea typeface="+mn-ea"/>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12.86</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01846933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6" y="1617663"/>
            <a:ext cx="5592763" cy="5065489"/>
          </a:xfrm>
          <a:prstGeom prst="rect">
            <a:avLst/>
          </a:prstGeom>
          <a:no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Supplier Part Auxiliary ID - </a:t>
            </a:r>
            <a:r>
              <a:rPr lang="en-US" sz="1400" b="1" dirty="0">
                <a:solidFill>
                  <a:srgbClr val="00B050"/>
                </a:solidFill>
                <a:latin typeface="Arial Narrow" panose="020B0606020202030204" pitchFamily="34" charset="0"/>
              </a:rPr>
              <a:t>Optional </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Uniquely identifies a single item. For example, items in multiple languages or available in multiple units of measure</a:t>
            </a:r>
          </a:p>
          <a:p>
            <a:pPr marL="171450">
              <a:lnSpc>
                <a:spcPts val="1300"/>
              </a:lnSpc>
              <a:spcAft>
                <a:spcPts val="200"/>
              </a:spcAft>
              <a:defRPr/>
            </a:pPr>
            <a:r>
              <a:rPr lang="en-US" sz="1200" i="1" dirty="0">
                <a:latin typeface="Arial Narrow" panose="020B0606020202030204" pitchFamily="34" charset="0"/>
              </a:rPr>
              <a:t>NOTE: If you provide more than one catalog for the same customer, make sure the items across these catalogs do not share the same Part ID + Part Auxiliary ID as this duplicates will cause erratic behavior in the application.</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1234 French</a:t>
            </a:r>
            <a:endParaRPr lang="en-US" sz="1200" b="1" i="1" dirty="0">
              <a:latin typeface="Arial Narrow" panose="020B0606020202030204" pitchFamily="34" charset="0"/>
            </a:endParaRPr>
          </a:p>
          <a:p>
            <a:pPr marL="171450">
              <a:lnSpc>
                <a:spcPts val="1300"/>
              </a:lnSpc>
              <a:spcAft>
                <a:spcPts val="1200"/>
              </a:spcAft>
              <a:defRPr/>
            </a:pPr>
            <a:r>
              <a:rPr lang="en-US" sz="1200" i="1" dirty="0">
                <a:latin typeface="Arial Narrow" panose="020B0606020202030204" pitchFamily="34" charset="0"/>
              </a:rPr>
              <a:t>Note</a:t>
            </a:r>
            <a:r>
              <a:rPr lang="en-US" sz="1200" dirty="0">
                <a:latin typeface="Arial Narrow" panose="020B0606020202030204" pitchFamily="34" charset="0"/>
              </a:rPr>
              <a:t>: If any items have the same reference (Supplier Part ID column), this column allows you to differentiate them</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Language - </a:t>
            </a:r>
            <a:r>
              <a:rPr lang="en-US" sz="1400" b="1" dirty="0">
                <a:solidFill>
                  <a:srgbClr val="00B050"/>
                </a:solidFill>
                <a:latin typeface="Arial Narrow" panose="020B0606020202030204" pitchFamily="34" charset="0"/>
              </a:rPr>
              <a:t>Optional </a:t>
            </a:r>
            <a:r>
              <a:rPr lang="en-US" sz="1200" dirty="0">
                <a:latin typeface="Arial Narrow" panose="020B0606020202030204" pitchFamily="34" charset="0"/>
              </a:rPr>
              <a:t>(If blank, defaults to ‘</a:t>
            </a:r>
            <a:r>
              <a:rPr lang="en-US" sz="1200" dirty="0" err="1">
                <a:latin typeface="Arial Narrow" panose="020B0606020202030204" pitchFamily="34" charset="0"/>
              </a:rPr>
              <a:t>en_US</a:t>
            </a:r>
            <a:r>
              <a:rPr lang="en-US" sz="1200" dirty="0">
                <a:latin typeface="Arial Narrow" panose="020B0606020202030204" pitchFamily="34" charset="0"/>
              </a:rPr>
              <a:t>’)</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Specifies the language used to describe the item.</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200"/>
              </a:spcAft>
              <a:defRPr/>
            </a:pPr>
            <a:r>
              <a:rPr lang="en-US" sz="1200" b="1" i="1" dirty="0">
                <a:latin typeface="Arial Narrow" panose="020B0606020202030204" pitchFamily="34" charset="0"/>
              </a:rPr>
              <a:t>Example: </a:t>
            </a:r>
            <a:r>
              <a:rPr lang="en-US" sz="1200" dirty="0" err="1">
                <a:latin typeface="Arial Narrow" panose="020B0606020202030204" pitchFamily="34" charset="0"/>
              </a:rPr>
              <a:t>en_US</a:t>
            </a:r>
            <a:endParaRPr lang="en-US" sz="1200" dirty="0">
              <a:latin typeface="Arial Narrow" panose="020B0606020202030204" pitchFamily="34" charset="0"/>
            </a:endParaRPr>
          </a:p>
          <a:p>
            <a:pPr marL="171450">
              <a:lnSpc>
                <a:spcPts val="1300"/>
              </a:lnSpc>
              <a:spcAft>
                <a:spcPts val="1200"/>
              </a:spcAft>
              <a:defRPr/>
            </a:pPr>
            <a:r>
              <a:rPr lang="en-US" sz="1200" i="1" dirty="0">
                <a:latin typeface="Arial Narrow" panose="020B0606020202030204" pitchFamily="34" charset="0"/>
              </a:rPr>
              <a:t>Note: </a:t>
            </a:r>
            <a:r>
              <a:rPr lang="en-US" sz="1200" dirty="0">
                <a:latin typeface="Arial Narrow" panose="020B0606020202030204" pitchFamily="34" charset="0"/>
              </a:rPr>
              <a:t>A listing of language codes is in your Customer’s Supplier Information Portal</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Currency - </a:t>
            </a:r>
            <a:r>
              <a:rPr lang="en-US" sz="1400" b="1" dirty="0">
                <a:solidFill>
                  <a:srgbClr val="00B050"/>
                </a:solidFill>
                <a:latin typeface="Arial Narrow" panose="020B0606020202030204" pitchFamily="34" charset="0"/>
              </a:rPr>
              <a:t>Optional </a:t>
            </a:r>
            <a:r>
              <a:rPr lang="en-US" sz="1200" dirty="0">
                <a:latin typeface="Arial Narrow" panose="020B0606020202030204" pitchFamily="34" charset="0"/>
              </a:rPr>
              <a:t>(Set in Header)</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Specifies the currency used for the prices</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32</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USD, CAD (Canadian Dollar)</a:t>
            </a:r>
          </a:p>
          <a:p>
            <a:pPr marL="171450">
              <a:lnSpc>
                <a:spcPts val="1300"/>
              </a:lnSpc>
              <a:spcAft>
                <a:spcPts val="1200"/>
              </a:spcAft>
              <a:defRPr/>
            </a:pPr>
            <a:r>
              <a:rPr lang="en-US" sz="1200" i="1" dirty="0">
                <a:latin typeface="Arial Narrow" panose="020B0606020202030204" pitchFamily="34" charset="0"/>
              </a:rPr>
              <a:t>Note: </a:t>
            </a:r>
            <a:r>
              <a:rPr lang="en-US" sz="1200" dirty="0">
                <a:latin typeface="Arial Narrow" panose="020B0606020202030204" pitchFamily="34" charset="0"/>
              </a:rPr>
              <a:t>A listing of currency codes is in your Customer’s Supplier Information Portal</a:t>
            </a:r>
          </a:p>
          <a:p>
            <a:pPr marL="115888">
              <a:lnSpc>
                <a:spcPts val="1300"/>
              </a:lnSpc>
              <a:spcAft>
                <a:spcPts val="200"/>
              </a:spcAft>
              <a:defRPr/>
            </a:pPr>
            <a:endParaRPr lang="en-US" sz="1200" dirty="0">
              <a:latin typeface="Arial Narrow" panose="020B0606020202030204" pitchFamily="34" charset="0"/>
            </a:endParaRPr>
          </a:p>
        </p:txBody>
      </p:sp>
      <p:sp>
        <p:nvSpPr>
          <p:cNvPr id="2" name="Title 1"/>
          <p:cNvSpPr>
            <a:spLocks noGrp="1"/>
          </p:cNvSpPr>
          <p:nvPr>
            <p:ph type="title"/>
          </p:nvPr>
        </p:nvSpPr>
        <p:spPr/>
        <p:txBody>
          <a:bodyPr/>
          <a:lstStyle/>
          <a:p>
            <a:r>
              <a:rPr lang="en-US" dirty="0"/>
              <a:t>Creating a L2 PunchOut Catalog</a:t>
            </a:r>
            <a:endParaRPr lang="en-US" noProof="0" dirty="0"/>
          </a:p>
        </p:txBody>
      </p:sp>
      <p:graphicFrame>
        <p:nvGraphicFramePr>
          <p:cNvPr id="6" name="Table 5"/>
          <p:cNvGraphicFramePr>
            <a:graphicFrameLocks noGrp="1"/>
          </p:cNvGraphicFramePr>
          <p:nvPr>
            <p:extLst>
              <p:ext uri="{D42A27DB-BD31-4B8C-83A1-F6EECF244321}">
                <p14:modId xmlns:p14="http://schemas.microsoft.com/office/powerpoint/2010/main" val="2911811918"/>
              </p:ext>
            </p:extLst>
          </p:nvPr>
        </p:nvGraphicFramePr>
        <p:xfrm>
          <a:off x="504001" y="1617663"/>
          <a:ext cx="5226948" cy="1066223"/>
        </p:xfrm>
        <a:graphic>
          <a:graphicData uri="http://schemas.openxmlformats.org/drawingml/2006/table">
            <a:tbl>
              <a:tblPr firstRow="1" bandRow="1">
                <a:tableStyleId>{2D5ABB26-0587-4C30-8999-92F81FD0307C}</a:tableStyleId>
              </a:tblPr>
              <a:tblGrid>
                <a:gridCol w="1742316">
                  <a:extLst>
                    <a:ext uri="{9D8B030D-6E8A-4147-A177-3AD203B41FA5}">
                      <a16:colId xmlns:a16="http://schemas.microsoft.com/office/drawing/2014/main" val="20000"/>
                    </a:ext>
                  </a:extLst>
                </a:gridCol>
                <a:gridCol w="1742316">
                  <a:extLst>
                    <a:ext uri="{9D8B030D-6E8A-4147-A177-3AD203B41FA5}">
                      <a16:colId xmlns:a16="http://schemas.microsoft.com/office/drawing/2014/main" val="20001"/>
                    </a:ext>
                  </a:extLst>
                </a:gridCol>
                <a:gridCol w="1742316">
                  <a:extLst>
                    <a:ext uri="{9D8B030D-6E8A-4147-A177-3AD203B41FA5}">
                      <a16:colId xmlns:a16="http://schemas.microsoft.com/office/drawing/2014/main" val="20002"/>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Supplier Part Auxiliary ID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a:solidFill>
                            <a:schemeClr val="bg1"/>
                          </a:solidFill>
                          <a:latin typeface="Arial" panose="020B0604020202020204" pitchFamily="34" charset="0"/>
                          <a:cs typeface="Arial" panose="020B0604020202020204" pitchFamily="34" charset="0"/>
                        </a:rPr>
                        <a:t>Language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Currency</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182880">
                <a:tc>
                  <a:txBody>
                    <a:bodyPr/>
                    <a:lstStyle/>
                    <a:p>
                      <a:pPr algn="ctr"/>
                      <a:r>
                        <a:rPr lang="en-US" sz="1000">
                          <a:latin typeface="Arial" panose="020B0604020202020204" pitchFamily="34" charset="0"/>
                          <a:cs typeface="Arial" panose="020B0604020202020204" pitchFamily="34" charset="0"/>
                        </a:rPr>
                        <a:t>1234-75</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err="1">
                          <a:latin typeface="Arial" panose="020B0604020202020204" pitchFamily="34" charset="0"/>
                          <a:cs typeface="Arial" panose="020B0604020202020204" pitchFamily="34" charset="0"/>
                        </a:rPr>
                        <a:t>en_US</a:t>
                      </a:r>
                      <a:endParaRPr lang="en-US" sz="100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USD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00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err="1">
                          <a:latin typeface="Arial" panose="020B0604020202020204" pitchFamily="34" charset="0"/>
                          <a:cs typeface="Arial" panose="020B0604020202020204" pitchFamily="34" charset="0"/>
                        </a:rPr>
                        <a:t>en_US</a:t>
                      </a:r>
                      <a:endParaRPr lang="en-US" sz="100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USD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00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err="1">
                          <a:latin typeface="Arial" panose="020B0604020202020204" pitchFamily="34" charset="0"/>
                          <a:cs typeface="Arial" panose="020B0604020202020204" pitchFamily="34" charset="0"/>
                        </a:rPr>
                        <a:t>en_US</a:t>
                      </a:r>
                      <a:endParaRPr lang="en-US" sz="100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USD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00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err="1">
                          <a:latin typeface="Arial" panose="020B0604020202020204" pitchFamily="34" charset="0"/>
                          <a:cs typeface="Arial" panose="020B0604020202020204" pitchFamily="34" charset="0"/>
                        </a:rPr>
                        <a:t>en_US</a:t>
                      </a:r>
                      <a:endParaRPr lang="en-US" sz="100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USD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31160842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7" y="1617663"/>
            <a:ext cx="5592889" cy="3077766"/>
          </a:xfrm>
          <a:prstGeom prst="rect">
            <a:avLst/>
          </a:prstGeom>
          <a:solidFill>
            <a:schemeClr val="bg1"/>
          </a:solidFill>
          <a:ln w="9525">
            <a:noFill/>
            <a:miter lim="800000"/>
            <a:headEnd/>
            <a:tailEnd type="none" w="lg" len="lg"/>
          </a:ln>
        </p:spPr>
        <p:txBody>
          <a:bodyPr wrap="square" lIns="0" tIns="0" rIns="0" bIns="0" anchor="t">
            <a:spAutoFit/>
          </a:bodyPr>
          <a:lstStyle/>
          <a:p>
            <a:pPr marL="171450" indent="-171450">
              <a:lnSpc>
                <a:spcPts val="1300"/>
              </a:lnSpc>
              <a:spcAft>
                <a:spcPts val="200"/>
              </a:spcAft>
              <a:buFont typeface="Wingdings" pitchFamily="2" charset="2"/>
              <a:buChar char="§"/>
              <a:defRPr/>
            </a:pPr>
            <a:r>
              <a:rPr lang="en-US" sz="1400" b="1" dirty="0">
                <a:latin typeface="Arial Narrow"/>
              </a:rPr>
              <a:t>Short Name – </a:t>
            </a:r>
            <a:r>
              <a:rPr lang="en-US" sz="1400" b="1" dirty="0">
                <a:solidFill>
                  <a:srgbClr val="00B050"/>
                </a:solidFill>
                <a:latin typeface="Arial Narrow"/>
              </a:rPr>
              <a:t>Optional</a:t>
            </a:r>
          </a:p>
          <a:p>
            <a:pPr marL="171450">
              <a:lnSpc>
                <a:spcPts val="1300"/>
              </a:lnSpc>
              <a:spcAft>
                <a:spcPts val="200"/>
              </a:spcAft>
              <a:defRPr/>
            </a:pPr>
            <a:r>
              <a:rPr lang="en-US" sz="1200" b="1" i="1" dirty="0">
                <a:latin typeface="Arial Narrow"/>
              </a:rPr>
              <a:t>Description: </a:t>
            </a:r>
            <a:r>
              <a:rPr lang="en-US" sz="1200" dirty="0">
                <a:latin typeface="Arial Narrow"/>
              </a:rPr>
              <a:t>Short description of the item. The Short Name is displayed first in the UI, and is in a larger type face and blue color. You can use the Short Name to describe a category or Item type, then give the specifics in the Item Description.</a:t>
            </a:r>
            <a:endParaRPr lang="fr-FR" sz="1200" dirty="0">
              <a:latin typeface="Arial Narrow"/>
            </a:endParaRPr>
          </a:p>
          <a:p>
            <a:pPr marL="171450">
              <a:lnSpc>
                <a:spcPts val="1300"/>
              </a:lnSpc>
              <a:spcAft>
                <a:spcPts val="200"/>
              </a:spcAft>
              <a:defRPr/>
            </a:pPr>
            <a:r>
              <a:rPr lang="en-US" sz="1200" b="1" i="1" dirty="0">
                <a:latin typeface="Arial Narrow"/>
              </a:rPr>
              <a:t>Type of data: </a:t>
            </a:r>
            <a:r>
              <a:rPr lang="en-US" sz="1200" dirty="0">
                <a:latin typeface="Arial Narrow"/>
              </a:rPr>
              <a:t>String</a:t>
            </a:r>
          </a:p>
          <a:p>
            <a:pPr marL="171450">
              <a:lnSpc>
                <a:spcPts val="1300"/>
              </a:lnSpc>
              <a:spcAft>
                <a:spcPts val="200"/>
              </a:spcAft>
              <a:defRPr/>
            </a:pPr>
            <a:r>
              <a:rPr lang="en-US" sz="1200" b="1" i="1" dirty="0">
                <a:latin typeface="Arial Narrow"/>
              </a:rPr>
              <a:t>Example: </a:t>
            </a:r>
            <a:r>
              <a:rPr lang="en-US" sz="1200" dirty="0">
                <a:latin typeface="Arial Narrow"/>
              </a:rPr>
              <a:t>Nylon Glove, Blue</a:t>
            </a:r>
          </a:p>
          <a:p>
            <a:pPr marL="171450">
              <a:lnSpc>
                <a:spcPts val="1300"/>
              </a:lnSpc>
              <a:spcAft>
                <a:spcPts val="200"/>
              </a:spcAft>
              <a:defRPr/>
            </a:pPr>
            <a:r>
              <a:rPr lang="en-US" sz="1200" b="1" i="1" dirty="0">
                <a:latin typeface="Arial Narrow"/>
              </a:rPr>
              <a:t>Maximum length: </a:t>
            </a:r>
            <a:r>
              <a:rPr lang="en-US" sz="1200" dirty="0">
                <a:latin typeface="Arial Narrow"/>
              </a:rPr>
              <a:t>50</a:t>
            </a:r>
            <a:r>
              <a:rPr lang="en-US" sz="1200" i="1" dirty="0">
                <a:latin typeface="Arial Narrow"/>
              </a:rPr>
              <a:t> </a:t>
            </a:r>
            <a:r>
              <a:rPr lang="en-US" sz="1200" dirty="0">
                <a:latin typeface="Arial Narrow"/>
              </a:rPr>
              <a:t>characters </a:t>
            </a:r>
            <a:endParaRPr lang="en-US" sz="1200" dirty="0">
              <a:latin typeface="Arial Narrow" panose="020B0606020202030204" pitchFamily="34" charset="0"/>
            </a:endParaRPr>
          </a:p>
          <a:p>
            <a:pPr marL="171450">
              <a:lnSpc>
                <a:spcPts val="1300"/>
              </a:lnSpc>
              <a:spcAft>
                <a:spcPts val="1200"/>
              </a:spcAft>
              <a:defRPr/>
            </a:pPr>
            <a:r>
              <a:rPr lang="en-US" sz="1200" i="1" dirty="0">
                <a:latin typeface="Arial Narrow"/>
              </a:rPr>
              <a:t>Note: </a:t>
            </a:r>
            <a:r>
              <a:rPr lang="en-US" sz="1200" dirty="0">
                <a:latin typeface="Arial Narrow"/>
              </a:rPr>
              <a:t>If the “Short Name” field is left blank, the first 50 characters of the Item Description column will automatically fill the “Short Name” field.</a:t>
            </a:r>
          </a:p>
          <a:p>
            <a:pPr marL="171450" indent="-171450">
              <a:lnSpc>
                <a:spcPts val="1300"/>
              </a:lnSpc>
              <a:spcAft>
                <a:spcPts val="200"/>
              </a:spcAft>
              <a:buFont typeface="Wingdings" pitchFamily="2" charset="2"/>
              <a:buChar char="§"/>
              <a:defRPr/>
            </a:pPr>
            <a:r>
              <a:rPr lang="fr-FR" sz="1400" b="1" dirty="0">
                <a:latin typeface="Arial Narrow"/>
              </a:rPr>
              <a:t>Image - </a:t>
            </a:r>
            <a:r>
              <a:rPr lang="en-US" sz="1400" b="1" dirty="0">
                <a:solidFill>
                  <a:srgbClr val="FECE59"/>
                </a:solidFill>
                <a:latin typeface="Arial Narrow"/>
              </a:rPr>
              <a:t>Optional but Preferred</a:t>
            </a:r>
          </a:p>
          <a:p>
            <a:pPr marL="171450">
              <a:lnSpc>
                <a:spcPts val="1300"/>
              </a:lnSpc>
              <a:defRPr/>
            </a:pPr>
            <a:r>
              <a:rPr lang="en-US" sz="1200" b="1" i="1" dirty="0">
                <a:latin typeface="Arial Narrow"/>
              </a:rPr>
              <a:t>Description: </a:t>
            </a:r>
            <a:r>
              <a:rPr lang="en-US" sz="1200" dirty="0">
                <a:latin typeface="Arial Narrow"/>
              </a:rPr>
              <a:t>URL of the item’s image (preferred), or filename of the image (sent in a zip file)</a:t>
            </a:r>
          </a:p>
          <a:p>
            <a:pPr marL="171450">
              <a:lnSpc>
                <a:spcPts val="1300"/>
              </a:lnSpc>
              <a:spcAft>
                <a:spcPts val="200"/>
              </a:spcAft>
              <a:defRPr/>
            </a:pPr>
            <a:r>
              <a:rPr lang="en-US" sz="1200" b="1" i="1" dirty="0">
                <a:latin typeface="Arial Narrow"/>
              </a:rPr>
              <a:t>Supported image formats: </a:t>
            </a:r>
            <a:r>
              <a:rPr lang="en-US" sz="1200" dirty="0">
                <a:latin typeface="Arial Narrow"/>
              </a:rPr>
              <a:t>JPG, JPEG, GIF, PNG, BMP—(JPG preferred)</a:t>
            </a:r>
          </a:p>
          <a:p>
            <a:pPr marL="171450">
              <a:lnSpc>
                <a:spcPts val="1300"/>
              </a:lnSpc>
              <a:spcAft>
                <a:spcPts val="200"/>
              </a:spcAft>
              <a:defRPr/>
            </a:pPr>
            <a:r>
              <a:rPr lang="en-US" sz="1200" b="1" i="1" dirty="0">
                <a:latin typeface="Arial Narrow"/>
              </a:rPr>
              <a:t>Type of data: </a:t>
            </a:r>
            <a:r>
              <a:rPr lang="en-US" sz="1200" dirty="0">
                <a:latin typeface="Arial Narrow"/>
              </a:rPr>
              <a:t>String</a:t>
            </a:r>
          </a:p>
          <a:p>
            <a:pPr marL="169545" indent="-6350">
              <a:lnSpc>
                <a:spcPts val="1300"/>
              </a:lnSpc>
              <a:spcAft>
                <a:spcPts val="200"/>
              </a:spcAft>
              <a:defRPr/>
            </a:pPr>
            <a:r>
              <a:rPr lang="en-US" sz="1200" b="1" i="1" dirty="0">
                <a:latin typeface="Arial Narrow"/>
              </a:rPr>
              <a:t>Maximum length: </a:t>
            </a:r>
            <a:r>
              <a:rPr lang="en-US" sz="1200" dirty="0">
                <a:latin typeface="Arial Narrow"/>
              </a:rPr>
              <a:t>255</a:t>
            </a:r>
          </a:p>
          <a:p>
            <a:pPr marL="169545" indent="-6350">
              <a:lnSpc>
                <a:spcPts val="1300"/>
              </a:lnSpc>
              <a:spcAft>
                <a:spcPts val="200"/>
              </a:spcAft>
              <a:defRPr/>
            </a:pPr>
            <a:r>
              <a:rPr lang="fr-FR" sz="1200" b="1" i="1" dirty="0" err="1">
                <a:latin typeface="Arial Narrow"/>
              </a:rPr>
              <a:t>Recommended</a:t>
            </a:r>
            <a:r>
              <a:rPr lang="fr-FR" sz="1200" b="1" i="1" dirty="0">
                <a:latin typeface="Arial Narrow"/>
              </a:rPr>
              <a:t> Size: </a:t>
            </a:r>
            <a:r>
              <a:rPr lang="fr-FR" sz="1200" dirty="0">
                <a:latin typeface="Arial Narrow"/>
              </a:rPr>
              <a:t>250 x 250 pixels </a:t>
            </a:r>
            <a:endParaRPr lang="fr-FR" sz="1200" dirty="0">
              <a:latin typeface="Arial Narrow" panose="020B0606020202030204" pitchFamily="34" charset="0"/>
            </a:endParaRPr>
          </a:p>
          <a:p>
            <a:pPr marL="171450">
              <a:lnSpc>
                <a:spcPts val="1300"/>
              </a:lnSpc>
              <a:spcAft>
                <a:spcPts val="1200"/>
              </a:spcAft>
              <a:defRPr/>
            </a:pPr>
            <a:endParaRPr lang="en-US" sz="1200" dirty="0">
              <a:latin typeface="Arial Narrow" panose="020B0606020202030204" pitchFamily="34" charset="0"/>
            </a:endParaRPr>
          </a:p>
        </p:txBody>
      </p:sp>
      <p:sp>
        <p:nvSpPr>
          <p:cNvPr id="2" name="Title 1"/>
          <p:cNvSpPr>
            <a:spLocks noGrp="1"/>
          </p:cNvSpPr>
          <p:nvPr>
            <p:ph type="title"/>
          </p:nvPr>
        </p:nvSpPr>
        <p:spPr/>
        <p:txBody>
          <a:bodyPr/>
          <a:lstStyle/>
          <a:p>
            <a:r>
              <a:rPr lang="en-US" dirty="0"/>
              <a:t>Creating a L2 PunchOut Catalog</a:t>
            </a:r>
            <a:endParaRPr lang="en-US" noProof="0" dirty="0"/>
          </a:p>
        </p:txBody>
      </p:sp>
      <p:graphicFrame>
        <p:nvGraphicFramePr>
          <p:cNvPr id="8" name="Table 7"/>
          <p:cNvGraphicFramePr>
            <a:graphicFrameLocks noGrp="1"/>
          </p:cNvGraphicFramePr>
          <p:nvPr>
            <p:extLst>
              <p:ext uri="{D42A27DB-BD31-4B8C-83A1-F6EECF244321}">
                <p14:modId xmlns:p14="http://schemas.microsoft.com/office/powerpoint/2010/main" val="1893252138"/>
              </p:ext>
            </p:extLst>
          </p:nvPr>
        </p:nvGraphicFramePr>
        <p:xfrm>
          <a:off x="504000" y="1617663"/>
          <a:ext cx="5234070" cy="1066223"/>
        </p:xfrm>
        <a:graphic>
          <a:graphicData uri="http://schemas.openxmlformats.org/drawingml/2006/table">
            <a:tbl>
              <a:tblPr firstRow="1" bandRow="1">
                <a:tableStyleId>{2D5ABB26-0587-4C30-8999-92F81FD0307C}</a:tableStyleId>
              </a:tblPr>
              <a:tblGrid>
                <a:gridCol w="2617035">
                  <a:extLst>
                    <a:ext uri="{9D8B030D-6E8A-4147-A177-3AD203B41FA5}">
                      <a16:colId xmlns:a16="http://schemas.microsoft.com/office/drawing/2014/main" val="20000"/>
                    </a:ext>
                  </a:extLst>
                </a:gridCol>
                <a:gridCol w="2617035">
                  <a:extLst>
                    <a:ext uri="{9D8B030D-6E8A-4147-A177-3AD203B41FA5}">
                      <a16:colId xmlns:a16="http://schemas.microsoft.com/office/drawing/2014/main" val="630865385"/>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Short Name </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a:solidFill>
                            <a:schemeClr val="bg1"/>
                          </a:solidFill>
                          <a:latin typeface="Arial" panose="020B0604020202020204" pitchFamily="34" charset="0"/>
                          <a:cs typeface="Arial" panose="020B0604020202020204" pitchFamily="34" charset="0"/>
                        </a:rPr>
                        <a:t>Image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182880">
                <a:tc>
                  <a:txBody>
                    <a:bodyPr/>
                    <a:lstStyle/>
                    <a:p>
                      <a:pPr algn="l"/>
                      <a:r>
                        <a:rPr lang="en-US" sz="1000" b="0">
                          <a:latin typeface="Arial" panose="020B0604020202020204" pitchFamily="34" charset="0"/>
                          <a:cs typeface="Arial" panose="020B0604020202020204" pitchFamily="34" charset="0"/>
                        </a:rPr>
                        <a:t>Soft Drink, Soda, </a:t>
                      </a:r>
                      <a:r>
                        <a:rPr lang="en-US" sz="1000" b="0" err="1">
                          <a:latin typeface="Arial" panose="020B0604020202020204" pitchFamily="34" charset="0"/>
                          <a:cs typeface="Arial" panose="020B0604020202020204" pitchFamily="34" charset="0"/>
                        </a:rPr>
                        <a:t>Dr</a:t>
                      </a:r>
                      <a:r>
                        <a:rPr lang="en-US" sz="1000" b="0">
                          <a:latin typeface="Arial" panose="020B0604020202020204" pitchFamily="34" charset="0"/>
                          <a:cs typeface="Arial" panose="020B0604020202020204" pitchFamily="34" charset="0"/>
                        </a:rPr>
                        <a:t> Pepper</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a:latin typeface="Arial" panose="020B0604020202020204" pitchFamily="34" charset="0"/>
                          <a:cs typeface="Arial" panose="020B0604020202020204" pitchFamily="34" charset="0"/>
                        </a:rPr>
                        <a:t>12354.jpg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a:latin typeface="Arial" panose="020B0604020202020204" pitchFamily="34" charset="0"/>
                          <a:cs typeface="Arial" panose="020B0604020202020204" pitchFamily="34" charset="0"/>
                        </a:rPr>
                        <a:t>Dairy, Milk, 1% </a:t>
                      </a:r>
                      <a:r>
                        <a:rPr lang="en-US" sz="1000" b="0" err="1">
                          <a:latin typeface="Arial" panose="020B0604020202020204" pitchFamily="34" charset="0"/>
                          <a:cs typeface="Arial" panose="020B0604020202020204" pitchFamily="34" charset="0"/>
                        </a:rPr>
                        <a:t>milkfat</a:t>
                      </a:r>
                      <a:endParaRPr lang="en-US" sz="1000" b="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dirty="0">
                          <a:latin typeface="Arial" panose="020B0604020202020204" pitchFamily="34" charset="0"/>
                          <a:cs typeface="Arial" panose="020B0604020202020204" pitchFamily="34" charset="0"/>
                          <a:hlinkClick r:id="rId3"/>
                        </a:rPr>
                        <a:t>https://www.1.com/34.jpg</a:t>
                      </a:r>
                      <a:endParaRPr lang="en-US" sz="1000" dirty="0">
                        <a:latin typeface="Arial" panose="020B0604020202020204" pitchFamily="34" charset="0"/>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a:latin typeface="Arial" panose="020B0604020202020204" pitchFamily="34" charset="0"/>
                          <a:cs typeface="Arial" panose="020B0604020202020204" pitchFamily="34" charset="0"/>
                        </a:rPr>
                        <a:t>Coffee, Dark Roast, Starbucks</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dirty="0">
                          <a:latin typeface="Arial" panose="020B0604020202020204" pitchFamily="34" charset="0"/>
                          <a:cs typeface="Arial" panose="020B0604020202020204" pitchFamily="34" charset="0"/>
                        </a:rPr>
                        <a:t>587.Jpg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a:latin typeface="Arial" panose="020B0604020202020204" pitchFamily="34" charset="0"/>
                          <a:cs typeface="Arial" panose="020B0604020202020204" pitchFamily="34" charset="0"/>
                        </a:rPr>
                        <a:t>Soft</a:t>
                      </a:r>
                      <a:r>
                        <a:rPr lang="en-US" sz="1000" b="0" baseline="0">
                          <a:latin typeface="Arial" panose="020B0604020202020204" pitchFamily="34" charset="0"/>
                          <a:cs typeface="Arial" panose="020B0604020202020204" pitchFamily="34" charset="0"/>
                        </a:rPr>
                        <a:t> Drink, Juice, Minute Maid</a:t>
                      </a:r>
                      <a:endParaRPr lang="en-US" sz="1000" b="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dirty="0">
                          <a:latin typeface="Arial" panose="020B0604020202020204" pitchFamily="34" charset="0"/>
                          <a:cs typeface="Arial" panose="020B0604020202020204" pitchFamily="34" charset="0"/>
                        </a:rPr>
                        <a:t>https://www.1.36.jpg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77602007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a:spLocks noGrp="1"/>
          </p:cNvSpPr>
          <p:nvPr>
            <p:ph type="body" sz="quarter" idx="10"/>
          </p:nvPr>
        </p:nvSpPr>
        <p:spPr/>
        <p:txBody>
          <a:bodyPr/>
          <a:lstStyle/>
          <a:p>
            <a:pPr fontAlgn="base">
              <a:lnSpc>
                <a:spcPts val="2100"/>
              </a:lnSpc>
              <a:spcBef>
                <a:spcPts val="0"/>
              </a:spcBef>
              <a:spcAft>
                <a:spcPts val="600"/>
              </a:spcAft>
              <a:buClr>
                <a:srgbClr val="FFC000"/>
              </a:buClr>
              <a:buSzPct val="100000"/>
            </a:pPr>
            <a:r>
              <a:rPr lang="en-US" kern="0" dirty="0">
                <a:solidFill>
                  <a:srgbClr val="000000"/>
                </a:solidFill>
              </a:rPr>
              <a:t>Special Notes for Images</a:t>
            </a:r>
          </a:p>
          <a:p>
            <a:pPr marL="461963" indent="-227013" fontAlgn="base">
              <a:lnSpc>
                <a:spcPts val="2000"/>
              </a:lnSpc>
              <a:spcBef>
                <a:spcPts val="0"/>
              </a:spcBef>
              <a:spcAft>
                <a:spcPts val="900"/>
              </a:spcAft>
              <a:buClr>
                <a:srgbClr val="FFC000"/>
              </a:buClr>
              <a:buSzPct val="100000"/>
              <a:buFont typeface="Wingdings" pitchFamily="2" charset="2"/>
              <a:buChar char="§"/>
            </a:pPr>
            <a:r>
              <a:rPr lang="en-US" sz="1800" b="0" kern="0" noProof="0" dirty="0">
                <a:solidFill>
                  <a:srgbClr val="000000"/>
                </a:solidFill>
              </a:rPr>
              <a:t>In the Catalog file, you can refer to a </a:t>
            </a:r>
            <a:r>
              <a:rPr lang="en-US" sz="1800" kern="0" noProof="0" dirty="0">
                <a:solidFill>
                  <a:srgbClr val="000000"/>
                </a:solidFill>
                <a:latin typeface="+mn-lt"/>
              </a:rPr>
              <a:t>Remote Image</a:t>
            </a:r>
            <a:r>
              <a:rPr lang="en-US" sz="1800" b="0" kern="0" noProof="0" dirty="0">
                <a:solidFill>
                  <a:srgbClr val="000000"/>
                </a:solidFill>
              </a:rPr>
              <a:t>—using a URL—or you can refer to a </a:t>
            </a:r>
            <a:r>
              <a:rPr lang="en-US" sz="1800" kern="0" noProof="0" dirty="0">
                <a:solidFill>
                  <a:srgbClr val="000000"/>
                </a:solidFill>
                <a:latin typeface="+mn-lt"/>
              </a:rPr>
              <a:t>Local Image</a:t>
            </a:r>
            <a:r>
              <a:rPr lang="en-US" sz="1800" b="0" kern="0" noProof="0" dirty="0">
                <a:solidFill>
                  <a:srgbClr val="000000"/>
                </a:solidFill>
              </a:rPr>
              <a:t>, and send that image to </a:t>
            </a:r>
            <a:r>
              <a:rPr lang="en-US" sz="1800" b="0" kern="0" noProof="0" dirty="0">
                <a:solidFill>
                  <a:schemeClr val="accent4"/>
                </a:solidFill>
              </a:rPr>
              <a:t>your Customer </a:t>
            </a:r>
            <a:r>
              <a:rPr lang="en-US" sz="1800" b="0" kern="0" noProof="0" dirty="0">
                <a:solidFill>
                  <a:srgbClr val="000000"/>
                </a:solidFill>
              </a:rPr>
              <a:t>to store</a:t>
            </a:r>
          </a:p>
          <a:p>
            <a:pPr marL="461963" indent="-227013" fontAlgn="base">
              <a:lnSpc>
                <a:spcPts val="2200"/>
              </a:lnSpc>
              <a:spcBef>
                <a:spcPts val="0"/>
              </a:spcBef>
              <a:spcAft>
                <a:spcPts val="400"/>
              </a:spcAft>
              <a:buClr>
                <a:srgbClr val="FFC000"/>
              </a:buClr>
              <a:buSzPct val="100000"/>
              <a:buFont typeface="Wingdings" pitchFamily="2" charset="2"/>
              <a:buChar char="§"/>
            </a:pPr>
            <a:r>
              <a:rPr lang="en-US" sz="1800" b="0" kern="0" noProof="0" dirty="0">
                <a:solidFill>
                  <a:srgbClr val="000000"/>
                </a:solidFill>
              </a:rPr>
              <a:t>Using </a:t>
            </a:r>
            <a:r>
              <a:rPr lang="en-US" sz="1800" kern="0" noProof="0" dirty="0">
                <a:solidFill>
                  <a:srgbClr val="000000"/>
                </a:solidFill>
                <a:latin typeface="+mn-lt"/>
              </a:rPr>
              <a:t>Remote Images </a:t>
            </a:r>
            <a:r>
              <a:rPr lang="en-US" sz="1800" b="0" kern="0" noProof="0" dirty="0">
                <a:solidFill>
                  <a:srgbClr val="000000"/>
                </a:solidFill>
              </a:rPr>
              <a:t>is preferred</a:t>
            </a:r>
          </a:p>
          <a:p>
            <a:pPr marL="628650" lvl="1" indent="-171450" fontAlgn="base">
              <a:lnSpc>
                <a:spcPts val="2200"/>
              </a:lnSpc>
              <a:spcBef>
                <a:spcPts val="0"/>
              </a:spcBef>
              <a:spcAft>
                <a:spcPts val="400"/>
              </a:spcAft>
              <a:buClrTx/>
              <a:buFont typeface="Arial" panose="020B0604020202020204" pitchFamily="34" charset="0"/>
              <a:buChar char="•"/>
            </a:pPr>
            <a:r>
              <a:rPr lang="en-US" b="0" kern="0" noProof="0" dirty="0"/>
              <a:t>Be sure the </a:t>
            </a:r>
            <a:r>
              <a:rPr lang="en-US" kern="0" noProof="0" dirty="0"/>
              <a:t>URL in the Template </a:t>
            </a:r>
            <a:r>
              <a:rPr lang="en-US" b="0" kern="0" noProof="0" dirty="0"/>
              <a:t>is </a:t>
            </a:r>
            <a:r>
              <a:rPr lang="en-US" b="0" i="1" kern="0" noProof="0" dirty="0">
                <a:latin typeface="+mn-lt"/>
              </a:rPr>
              <a:t>complete</a:t>
            </a:r>
            <a:r>
              <a:rPr lang="en-US" b="0" kern="0" noProof="0" dirty="0"/>
              <a:t> (including </a:t>
            </a:r>
            <a:r>
              <a:rPr lang="en-US" kern="0" dirty="0"/>
              <a:t>https</a:t>
            </a:r>
            <a:r>
              <a:rPr lang="en-US" b="0" kern="0" noProof="0" dirty="0"/>
              <a:t>:// as required by SAP) </a:t>
            </a:r>
          </a:p>
          <a:p>
            <a:pPr marL="457200" lvl="1" indent="0" fontAlgn="base">
              <a:lnSpc>
                <a:spcPts val="2200"/>
              </a:lnSpc>
              <a:spcBef>
                <a:spcPts val="0"/>
              </a:spcBef>
              <a:spcAft>
                <a:spcPts val="400"/>
              </a:spcAft>
              <a:buClrTx/>
              <a:buNone/>
            </a:pPr>
            <a:r>
              <a:rPr lang="en-US" i="1" kern="0" dirty="0">
                <a:latin typeface="+mn-lt"/>
              </a:rPr>
              <a:t>     </a:t>
            </a:r>
            <a:r>
              <a:rPr lang="en-US" b="0" i="1" kern="0" noProof="0" dirty="0">
                <a:latin typeface="+mn-lt"/>
              </a:rPr>
              <a:t>Example: </a:t>
            </a:r>
            <a:r>
              <a:rPr lang="en-US" b="0" kern="0" noProof="0" dirty="0"/>
              <a:t>https://server/directory/imagefilename.jpg </a:t>
            </a:r>
          </a:p>
          <a:p>
            <a:pPr marL="628650" indent="-171450" fontAlgn="base">
              <a:lnSpc>
                <a:spcPts val="2200"/>
              </a:lnSpc>
              <a:spcBef>
                <a:spcPts val="0"/>
              </a:spcBef>
              <a:spcAft>
                <a:spcPts val="900"/>
              </a:spcAft>
              <a:buClrTx/>
              <a:buSzPct val="100000"/>
              <a:buFont typeface="Arial" panose="020B0604020202020204" pitchFamily="34" charset="0"/>
              <a:buChar char="•"/>
            </a:pPr>
            <a:r>
              <a:rPr lang="en-US" sz="1800" b="0" kern="0" noProof="0" dirty="0"/>
              <a:t>Point to the image itself—not a program that serves up images</a:t>
            </a:r>
          </a:p>
          <a:p>
            <a:pPr marL="461963" indent="-227013" fontAlgn="base">
              <a:lnSpc>
                <a:spcPts val="2200"/>
              </a:lnSpc>
              <a:spcBef>
                <a:spcPts val="0"/>
              </a:spcBef>
              <a:spcAft>
                <a:spcPts val="400"/>
              </a:spcAft>
              <a:buClr>
                <a:srgbClr val="FFC000"/>
              </a:buClr>
              <a:buSzPct val="100000"/>
              <a:buFont typeface="Wingdings" pitchFamily="2" charset="2"/>
              <a:buChar char="§"/>
            </a:pPr>
            <a:r>
              <a:rPr lang="en-US" sz="1800" b="0" kern="0" noProof="0" dirty="0">
                <a:solidFill>
                  <a:srgbClr val="000000"/>
                </a:solidFill>
              </a:rPr>
              <a:t>If you use </a:t>
            </a:r>
            <a:r>
              <a:rPr lang="en-US" sz="1800" kern="0" noProof="0" dirty="0">
                <a:solidFill>
                  <a:srgbClr val="000000"/>
                </a:solidFill>
                <a:latin typeface="+mn-lt"/>
              </a:rPr>
              <a:t>Local Images</a:t>
            </a:r>
          </a:p>
          <a:p>
            <a:pPr marL="628650" lvl="1" indent="-171450" fontAlgn="base">
              <a:lnSpc>
                <a:spcPts val="2200"/>
              </a:lnSpc>
              <a:spcBef>
                <a:spcPts val="0"/>
              </a:spcBef>
              <a:spcAft>
                <a:spcPts val="400"/>
              </a:spcAft>
              <a:buClrTx/>
              <a:buFont typeface="Arial" panose="020B0604020202020204" pitchFamily="34" charset="0"/>
              <a:buChar char="•"/>
            </a:pPr>
            <a:r>
              <a:rPr lang="en-US" kern="0" noProof="0" dirty="0">
                <a:solidFill>
                  <a:srgbClr val="000000"/>
                </a:solidFill>
              </a:rPr>
              <a:t>Be sure the filename in the Template is </a:t>
            </a:r>
            <a:r>
              <a:rPr lang="en-US" i="1" kern="0" noProof="0" dirty="0">
                <a:solidFill>
                  <a:srgbClr val="000000"/>
                </a:solidFill>
                <a:latin typeface="+mn-lt"/>
              </a:rPr>
              <a:t>exact</a:t>
            </a:r>
            <a:r>
              <a:rPr lang="en-US" kern="0" noProof="0" dirty="0">
                <a:solidFill>
                  <a:srgbClr val="000000"/>
                </a:solidFill>
              </a:rPr>
              <a:t>—including upper and lower case</a:t>
            </a:r>
            <a:br>
              <a:rPr lang="en-US" kern="0" dirty="0">
                <a:solidFill>
                  <a:srgbClr val="000000"/>
                </a:solidFill>
              </a:rPr>
            </a:br>
            <a:r>
              <a:rPr lang="en-US" i="1" kern="0" noProof="0" dirty="0">
                <a:solidFill>
                  <a:srgbClr val="000000"/>
                </a:solidFill>
                <a:latin typeface="+mn-lt"/>
              </a:rPr>
              <a:t>Example: </a:t>
            </a:r>
            <a:r>
              <a:rPr lang="en-US" kern="0" noProof="0" dirty="0">
                <a:solidFill>
                  <a:srgbClr val="000000"/>
                </a:solidFill>
              </a:rPr>
              <a:t>FileName.jpg  -or-  lowercasename.jpg</a:t>
            </a:r>
          </a:p>
          <a:p>
            <a:pPr marL="628650" indent="-171450" fontAlgn="base">
              <a:lnSpc>
                <a:spcPts val="2200"/>
              </a:lnSpc>
              <a:spcBef>
                <a:spcPts val="0"/>
              </a:spcBef>
              <a:spcAft>
                <a:spcPts val="900"/>
              </a:spcAft>
              <a:buClrTx/>
              <a:buSzPct val="100000"/>
              <a:buFont typeface="Arial" panose="020B0604020202020204" pitchFamily="34" charset="0"/>
              <a:buChar char="•"/>
            </a:pPr>
            <a:r>
              <a:rPr lang="en-US" sz="1800" b="0" kern="0" noProof="0" dirty="0">
                <a:solidFill>
                  <a:srgbClr val="000000"/>
                </a:solidFill>
              </a:rPr>
              <a:t>Load images in a zip file format with the Customer Name and Supplier Name on the SBN Account</a:t>
            </a:r>
          </a:p>
        </p:txBody>
      </p:sp>
      <p:sp>
        <p:nvSpPr>
          <p:cNvPr id="3" name="Title 2"/>
          <p:cNvSpPr>
            <a:spLocks noGrp="1"/>
          </p:cNvSpPr>
          <p:nvPr>
            <p:ph type="title"/>
          </p:nvPr>
        </p:nvSpPr>
        <p:spPr/>
        <p:txBody>
          <a:bodyPr/>
          <a:lstStyle/>
          <a:p>
            <a:r>
              <a:rPr lang="en-US" dirty="0"/>
              <a:t>Creating a L2 PunchOut Catalog</a:t>
            </a:r>
            <a:endParaRPr lang="en-US" noProof="0" dirty="0"/>
          </a:p>
        </p:txBody>
      </p:sp>
      <p:sp>
        <p:nvSpPr>
          <p:cNvPr id="4"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dirty="0">
              <a:latin typeface="Arial" panose="020B0604020202020204" pitchFamily="34" charset="0"/>
            </a:endParaRPr>
          </a:p>
        </p:txBody>
      </p:sp>
      <p:sp>
        <p:nvSpPr>
          <p:cNvPr id="7"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dirty="0">
              <a:latin typeface="Arial" panose="020B0604020202020204" pitchFamily="34" charset="0"/>
            </a:endParaRPr>
          </a:p>
        </p:txBody>
      </p:sp>
    </p:spTree>
    <p:extLst>
      <p:ext uri="{BB962C8B-B14F-4D97-AF65-F5344CB8AC3E}">
        <p14:creationId xmlns:p14="http://schemas.microsoft.com/office/powerpoint/2010/main" val="364787106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7" y="1617663"/>
            <a:ext cx="5592890" cy="2923877"/>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PunchOut Enabled - </a:t>
            </a:r>
            <a:r>
              <a:rPr lang="en-US" sz="1400" b="1" dirty="0">
                <a:solidFill>
                  <a:srgbClr val="FF0000"/>
                </a:solidFill>
                <a:latin typeface="Arial Narrow" panose="020B0606020202030204" pitchFamily="34" charset="0"/>
              </a:rPr>
              <a:t>Required</a:t>
            </a:r>
          </a:p>
          <a:p>
            <a:pPr marL="169863" indent="-63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Tells the system that this file is a PunchOut Index file. Must be set to TRUE for the system to see this as a PunchOut item</a:t>
            </a:r>
          </a:p>
          <a:p>
            <a:pPr marL="169863" indent="-6350">
              <a:lnSpc>
                <a:spcPts val="1300"/>
              </a:lnSpc>
              <a:spcAft>
                <a:spcPts val="1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Boolean</a:t>
            </a:r>
          </a:p>
          <a:p>
            <a:pPr marL="171450" indent="-171450">
              <a:lnSpc>
                <a:spcPts val="1300"/>
              </a:lnSpc>
              <a:spcAft>
                <a:spcPts val="200"/>
              </a:spcAft>
              <a:buFont typeface="Wingdings" pitchFamily="2" charset="2"/>
              <a:buChar char="§"/>
              <a:defRPr/>
            </a:pPr>
            <a:r>
              <a:rPr lang="en-US" sz="1400" b="1" dirty="0" err="1">
                <a:latin typeface="Arial Narrow" panose="020B0606020202030204" pitchFamily="34" charset="0"/>
              </a:rPr>
              <a:t>PunchOutLevel</a:t>
            </a:r>
            <a:r>
              <a:rPr lang="en-US" sz="1400" b="1" dirty="0">
                <a:latin typeface="Arial Narrow" panose="020B0606020202030204" pitchFamily="34" charset="0"/>
              </a:rPr>
              <a:t> - </a:t>
            </a:r>
            <a:r>
              <a:rPr lang="en-US" sz="1400" b="1" dirty="0">
                <a:solidFill>
                  <a:srgbClr val="FF0000"/>
                </a:solidFill>
                <a:latin typeface="Arial Narrow" panose="020B0606020202030204" pitchFamily="34" charset="0"/>
              </a:rPr>
              <a:t>Required</a:t>
            </a:r>
          </a:p>
          <a:p>
            <a:pPr marL="169863" indent="-63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Tells the system that this item is a L2 PunchOut item that will take the User to the Supplier’s site at the </a:t>
            </a:r>
            <a:r>
              <a:rPr lang="en-US" sz="1200" b="1" dirty="0">
                <a:latin typeface="Arial Narrow" panose="020B0606020202030204" pitchFamily="34" charset="0"/>
              </a:rPr>
              <a:t>Store</a:t>
            </a:r>
            <a:r>
              <a:rPr lang="en-US" sz="1200" dirty="0">
                <a:latin typeface="Arial Narrow" panose="020B0606020202030204" pitchFamily="34" charset="0"/>
              </a:rPr>
              <a:t> Level (like a L1), the </a:t>
            </a:r>
            <a:r>
              <a:rPr lang="en-US" sz="1200" b="1" dirty="0">
                <a:latin typeface="Arial Narrow" panose="020B0606020202030204" pitchFamily="34" charset="0"/>
              </a:rPr>
              <a:t>Aisle </a:t>
            </a:r>
            <a:r>
              <a:rPr lang="en-US" sz="1200" dirty="0">
                <a:latin typeface="Arial Narrow" panose="020B0606020202030204" pitchFamily="34" charset="0"/>
              </a:rPr>
              <a:t>level (a category, that requires then to further refine the search on the Supplier’s site), the </a:t>
            </a:r>
            <a:r>
              <a:rPr lang="en-US" sz="1200" b="1" dirty="0">
                <a:latin typeface="Arial Narrow" panose="020B0606020202030204" pitchFamily="34" charset="0"/>
              </a:rPr>
              <a:t>Shelf</a:t>
            </a:r>
            <a:r>
              <a:rPr lang="en-US" sz="1200" dirty="0">
                <a:latin typeface="Arial Narrow" panose="020B0606020202030204" pitchFamily="34" charset="0"/>
              </a:rPr>
              <a:t> level (a refined category that results in only a few items that will all be displayed in the PunchOut) or the </a:t>
            </a:r>
            <a:r>
              <a:rPr lang="en-US" sz="1200" b="1" dirty="0">
                <a:latin typeface="Arial Narrow" panose="020B0606020202030204" pitchFamily="34" charset="0"/>
              </a:rPr>
              <a:t>Product </a:t>
            </a:r>
            <a:r>
              <a:rPr lang="en-US" sz="1200" dirty="0">
                <a:latin typeface="Arial Narrow" panose="020B0606020202030204" pitchFamily="34" charset="0"/>
              </a:rPr>
              <a:t>level (this takes the User to the exact item on the Supplier’s site that they searched for in Ariba). </a:t>
            </a:r>
            <a:r>
              <a:rPr lang="en-US" sz="1200" b="1" dirty="0">
                <a:latin typeface="Arial Narrow" panose="020B0606020202030204" pitchFamily="34" charset="0"/>
              </a:rPr>
              <a:t>Product</a:t>
            </a:r>
            <a:r>
              <a:rPr lang="en-US" sz="1200" dirty="0">
                <a:latin typeface="Arial Narrow" panose="020B0606020202030204" pitchFamily="34" charset="0"/>
              </a:rPr>
              <a:t> is the most common level</a:t>
            </a:r>
          </a:p>
          <a:p>
            <a:pPr marL="169863" indent="-6350">
              <a:lnSpc>
                <a:spcPts val="1300"/>
              </a:lnSpc>
              <a:spcAft>
                <a:spcPts val="200"/>
              </a:spcAft>
              <a:defRPr/>
            </a:pPr>
            <a:r>
              <a:rPr lang="en-US" sz="1200" b="1" i="1" dirty="0">
                <a:latin typeface="Arial Narrow" panose="020B0606020202030204" pitchFamily="34" charset="0"/>
              </a:rPr>
              <a:t>Values: </a:t>
            </a:r>
            <a:r>
              <a:rPr lang="en-US" sz="1200" dirty="0">
                <a:latin typeface="Arial Narrow" panose="020B0606020202030204" pitchFamily="34" charset="0"/>
              </a:rPr>
              <a:t>Store, Aisle, Shelf, Product	</a:t>
            </a:r>
          </a:p>
          <a:p>
            <a:pPr marL="169863" indent="-63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Boolean</a:t>
            </a:r>
          </a:p>
          <a:p>
            <a:pPr marL="171450">
              <a:lnSpc>
                <a:spcPts val="1300"/>
              </a:lnSpc>
              <a:spcAft>
                <a:spcPts val="900"/>
              </a:spcAft>
              <a:defRPr/>
            </a:pPr>
            <a:endParaRPr lang="en-US" sz="1200" dirty="0">
              <a:latin typeface="Arial Narrow" panose="020B0606020202030204" pitchFamily="34" charset="0"/>
            </a:endParaRPr>
          </a:p>
          <a:p>
            <a:pPr marL="169863" indent="-6350">
              <a:lnSpc>
                <a:spcPts val="1300"/>
              </a:lnSpc>
              <a:spcAft>
                <a:spcPts val="200"/>
              </a:spcAft>
              <a:defRPr/>
            </a:pPr>
            <a:endParaRPr lang="en-US" sz="1200" dirty="0">
              <a:latin typeface="Arial Narrow" panose="020B0606020202030204" pitchFamily="34" charset="0"/>
            </a:endParaRPr>
          </a:p>
        </p:txBody>
      </p:sp>
      <p:sp>
        <p:nvSpPr>
          <p:cNvPr id="2" name="Title 1"/>
          <p:cNvSpPr>
            <a:spLocks noGrp="1"/>
          </p:cNvSpPr>
          <p:nvPr>
            <p:ph type="title"/>
          </p:nvPr>
        </p:nvSpPr>
        <p:spPr/>
        <p:txBody>
          <a:bodyPr/>
          <a:lstStyle/>
          <a:p>
            <a:r>
              <a:rPr lang="en-US" dirty="0"/>
              <a:t>Creating a L2 PunchOut Catalog</a:t>
            </a:r>
            <a:endParaRPr lang="en-US" noProof="0" dirty="0"/>
          </a:p>
        </p:txBody>
      </p:sp>
      <p:graphicFrame>
        <p:nvGraphicFramePr>
          <p:cNvPr id="5" name="Table 4">
            <a:extLst>
              <a:ext uri="{FF2B5EF4-FFF2-40B4-BE49-F238E27FC236}">
                <a16:creationId xmlns:a16="http://schemas.microsoft.com/office/drawing/2014/main" id="{B443A6E0-FE8A-4E84-A75E-2056AD20FDEF}"/>
              </a:ext>
            </a:extLst>
          </p:cNvPr>
          <p:cNvGraphicFramePr>
            <a:graphicFrameLocks noGrp="1"/>
          </p:cNvGraphicFramePr>
          <p:nvPr>
            <p:extLst>
              <p:ext uri="{D42A27DB-BD31-4B8C-83A1-F6EECF244321}">
                <p14:modId xmlns:p14="http://schemas.microsoft.com/office/powerpoint/2010/main" val="1196847532"/>
              </p:ext>
            </p:extLst>
          </p:nvPr>
        </p:nvGraphicFramePr>
        <p:xfrm>
          <a:off x="501650" y="1617663"/>
          <a:ext cx="5218666" cy="517583"/>
        </p:xfrm>
        <a:graphic>
          <a:graphicData uri="http://schemas.openxmlformats.org/drawingml/2006/table">
            <a:tbl>
              <a:tblPr firstRow="1" bandRow="1">
                <a:tableStyleId>{2D5ABB26-0587-4C30-8999-92F81FD0307C}</a:tableStyleId>
              </a:tblPr>
              <a:tblGrid>
                <a:gridCol w="2609333">
                  <a:extLst>
                    <a:ext uri="{9D8B030D-6E8A-4147-A177-3AD203B41FA5}">
                      <a16:colId xmlns:a16="http://schemas.microsoft.com/office/drawing/2014/main" val="20000"/>
                    </a:ext>
                  </a:extLst>
                </a:gridCol>
                <a:gridCol w="2609333">
                  <a:extLst>
                    <a:ext uri="{9D8B030D-6E8A-4147-A177-3AD203B41FA5}">
                      <a16:colId xmlns:a16="http://schemas.microsoft.com/office/drawing/2014/main" val="20001"/>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PunchOut Enabled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err="1">
                          <a:solidFill>
                            <a:schemeClr val="bg1"/>
                          </a:solidFill>
                          <a:latin typeface="Arial" panose="020B0604020202020204" pitchFamily="34" charset="0"/>
                          <a:cs typeface="Arial" panose="020B0604020202020204" pitchFamily="34" charset="0"/>
                        </a:rPr>
                        <a:t>PunchOutLevel</a:t>
                      </a:r>
                      <a:endParaRPr lang="en-US" sz="1000" b="1" dirty="0">
                        <a:solidFill>
                          <a:schemeClr val="bg1"/>
                        </a:solidFill>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extLst>
                  <a:ext uri="{0D108BD9-81ED-4DB2-BD59-A6C34878D82A}">
                    <a16:rowId xmlns:a16="http://schemas.microsoft.com/office/drawing/2014/main" val="10000"/>
                  </a:ext>
                </a:extLst>
              </a:tr>
              <a:tr h="182880">
                <a:tc>
                  <a:txBody>
                    <a:bodyPr/>
                    <a:lstStyle/>
                    <a:p>
                      <a:pPr algn="ctr"/>
                      <a:r>
                        <a:rPr lang="en-US" sz="1000" dirty="0">
                          <a:latin typeface="Arial" panose="020B0604020202020204" pitchFamily="34" charset="0"/>
                          <a:cs typeface="Arial" panose="020B0604020202020204" pitchFamily="34" charset="0"/>
                        </a:rPr>
                        <a:t>TRUE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a:latin typeface="Arial" panose="020B0604020202020204" pitchFamily="34" charset="0"/>
                          <a:cs typeface="Arial" panose="020B0604020202020204" pitchFamily="34" charset="0"/>
                        </a:rPr>
                        <a:t>Product</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21837382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theme/theme1.xml><?xml version="1.0" encoding="utf-8"?>
<a:theme xmlns:a="http://schemas.openxmlformats.org/drawingml/2006/main" name="SAP Ariba 2020 16x9 white">
  <a:themeElements>
    <a:clrScheme name="SAP_colors_2018">
      <a:dk1>
        <a:srgbClr val="000000"/>
      </a:dk1>
      <a:lt1>
        <a:srgbClr val="FFFFFF"/>
      </a:lt1>
      <a:dk2>
        <a:srgbClr val="999999"/>
      </a:dk2>
      <a:lt2>
        <a:srgbClr val="CCCCCC"/>
      </a:lt2>
      <a:accent1>
        <a:srgbClr val="F0AB00"/>
      </a:accent1>
      <a:accent2>
        <a:srgbClr val="666666"/>
      </a:accent2>
      <a:accent3>
        <a:srgbClr val="008FD3"/>
      </a:accent3>
      <a:accent4>
        <a:srgbClr val="4FB81C"/>
      </a:accent4>
      <a:accent5>
        <a:srgbClr val="E35500"/>
      </a:accent5>
      <a:accent6>
        <a:srgbClr val="760A85"/>
      </a:accent6>
      <a:hlink>
        <a:srgbClr val="008FD3"/>
      </a:hlink>
      <a:folHlink>
        <a:srgbClr val="008FD3"/>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Ariba_2020_16x9_white" id="{26F69DB5-EC42-7C43-8DB3-A24871AD838A}" vid="{575079F9-F693-284C-B0E2-F5F49C6F9CD0}"/>
    </a:ext>
  </a:extLst>
</a:theme>
</file>

<file path=ppt/theme/theme2.xml><?xml version="1.0" encoding="utf-8"?>
<a:theme xmlns:a="http://schemas.openxmlformats.org/drawingml/2006/main" name="SAP Ariba 2020 16x9 blue">
  <a:themeElements>
    <a:clrScheme name="SAP_Colors2018 - blue">
      <a:dk1>
        <a:srgbClr val="00195A"/>
      </a:dk1>
      <a:lt1>
        <a:srgbClr val="FFFFFF"/>
      </a:lt1>
      <a:dk2>
        <a:srgbClr val="CCCCCC"/>
      </a:dk2>
      <a:lt2>
        <a:srgbClr val="999999"/>
      </a:lt2>
      <a:accent1>
        <a:srgbClr val="F0AB00"/>
      </a:accent1>
      <a:accent2>
        <a:srgbClr val="666666"/>
      </a:accent2>
      <a:accent3>
        <a:srgbClr val="0076CB"/>
      </a:accent3>
      <a:accent4>
        <a:srgbClr val="4FB81C"/>
      </a:accent4>
      <a:accent5>
        <a:srgbClr val="E35500"/>
      </a:accent5>
      <a:accent6>
        <a:srgbClr val="760A85"/>
      </a:accent6>
      <a:hlink>
        <a:srgbClr val="0076CB"/>
      </a:hlink>
      <a:folHlink>
        <a:srgbClr val="0076CB"/>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rot="0" spcFirstLastPara="0" vertOverflow="overflow" horzOverflow="overflow" vert="horz" wrap="square" lIns="90000" tIns="72000" rIns="90000" bIns="72000" numCol="1" spcCol="0" rtlCol="0" fromWordArt="0" anchor="ctr" anchorCtr="0" forceAA="0" compatLnSpc="1">
        <a:prstTxWarp prst="textNoShape">
          <a:avLst/>
        </a:prstTxWarp>
        <a:noAutofit/>
      </a:bodyP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Ariba_2020_16x9_white" id="{26F69DB5-EC42-7C43-8DB3-A24871AD838A}" vid="{4799BEFA-6B0F-684C-B670-D23CAA0EB59B}"/>
    </a:ext>
  </a:extLst>
</a:theme>
</file>

<file path=ppt/theme/theme3.xml><?xml version="1.0" encoding="utf-8"?>
<a:theme xmlns:a="http://schemas.openxmlformats.org/drawingml/2006/main" name="Office Theme">
  <a:themeElements>
    <a:clrScheme name="SAP_Colors2011_1.1">
      <a:dk1>
        <a:srgbClr val="000000"/>
      </a:dk1>
      <a:lt1>
        <a:srgbClr val="FFFFFF"/>
      </a:lt1>
      <a:dk2>
        <a:srgbClr val="0076CB"/>
      </a:dk2>
      <a:lt2>
        <a:srgbClr val="CCCCCC"/>
      </a:lt2>
      <a:accent1>
        <a:srgbClr val="F0AB00"/>
      </a:accent1>
      <a:accent2>
        <a:srgbClr val="666666"/>
      </a:accent2>
      <a:accent3>
        <a:srgbClr val="0076CB"/>
      </a:accent3>
      <a:accent4>
        <a:srgbClr val="4FB81C"/>
      </a:accent4>
      <a:accent5>
        <a:srgbClr val="E35500"/>
      </a:accent5>
      <a:accent6>
        <a:srgbClr val="760A85"/>
      </a:accent6>
      <a:hlink>
        <a:srgbClr val="666666"/>
      </a:hlink>
      <a:folHlink>
        <a:srgbClr val="CCCCCC"/>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SAP_Colors2011">
      <a:dk1>
        <a:srgbClr val="000000"/>
      </a:dk1>
      <a:lt1>
        <a:srgbClr val="FFFFFF"/>
      </a:lt1>
      <a:dk2>
        <a:srgbClr val="00AFE3"/>
      </a:dk2>
      <a:lt2>
        <a:srgbClr val="CCCCCC"/>
      </a:lt2>
      <a:accent1>
        <a:srgbClr val="FDB913"/>
      </a:accent1>
      <a:accent2>
        <a:srgbClr val="626366"/>
      </a:accent2>
      <a:accent3>
        <a:srgbClr val="0082C9"/>
      </a:accent3>
      <a:accent4>
        <a:srgbClr val="4BBE44"/>
      </a:accent4>
      <a:accent5>
        <a:srgbClr val="B1D249"/>
      </a:accent5>
      <a:accent6>
        <a:srgbClr val="80298F"/>
      </a:accent6>
      <a:hlink>
        <a:srgbClr val="04357B"/>
      </a:hlink>
      <a:folHlink>
        <a:srgbClr val="999999"/>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a377506-530f-4d38-a904-aae4766f8a34" xsi:nil="true"/>
    <Solution xmlns="30025719-F17F-4AAD-9C81-80A3A08D412B" xsi:nil="true"/>
    <DeploymentStartDate xmlns="30025719-F17F-4AAD-9C81-80A3A08D412B" xsi:nil="true"/>
    <SAP_x0020_Activate_x0020_Phase xmlns="30025719-F17F-4AAD-9C81-80A3A08D412B" xsi:nil="true"/>
    <lcf76f155ced4ddcb4097134ff3c332f xmlns="30025719-f17f-4aad-9c81-80a3a08d412b">
      <Terms xmlns="http://schemas.microsoft.com/office/infopath/2007/PartnerControls"/>
    </lcf76f155ced4ddcb4097134ff3c332f>
    <Region xmlns="30025719-F17F-4AAD-9C81-80A3A08D412B" xsi:nil="true"/>
    <CustomTag xmlns="30025719-F17F-4AAD-9C81-80A3A08D412B" xsi:nil="true"/>
    <SAP_x0020_Activate_x0020_Workstream xmlns="30025719-F17F-4AAD-9C81-80A3A08D412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FE99938AEDA0A43A31F14878A11E9E0" ma:contentTypeVersion="8" ma:contentTypeDescription="Create a new document." ma:contentTypeScope="" ma:versionID="27b4e27554c14857ccceb3ea66528d4c">
  <xsd:schema xmlns:xsd="http://www.w3.org/2001/XMLSchema" xmlns:xs="http://www.w3.org/2001/XMLSchema" xmlns:p="http://schemas.microsoft.com/office/2006/metadata/properties" xmlns:ns2="30025719-F17F-4AAD-9C81-80A3A08D412B" xmlns:ns3="aa377506-530f-4d38-a904-aae4766f8a34" xmlns:ns4="c3523a0f-ac6d-4565-a766-e48f96ee1a21" xmlns:ns5="30025719-f17f-4aad-9c81-80a3a08d412b" targetNamespace="http://schemas.microsoft.com/office/2006/metadata/properties" ma:root="true" ma:fieldsID="a01cbb5df0b415e5268576359448d90a" ns2:_="" ns3:_="" ns4:_="" ns5:_="">
    <xsd:import namespace="30025719-F17F-4AAD-9C81-80A3A08D412B"/>
    <xsd:import namespace="aa377506-530f-4d38-a904-aae4766f8a34"/>
    <xsd:import namespace="c3523a0f-ac6d-4565-a766-e48f96ee1a21"/>
    <xsd:import namespace="30025719-f17f-4aad-9c81-80a3a08d412b"/>
    <xsd:element name="properties">
      <xsd:complexType>
        <xsd:sequence>
          <xsd:element name="documentManagement">
            <xsd:complexType>
              <xsd:all>
                <xsd:element ref="ns2:Region" minOccurs="0"/>
                <xsd:element ref="ns2:Solution" minOccurs="0"/>
                <xsd:element ref="ns2:SAP_x0020_Activate_x0020_Phase" minOccurs="0"/>
                <xsd:element ref="ns2:SAP_x0020_Activate_x0020_Workstream" minOccurs="0"/>
                <xsd:element ref="ns2:MediaServiceMetadata" minOccurs="0"/>
                <xsd:element ref="ns2:MediaServiceFastMetadata" minOccurs="0"/>
                <xsd:element ref="ns2:DeploymentStartDate" minOccurs="0"/>
                <xsd:element ref="ns2:CustomTag" minOccurs="0"/>
                <xsd:element ref="ns3:SharedWithUsers" minOccurs="0"/>
                <xsd:element ref="ns4:SharedWithDetails" minOccurs="0"/>
                <xsd:element ref="ns5:MediaServiceObjectDetectorVersions" minOccurs="0"/>
                <xsd:element ref="ns5:lcf76f155ced4ddcb4097134ff3c332f" minOccurs="0"/>
                <xsd:element ref="ns3:TaxCatchAll" minOccurs="0"/>
                <xsd:element ref="ns5:MediaServiceOCR" minOccurs="0"/>
                <xsd:element ref="ns5:MediaServiceGenerationTime" minOccurs="0"/>
                <xsd:element ref="ns5:MediaServiceEventHashCode" minOccurs="0"/>
                <xsd:element ref="ns5: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025719-F17F-4AAD-9C81-80A3A08D412B" elementFormDefault="qualified">
    <xsd:import namespace="http://schemas.microsoft.com/office/2006/documentManagement/types"/>
    <xsd:import namespace="http://schemas.microsoft.com/office/infopath/2007/PartnerControls"/>
    <xsd:element name="Region" ma:index="8" nillable="true" ma:displayName="Region" ma:internalName="Region">
      <xsd:complexType>
        <xsd:complexContent>
          <xsd:extension base="dms:MultiChoice">
            <xsd:sequence>
              <xsd:element name="Value" maxOccurs="unbounded" minOccurs="0" nillable="true">
                <xsd:simpleType>
                  <xsd:restriction base="dms:Choice">
                    <xsd:enumeration value="NA"/>
                    <xsd:enumeration value="EMEA/MEE"/>
                    <xsd:enumeration value="AFRICA"/>
                    <xsd:enumeration value="MENA"/>
                    <xsd:enumeration value="BRAZIL"/>
                    <xsd:enumeration value="LATAM"/>
                    <xsd:enumeration value="ANZ"/>
                    <xsd:enumeration value="JAPAN"/>
                    <xsd:enumeration value="KOREA"/>
                    <xsd:enumeration value="SE ASIA"/>
                    <xsd:enumeration value="CHINA"/>
                    <xsd:enumeration value="INDIA"/>
                  </xsd:restriction>
                </xsd:simpleType>
              </xsd:element>
            </xsd:sequence>
          </xsd:extension>
        </xsd:complexContent>
      </xsd:complexType>
    </xsd:element>
    <xsd:element name="Solution" ma:index="9" nillable="true" ma:displayName="Solution" ma:internalName="Solution">
      <xsd:complexType>
        <xsd:complexContent>
          <xsd:extension base="dms:MultiChoice">
            <xsd:sequence>
              <xsd:element name="Value" maxOccurs="unbounded" minOccurs="0" nillable="true">
                <xsd:simpleType>
                  <xsd:restriction base="dms:Choice">
                    <xsd:enumeration value="Procurement"/>
                    <xsd:enumeration value="Strategic Sourcing"/>
                    <xsd:enumeration value="Spend Analysis"/>
                    <xsd:enumeration value="Network Enablement"/>
                    <xsd:enumeration value="Supply Chain Collaboration"/>
                    <xsd:enumeration value="Payables"/>
                    <xsd:enumeration value="Invoice Conversion Services"/>
                    <xsd:enumeration value="Supplier Management"/>
                  </xsd:restriction>
                </xsd:simpleType>
              </xsd:element>
            </xsd:sequence>
          </xsd:extension>
        </xsd:complexContent>
      </xsd:complexType>
    </xsd:element>
    <xsd:element name="SAP_x0020_Activate_x0020_Phase" ma:index="10" nillable="true" ma:displayName="SAP Activate Phase" ma:internalName="SAP_x0020_Activate_x0020_Phase">
      <xsd:complexType>
        <xsd:complexContent>
          <xsd:extension base="dms:MultiChoice">
            <xsd:sequence>
              <xsd:element name="Value" maxOccurs="unbounded" minOccurs="0" nillable="true">
                <xsd:simpleType>
                  <xsd:restriction base="dms:Choice">
                    <xsd:enumeration value="Prepare"/>
                    <xsd:enumeration value="Explore"/>
                    <xsd:enumeration value="Realize"/>
                    <xsd:enumeration value="Deploy"/>
                    <xsd:enumeration value="Run"/>
                  </xsd:restriction>
                </xsd:simpleType>
              </xsd:element>
            </xsd:sequence>
          </xsd:extension>
        </xsd:complexContent>
      </xsd:complexType>
    </xsd:element>
    <xsd:element name="SAP_x0020_Activate_x0020_Workstream" ma:index="11" nillable="true" ma:displayName="SAP Activate Workstream" ma:internalName="SAP_x0020_Activate_x0020_Workstream">
      <xsd:complexType>
        <xsd:complexContent>
          <xsd:extension base="dms:MultiChoice">
            <xsd:sequence>
              <xsd:element name="Value" maxOccurs="unbounded" minOccurs="0" nillable="true">
                <xsd:simpleType>
                  <xsd:restriction base="dms:Choice">
                    <xsd:enumeration value="Project Management"/>
                    <xsd:enumeration value="Application: Solution Adoption"/>
                    <xsd:enumeration value="Application: Customer Team Enablement"/>
                    <xsd:enumeration value="Application: Design and Configuration"/>
                    <xsd:enumeration value="Application: Integration"/>
                    <xsd:enumeration value="Application: Testing"/>
                    <xsd:enumeration value="Custom Code Extensions"/>
                    <xsd:enumeration value="Technical Architecture and Infrastructure"/>
                    <xsd:enumeration value="System Data Migration"/>
                    <xsd:enumeration value="Transition to Operations"/>
                  </xsd:restriction>
                </xsd:simpleType>
              </xsd:element>
            </xsd:sequence>
          </xsd:extension>
        </xsd:complexContent>
      </xsd:complex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DeploymentStartDate" ma:index="14" nillable="true" ma:displayName="Deployment Start Date" ma:format="DateOnly" ma:indexed="true" ma:internalName="DeploymentStartDate">
      <xsd:simpleType>
        <xsd:restriction base="dms:DateTime"/>
      </xsd:simpleType>
    </xsd:element>
    <xsd:element name="CustomTag" ma:index="15" nillable="true" ma:displayName="Custom Tag" ma:indexed="true" ma:internalName="CustomTag">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377506-530f-4d38-a904-aae4766f8a3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TaxCatchAll" ma:index="21" nillable="true" ma:displayName="Taxonomy Catch All Column" ma:hidden="true" ma:list="{4189f530-89e4-4197-9ec2-54ee8f4a62cf}" ma:internalName="TaxCatchAll" ma:showField="CatchAllData" ma:web="aa377506-530f-4d38-a904-aae4766f8a3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c3523a0f-ac6d-4565-a766-e48f96ee1a21" elementFormDefault="qualified">
    <xsd:import namespace="http://schemas.microsoft.com/office/2006/documentManagement/types"/>
    <xsd:import namespace="http://schemas.microsoft.com/office/infopath/2007/PartnerControls"/>
    <xsd:element name="SharedWithDetails" ma:index="17"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0025719-f17f-4aad-9c81-80a3a08d412b" elementFormDefault="qualified">
    <xsd:import namespace="http://schemas.microsoft.com/office/2006/documentManagement/types"/>
    <xsd:import namespace="http://schemas.microsoft.com/office/infopath/2007/PartnerControls"/>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c7b3fb9d-ee0a-40a8-bd42-4026b75186d8"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GenerationTime" ma:index="23" nillable="true" ma:displayName="MediaServiceGenerationTime" ma:hidden="true" ma:internalName="MediaServiceGenerationTime" ma:readOnly="true">
      <xsd:simpleType>
        <xsd:restriction base="dms:Text"/>
      </xsd:simpleType>
    </xsd:element>
    <xsd:element name="MediaServiceEventHashCode" ma:index="24" nillable="true" ma:displayName="MediaServiceEventHashCode" ma:hidden="true" ma:internalName="MediaServiceEventHashCode"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BB605F-A1BE-4413-97EA-CAE336E17BA5}">
  <ds:schemaRefs>
    <ds:schemaRef ds:uri="http://schemas.microsoft.com/office/2006/metadata/properties"/>
    <ds:schemaRef ds:uri="http://purl.org/dc/dcmitype/"/>
    <ds:schemaRef ds:uri="20a98044-2581-439e-bd45-fea6bae7c17c"/>
    <ds:schemaRef ds:uri="http://purl.org/dc/terms/"/>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 ds:uri="aa377506-530f-4d38-a904-aae4766f8a34"/>
    <ds:schemaRef ds:uri="30025719-F17F-4AAD-9C81-80A3A08D412B"/>
    <ds:schemaRef ds:uri="30025719-f17f-4aad-9c81-80a3a08d412b"/>
  </ds:schemaRefs>
</ds:datastoreItem>
</file>

<file path=customXml/itemProps2.xml><?xml version="1.0" encoding="utf-8"?>
<ds:datastoreItem xmlns:ds="http://schemas.openxmlformats.org/officeDocument/2006/customXml" ds:itemID="{C3721412-42A4-4D78-8A33-64D152C8BBDB}">
  <ds:schemaRefs>
    <ds:schemaRef ds:uri="http://schemas.microsoft.com/sharepoint/v3/contenttype/forms"/>
  </ds:schemaRefs>
</ds:datastoreItem>
</file>

<file path=customXml/itemProps3.xml><?xml version="1.0" encoding="utf-8"?>
<ds:datastoreItem xmlns:ds="http://schemas.openxmlformats.org/officeDocument/2006/customXml" ds:itemID="{27E70305-8C7B-4DB4-B570-CD845B45DA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025719-F17F-4AAD-9C81-80A3A08D412B"/>
    <ds:schemaRef ds:uri="aa377506-530f-4d38-a904-aae4766f8a34"/>
    <ds:schemaRef ds:uri="c3523a0f-ac6d-4565-a766-e48f96ee1a21"/>
    <ds:schemaRef ds:uri="30025719-f17f-4aad-9c81-80a3a08d412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SAP_Ariba_2020_16x9_white (3)</Template>
  <TotalTime>7114</TotalTime>
  <Words>7369</Words>
  <Application>Microsoft Office PowerPoint</Application>
  <PresentationFormat>Custom</PresentationFormat>
  <Paragraphs>731</Paragraphs>
  <Slides>63</Slides>
  <Notes>62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63</vt:i4>
      </vt:variant>
    </vt:vector>
  </HeadingPairs>
  <TitlesOfParts>
    <vt:vector size="73" baseType="lpstr">
      <vt:lpstr>Arial</vt:lpstr>
      <vt:lpstr>Arial Narrow</vt:lpstr>
      <vt:lpstr>Arial Unicode MS</vt:lpstr>
      <vt:lpstr>Calibri</vt:lpstr>
      <vt:lpstr>Courier New</vt:lpstr>
      <vt:lpstr>Symbol</vt:lpstr>
      <vt:lpstr>wingdings</vt:lpstr>
      <vt:lpstr>wingdings</vt:lpstr>
      <vt:lpstr>SAP Ariba 2020 16x9 white</vt:lpstr>
      <vt:lpstr>SAP Ariba 2020 16x9 blue</vt:lpstr>
      <vt:lpstr>Understanding, Creating and Publishing PunchOut® Catalogs</vt:lpstr>
      <vt:lpstr>Agenda</vt:lpstr>
      <vt:lpstr>Configuring a SAP Business Network (SBN) Account for PunchOut</vt:lpstr>
      <vt:lpstr>Configuring a SAP Business Network Account for PunchOut</vt:lpstr>
      <vt:lpstr>Configuring a SAP Business Network Account for PunchOut</vt:lpstr>
      <vt:lpstr>Configuring a SAP Business Network Account for PunchOut</vt:lpstr>
      <vt:lpstr>Configuring a SAP Business Network Account for PunchOut</vt:lpstr>
      <vt:lpstr>Configuring a SAP Business Network Account for PunchOut</vt:lpstr>
      <vt:lpstr>Configuring a SAP Business Network Account for PunchOut</vt:lpstr>
      <vt:lpstr>Configuring a SAP Business Network Account for PunchOut</vt:lpstr>
      <vt:lpstr>Native cXML transaction setup </vt:lpstr>
      <vt:lpstr>Native cXML transaction setup</vt:lpstr>
      <vt:lpstr>Native cXML transaction setup</vt:lpstr>
      <vt:lpstr>Configuring your Customer Specific PunchOut URL connection</vt:lpstr>
      <vt:lpstr>Configuring your Customer Specific PunchOut URL connection</vt:lpstr>
      <vt:lpstr>Configuring your Customer Specific PunchOut URL connection</vt:lpstr>
      <vt:lpstr>Configuring your Customer Specific PunchOut URL connection</vt:lpstr>
      <vt:lpstr>Configuring your Customer Specific PunchOut URL connection</vt:lpstr>
      <vt:lpstr>Configuring your Customer Specific PunchOut URL connection</vt:lpstr>
      <vt:lpstr>Configuring your Customer Specific PunchOut URL connection</vt:lpstr>
      <vt:lpstr>Setting up Default Level 1  Index File Template Details </vt:lpstr>
      <vt:lpstr>Setting up Default Level 1 Index File Template Details</vt:lpstr>
      <vt:lpstr>Setting up Default Level 1 Index File Template Details</vt:lpstr>
      <vt:lpstr>Setting up Default Level 1 Index File Template Details</vt:lpstr>
      <vt:lpstr>Setting up Default Level 1 Index File Template Details</vt:lpstr>
      <vt:lpstr>Creating and Publishing PunchOut Level 1 Catalogs Online</vt:lpstr>
      <vt:lpstr>Creating and Publishing PunchOut Level 1 Catalogs Online</vt:lpstr>
      <vt:lpstr>Creating and Publishing PunchOut Level 1 Catalogs Online</vt:lpstr>
      <vt:lpstr>Creating and Publishing PunchOut Level 1 Catalogs Online</vt:lpstr>
      <vt:lpstr>Creating and Publishing PunchOut Level 1 Catalogs Online</vt:lpstr>
      <vt:lpstr>Creating and Publishing PunchOut Level 1 Catalogs Online</vt:lpstr>
      <vt:lpstr>Creating and Publishing PunchOut Level 1 Catalogs Online</vt:lpstr>
      <vt:lpstr>Creating and Publishing PunchOut Level 1 Catalogs Online</vt:lpstr>
      <vt:lpstr>Creating and Publishing PunchOut Level 1 Catalogs Online</vt:lpstr>
      <vt:lpstr>Creating and Publishing PunchOut Level 1 Catalogs Online</vt:lpstr>
      <vt:lpstr>Creating and Publishing PunchOut Level 1 Catalogs Online</vt:lpstr>
      <vt:lpstr>Creating and Publishing PunchOut Level 1 Catalogs Online</vt:lpstr>
      <vt:lpstr>Creating and Publishing PunchOut Level 1 Catalogs Online</vt:lpstr>
      <vt:lpstr>Creating and Publishing PunchOut Level 1 Catalogs Online</vt:lpstr>
      <vt:lpstr>Template and Catalog File Creation for a Level 1 PunchOut Catalog</vt:lpstr>
      <vt:lpstr>PunchOut L1 Template</vt:lpstr>
      <vt:lpstr>Templates and Catalog Creation – L1 PunchOut</vt:lpstr>
      <vt:lpstr>Creating a L1 PunchOut Catalog</vt:lpstr>
      <vt:lpstr>Creating a L1 PunchOut Catalog</vt:lpstr>
      <vt:lpstr>Creating a L1 PunchOut Catalog</vt:lpstr>
      <vt:lpstr>Creating a L1 PunchOut Catalog</vt:lpstr>
      <vt:lpstr>Creating a L1 PunchOut Catalog</vt:lpstr>
      <vt:lpstr>Creating a L1 PunchOut Catalog</vt:lpstr>
      <vt:lpstr>Creating a L1 PunchOut Catalog</vt:lpstr>
      <vt:lpstr>Creating a L1 PunchOut Catalog</vt:lpstr>
      <vt:lpstr>Template and Catalog File Creation for a Level 2 PunchOut Catalog</vt:lpstr>
      <vt:lpstr>PunchOut L2 Template</vt:lpstr>
      <vt:lpstr>Creating a L2 PunchOut Catalog</vt:lpstr>
      <vt:lpstr>Creating a L2 PunchOut Catalog</vt:lpstr>
      <vt:lpstr>Business Network – File Size Limits</vt:lpstr>
      <vt:lpstr>Creating a L2 PunchOut Catalog</vt:lpstr>
      <vt:lpstr>Creating a L2 PunchOut Catalog</vt:lpstr>
      <vt:lpstr>Creating a L2 PunchOut Catalog</vt:lpstr>
      <vt:lpstr>Creating a L2 PunchOut Catalog</vt:lpstr>
      <vt:lpstr>Creating a L2 PunchOut Catalog</vt:lpstr>
      <vt:lpstr>Creating a L2 PunchOut Catalog</vt:lpstr>
      <vt:lpstr>Creating a L2 PunchOut Catalog</vt:lpstr>
      <vt:lpstr>Creating a L2 PunchOut Catalog</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Goes Here and Here and Here</dc:title>
  <dc:subject/>
  <dc:creator>Menegazzi, Mike</dc:creator>
  <cp:keywords>2020/16:9/white</cp:keywords>
  <dc:description/>
  <cp:lastModifiedBy>Gomez, Gustavo (external - Service)</cp:lastModifiedBy>
  <cp:revision>40</cp:revision>
  <dcterms:created xsi:type="dcterms:W3CDTF">2020-02-17T22:48:48Z</dcterms:created>
  <dcterms:modified xsi:type="dcterms:W3CDTF">2024-11-07T13:30:19Z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ContentTypeId">
    <vt:lpwstr>0x0101001FE99938AEDA0A43A31F14878A11E9E0</vt:lpwstr>
  </property>
  <property fmtid="{D5CDD505-2E9C-101B-9397-08002B2CF9AE}" pid="4" name="MediaServiceImageTags">
    <vt:lpwstr/>
  </property>
</Properties>
</file>