
<file path=[Content_Types].xml><?xml version="1.0" encoding="utf-8"?>
<Types xmlns="http://schemas.openxmlformats.org/package/2006/content-types">
  <Default Extension="jpeg" ContentType="image/jpeg"/>
  <Default Extension="png" ContentType="image/png"/>
  <Default Extension="pptx" ContentType="application/vnd.openxmlformats-officedocument.presentationml.presentation"/>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79" r:id="rId3"/>
    <p:sldId id="288" r:id="rId4"/>
    <p:sldId id="280" r:id="rId5"/>
    <p:sldId id="282" r:id="rId6"/>
    <p:sldId id="298" r:id="rId7"/>
    <p:sldId id="297" r:id="rId8"/>
    <p:sldId id="296" r:id="rId9"/>
    <p:sldId id="294" r:id="rId10"/>
    <p:sldId id="307" r:id="rId11"/>
    <p:sldId id="303" r:id="rId12"/>
    <p:sldId id="301" r:id="rId13"/>
    <p:sldId id="278" r:id="rId14"/>
    <p:sldId id="299" r:id="rId15"/>
    <p:sldId id="306" r:id="rId16"/>
    <p:sldId id="305" r:id="rId17"/>
    <p:sldId id="300" r:id="rId18"/>
    <p:sldId id="302" r:id="rId19"/>
    <p:sldId id="308" r:id="rId20"/>
    <p:sldId id="257" r:id="rId21"/>
    <p:sldId id="309" r:id="rId22"/>
    <p:sldId id="310" r:id="rId23"/>
    <p:sldId id="311" r:id="rId24"/>
    <p:sldId id="284" r:id="rId25"/>
    <p:sldId id="283" r:id="rId26"/>
    <p:sldId id="281" r:id="rId27"/>
    <p:sldId id="26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04" d="100"/>
          <a:sy n="104" d="100"/>
        </p:scale>
        <p:origin x="79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BABA9E-2C14-4010-8BA5-9D4DB18A2B85}" type="datetimeFigureOut">
              <a:rPr lang="en-US" smtClean="0"/>
              <a:t>11/27/2022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39682-F569-4F12-A90A-9C957B32E185}" type="slidenum">
              <a:rPr lang="en-US" smtClean="0"/>
              <a:t>‹#›</a:t>
            </a:fld>
            <a:endParaRPr lang="en-US"/>
          </a:p>
        </p:txBody>
      </p:sp>
    </p:spTree>
    <p:extLst>
      <p:ext uri="{BB962C8B-B14F-4D97-AF65-F5344CB8AC3E}">
        <p14:creationId xmlns:p14="http://schemas.microsoft.com/office/powerpoint/2010/main" val="469299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6CCB9-8BF4-4996-7450-F86840553A6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C4DFD4B-23A9-9283-94CC-7339C575C3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60326C-6371-666C-9F36-C3E94C89DC77}"/>
              </a:ext>
            </a:extLst>
          </p:cNvPr>
          <p:cNvSpPr>
            <a:spLocks noGrp="1"/>
          </p:cNvSpPr>
          <p:nvPr>
            <p:ph type="dt" sz="half" idx="10"/>
          </p:nvPr>
        </p:nvSpPr>
        <p:spPr/>
        <p:txBody>
          <a:bodyPr/>
          <a:lstStyle/>
          <a:p>
            <a:fld id="{E6AC64D1-F562-43B1-B2C7-51F6681FDB25}" type="datetime1">
              <a:rPr lang="en-US" smtClean="0"/>
              <a:t>11/27/2022</a:t>
            </a:fld>
            <a:endParaRPr lang="en-US"/>
          </a:p>
        </p:txBody>
      </p:sp>
      <p:sp>
        <p:nvSpPr>
          <p:cNvPr id="5" name="Footer Placeholder 4">
            <a:extLst>
              <a:ext uri="{FF2B5EF4-FFF2-40B4-BE49-F238E27FC236}">
                <a16:creationId xmlns:a16="http://schemas.microsoft.com/office/drawing/2014/main" id="{AC1B9CD6-FF80-0985-7700-D57E8139C733}"/>
              </a:ext>
            </a:extLst>
          </p:cNvPr>
          <p:cNvSpPr>
            <a:spLocks noGrp="1"/>
          </p:cNvSpPr>
          <p:nvPr>
            <p:ph type="ftr" sz="quarter" idx="11"/>
          </p:nvPr>
        </p:nvSpPr>
        <p:spPr>
          <a:xfrm>
            <a:off x="7948448" y="6356349"/>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21EE04BB-1CEF-6089-0AF5-26E8A97F0A89}"/>
              </a:ext>
            </a:extLst>
          </p:cNvPr>
          <p:cNvSpPr>
            <a:spLocks noGrp="1"/>
          </p:cNvSpPr>
          <p:nvPr>
            <p:ph type="sldNum" sz="quarter" idx="12"/>
          </p:nvPr>
        </p:nvSpPr>
        <p:spPr>
          <a:xfrm>
            <a:off x="4724400" y="6356350"/>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2391491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3AB56-D1E7-BD63-1810-94C9FEF45D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05F014-DF78-5C44-5260-C6FB20261D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5CD9B5-B572-E0C7-90E6-6E43D54D32FC}"/>
              </a:ext>
            </a:extLst>
          </p:cNvPr>
          <p:cNvSpPr>
            <a:spLocks noGrp="1"/>
          </p:cNvSpPr>
          <p:nvPr>
            <p:ph type="dt" sz="half" idx="10"/>
          </p:nvPr>
        </p:nvSpPr>
        <p:spPr/>
        <p:txBody>
          <a:bodyPr/>
          <a:lstStyle/>
          <a:p>
            <a:fld id="{CCFE2F60-A46B-4628-8018-01EE234155F4}" type="datetime1">
              <a:rPr lang="en-US" smtClean="0"/>
              <a:t>11/27/2022</a:t>
            </a:fld>
            <a:endParaRPr lang="en-US"/>
          </a:p>
        </p:txBody>
      </p:sp>
      <p:sp>
        <p:nvSpPr>
          <p:cNvPr id="5" name="Footer Placeholder 4">
            <a:extLst>
              <a:ext uri="{FF2B5EF4-FFF2-40B4-BE49-F238E27FC236}">
                <a16:creationId xmlns:a16="http://schemas.microsoft.com/office/drawing/2014/main" id="{3AE96D44-2C83-F437-EE6F-A85AD8484F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31DBCB-6336-920B-4D02-B13D5AD0519E}"/>
              </a:ext>
            </a:extLst>
          </p:cNvPr>
          <p:cNvSpPr>
            <a:spLocks noGrp="1"/>
          </p:cNvSpPr>
          <p:nvPr>
            <p:ph type="sldNum" sz="quarter" idx="12"/>
          </p:nvPr>
        </p:nvSpPr>
        <p:spPr>
          <a:xfrm>
            <a:off x="4616669" y="6341022"/>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1511472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F10A9-43B6-6070-21BF-9D0B6AF54B9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D274D32-4F20-6103-69BE-D82D08090C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92DA6F-5EC0-6BBD-880C-1A7A61B99AD4}"/>
              </a:ext>
            </a:extLst>
          </p:cNvPr>
          <p:cNvSpPr>
            <a:spLocks noGrp="1"/>
          </p:cNvSpPr>
          <p:nvPr>
            <p:ph type="dt" sz="half" idx="10"/>
          </p:nvPr>
        </p:nvSpPr>
        <p:spPr/>
        <p:txBody>
          <a:bodyPr/>
          <a:lstStyle/>
          <a:p>
            <a:fld id="{95A91A29-52CF-4D61-A6A8-DC478E5F01B8}" type="datetime1">
              <a:rPr lang="en-US" smtClean="0"/>
              <a:t>11/27/2022</a:t>
            </a:fld>
            <a:endParaRPr lang="en-US"/>
          </a:p>
        </p:txBody>
      </p:sp>
      <p:sp>
        <p:nvSpPr>
          <p:cNvPr id="5" name="Footer Placeholder 4">
            <a:extLst>
              <a:ext uri="{FF2B5EF4-FFF2-40B4-BE49-F238E27FC236}">
                <a16:creationId xmlns:a16="http://schemas.microsoft.com/office/drawing/2014/main" id="{A59EF822-2E2B-193E-91F9-1EFC22A7CA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1419F4-8F35-FDA4-4355-25988C3C5B88}"/>
              </a:ext>
            </a:extLst>
          </p:cNvPr>
          <p:cNvSpPr>
            <a:spLocks noGrp="1"/>
          </p:cNvSpPr>
          <p:nvPr>
            <p:ph type="sldNum" sz="quarter" idx="12"/>
          </p:nvPr>
        </p:nvSpPr>
        <p:spPr>
          <a:xfrm>
            <a:off x="4724400" y="6356349"/>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1581103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83C1B-4DB3-E1F0-33A0-A4AFBF0A16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58AC89-DAEC-CECE-FD15-D354A84BA71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C8196C5-42CD-B78C-F2BE-53AFB547D5B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B898645-9C8C-DA9E-69EA-26E16BD3EB7C}"/>
              </a:ext>
            </a:extLst>
          </p:cNvPr>
          <p:cNvSpPr>
            <a:spLocks noGrp="1"/>
          </p:cNvSpPr>
          <p:nvPr>
            <p:ph type="dt" sz="half" idx="10"/>
          </p:nvPr>
        </p:nvSpPr>
        <p:spPr/>
        <p:txBody>
          <a:bodyPr/>
          <a:lstStyle/>
          <a:p>
            <a:fld id="{820EA851-3CB9-4C71-B4FF-0BA969B1A4B3}" type="datetime1">
              <a:rPr lang="en-US" smtClean="0"/>
              <a:t>11/27/2022</a:t>
            </a:fld>
            <a:endParaRPr lang="en-US"/>
          </a:p>
        </p:txBody>
      </p:sp>
      <p:sp>
        <p:nvSpPr>
          <p:cNvPr id="6" name="Footer Placeholder 5">
            <a:extLst>
              <a:ext uri="{FF2B5EF4-FFF2-40B4-BE49-F238E27FC236}">
                <a16:creationId xmlns:a16="http://schemas.microsoft.com/office/drawing/2014/main" id="{4A9104F6-9742-EA2C-601C-2254DFA39A0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A3E6FA-3940-6A1E-54DE-A4EFA1D8912A}"/>
              </a:ext>
            </a:extLst>
          </p:cNvPr>
          <p:cNvSpPr>
            <a:spLocks noGrp="1"/>
          </p:cNvSpPr>
          <p:nvPr>
            <p:ph type="sldNum" sz="quarter" idx="12"/>
          </p:nvPr>
        </p:nvSpPr>
        <p:spPr>
          <a:xfrm>
            <a:off x="4648200" y="6341022"/>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728076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056B9-CE45-346A-B9AC-97A0613AB9F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8923B57-3755-BE62-245B-959BBE2362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B9BBFAD-B2CE-D79C-69B8-E3503DA287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CD30AF4-918F-6618-C05F-A88AA659EC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6E21BE-F97D-3DF9-3975-40D86B4DCF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F941E64-CE8C-AA01-48E2-45C8EFDB284B}"/>
              </a:ext>
            </a:extLst>
          </p:cNvPr>
          <p:cNvSpPr>
            <a:spLocks noGrp="1"/>
          </p:cNvSpPr>
          <p:nvPr>
            <p:ph type="dt" sz="half" idx="10"/>
          </p:nvPr>
        </p:nvSpPr>
        <p:spPr/>
        <p:txBody>
          <a:bodyPr/>
          <a:lstStyle/>
          <a:p>
            <a:fld id="{EF8D3547-D35E-4D3B-BA05-8717DA6D25E5}" type="datetime1">
              <a:rPr lang="en-US" smtClean="0"/>
              <a:t>11/27/2022</a:t>
            </a:fld>
            <a:endParaRPr lang="en-US"/>
          </a:p>
        </p:txBody>
      </p:sp>
      <p:sp>
        <p:nvSpPr>
          <p:cNvPr id="8" name="Footer Placeholder 7">
            <a:extLst>
              <a:ext uri="{FF2B5EF4-FFF2-40B4-BE49-F238E27FC236}">
                <a16:creationId xmlns:a16="http://schemas.microsoft.com/office/drawing/2014/main" id="{6D358548-DAEC-FDBC-5D81-6B19811690A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367EEFF-04A1-164D-532F-3DF5AFC8CF20}"/>
              </a:ext>
            </a:extLst>
          </p:cNvPr>
          <p:cNvSpPr>
            <a:spLocks noGrp="1"/>
          </p:cNvSpPr>
          <p:nvPr>
            <p:ph type="sldNum" sz="quarter" idx="12"/>
          </p:nvPr>
        </p:nvSpPr>
        <p:spPr>
          <a:xfrm>
            <a:off x="4625975" y="6356349"/>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230561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D0304-27D8-B5FC-35E8-EE4E945FA37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CAD3AC9-FC54-A034-6485-017200E26B86}"/>
              </a:ext>
            </a:extLst>
          </p:cNvPr>
          <p:cNvSpPr>
            <a:spLocks noGrp="1"/>
          </p:cNvSpPr>
          <p:nvPr>
            <p:ph type="dt" sz="half" idx="10"/>
          </p:nvPr>
        </p:nvSpPr>
        <p:spPr/>
        <p:txBody>
          <a:bodyPr/>
          <a:lstStyle/>
          <a:p>
            <a:fld id="{BD6E3909-A74E-4E64-AD8D-3F2A29B15134}" type="datetime1">
              <a:rPr lang="en-US" smtClean="0"/>
              <a:t>11/27/2022</a:t>
            </a:fld>
            <a:endParaRPr lang="en-US"/>
          </a:p>
        </p:txBody>
      </p:sp>
      <p:sp>
        <p:nvSpPr>
          <p:cNvPr id="4" name="Footer Placeholder 3">
            <a:extLst>
              <a:ext uri="{FF2B5EF4-FFF2-40B4-BE49-F238E27FC236}">
                <a16:creationId xmlns:a16="http://schemas.microsoft.com/office/drawing/2014/main" id="{C9CD23F7-3C3C-5472-DA7B-BF4E28E58877}"/>
              </a:ext>
            </a:extLst>
          </p:cNvPr>
          <p:cNvSpPr>
            <a:spLocks noGrp="1"/>
          </p:cNvSpPr>
          <p:nvPr>
            <p:ph type="ftr" sz="quarter" idx="11"/>
          </p:nvPr>
        </p:nvSpPr>
        <p:spPr>
          <a:xfrm>
            <a:off x="7790793" y="6356350"/>
            <a:ext cx="4114800" cy="365125"/>
          </a:xfrm>
        </p:spPr>
        <p:txBody>
          <a:bodyPr/>
          <a:lstStyle/>
          <a:p>
            <a:endParaRPr lang="en-US" dirty="0"/>
          </a:p>
        </p:txBody>
      </p:sp>
      <p:sp>
        <p:nvSpPr>
          <p:cNvPr id="5" name="Slide Number Placeholder 4">
            <a:extLst>
              <a:ext uri="{FF2B5EF4-FFF2-40B4-BE49-F238E27FC236}">
                <a16:creationId xmlns:a16="http://schemas.microsoft.com/office/drawing/2014/main" id="{5E92EED1-CC52-ED5F-CDF7-7371A08F24E1}"/>
              </a:ext>
            </a:extLst>
          </p:cNvPr>
          <p:cNvSpPr>
            <a:spLocks noGrp="1"/>
          </p:cNvSpPr>
          <p:nvPr>
            <p:ph type="sldNum" sz="quarter" idx="12"/>
          </p:nvPr>
        </p:nvSpPr>
        <p:spPr>
          <a:xfrm>
            <a:off x="4724400" y="6310312"/>
            <a:ext cx="2743200" cy="365125"/>
          </a:xfrm>
        </p:spPr>
        <p:txBody>
          <a:bodyPr/>
          <a:lstStyle/>
          <a:p>
            <a:fld id="{4DC53082-2729-4F5B-A72D-8743DE49B832}" type="slidenum">
              <a:rPr lang="en-US" smtClean="0"/>
              <a:t>‹#›</a:t>
            </a:fld>
            <a:endParaRPr lang="en-US" dirty="0"/>
          </a:p>
        </p:txBody>
      </p:sp>
    </p:spTree>
    <p:extLst>
      <p:ext uri="{BB962C8B-B14F-4D97-AF65-F5344CB8AC3E}">
        <p14:creationId xmlns:p14="http://schemas.microsoft.com/office/powerpoint/2010/main" val="2073914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E8370C-0556-151C-F957-1F21C7CA5F55}"/>
              </a:ext>
            </a:extLst>
          </p:cNvPr>
          <p:cNvSpPr>
            <a:spLocks noGrp="1"/>
          </p:cNvSpPr>
          <p:nvPr>
            <p:ph type="dt" sz="half" idx="10"/>
          </p:nvPr>
        </p:nvSpPr>
        <p:spPr/>
        <p:txBody>
          <a:bodyPr/>
          <a:lstStyle/>
          <a:p>
            <a:fld id="{C64FCA39-0CC6-42D4-8F34-482CB6D72641}" type="datetime1">
              <a:rPr lang="en-US" smtClean="0"/>
              <a:t>11/27/2022</a:t>
            </a:fld>
            <a:endParaRPr lang="en-US"/>
          </a:p>
        </p:txBody>
      </p:sp>
      <p:sp>
        <p:nvSpPr>
          <p:cNvPr id="3" name="Footer Placeholder 2">
            <a:extLst>
              <a:ext uri="{FF2B5EF4-FFF2-40B4-BE49-F238E27FC236}">
                <a16:creationId xmlns:a16="http://schemas.microsoft.com/office/drawing/2014/main" id="{0546202C-E717-A20D-8C04-574A18D955C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4383451-DE7A-F92E-A4D3-00B05433AC11}"/>
              </a:ext>
            </a:extLst>
          </p:cNvPr>
          <p:cNvSpPr>
            <a:spLocks noGrp="1"/>
          </p:cNvSpPr>
          <p:nvPr>
            <p:ph type="sldNum" sz="quarter" idx="12"/>
          </p:nvPr>
        </p:nvSpPr>
        <p:spPr>
          <a:xfrm>
            <a:off x="4724400" y="6322410"/>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3021026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27C1C-0ADD-3356-4DD6-C9AC8A837E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4546448-EB50-DB33-67FD-7EDAF65977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0564290-0066-0A4F-2115-5B95D6DD15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DC45E6-61B3-E44B-531C-36FB55A972C1}"/>
              </a:ext>
            </a:extLst>
          </p:cNvPr>
          <p:cNvSpPr>
            <a:spLocks noGrp="1"/>
          </p:cNvSpPr>
          <p:nvPr>
            <p:ph type="dt" sz="half" idx="10"/>
          </p:nvPr>
        </p:nvSpPr>
        <p:spPr/>
        <p:txBody>
          <a:bodyPr/>
          <a:lstStyle/>
          <a:p>
            <a:fld id="{6EFABCDB-0F61-4ABD-8BFF-B1199C97984D}" type="datetime1">
              <a:rPr lang="en-US" smtClean="0"/>
              <a:t>11/27/2022</a:t>
            </a:fld>
            <a:endParaRPr lang="en-US"/>
          </a:p>
        </p:txBody>
      </p:sp>
      <p:sp>
        <p:nvSpPr>
          <p:cNvPr id="6" name="Footer Placeholder 5">
            <a:extLst>
              <a:ext uri="{FF2B5EF4-FFF2-40B4-BE49-F238E27FC236}">
                <a16:creationId xmlns:a16="http://schemas.microsoft.com/office/drawing/2014/main" id="{469C3BFE-F16B-2FBD-E271-1218168050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4D3834-E3A0-4863-6D81-D9DAB7128F77}"/>
              </a:ext>
            </a:extLst>
          </p:cNvPr>
          <p:cNvSpPr>
            <a:spLocks noGrp="1"/>
          </p:cNvSpPr>
          <p:nvPr>
            <p:ph type="sldNum" sz="quarter" idx="12"/>
          </p:nvPr>
        </p:nvSpPr>
        <p:spPr>
          <a:xfrm>
            <a:off x="4724400" y="6348412"/>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2907113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CF5EC-A5A7-F232-A2DA-67DDA178F9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091502D-76AA-0739-64EC-ED5F106776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628E1BA-7D7B-18A9-CB7C-B732557D84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1C8CF8-B7D8-0C29-B177-F5B5D5092FF9}"/>
              </a:ext>
            </a:extLst>
          </p:cNvPr>
          <p:cNvSpPr>
            <a:spLocks noGrp="1"/>
          </p:cNvSpPr>
          <p:nvPr>
            <p:ph type="dt" sz="half" idx="10"/>
          </p:nvPr>
        </p:nvSpPr>
        <p:spPr/>
        <p:txBody>
          <a:bodyPr/>
          <a:lstStyle/>
          <a:p>
            <a:fld id="{476E7A4C-4A61-44E2-82B4-71665B844280}" type="datetime1">
              <a:rPr lang="en-US" smtClean="0"/>
              <a:t>11/27/2022</a:t>
            </a:fld>
            <a:endParaRPr lang="en-US"/>
          </a:p>
        </p:txBody>
      </p:sp>
      <p:sp>
        <p:nvSpPr>
          <p:cNvPr id="6" name="Footer Placeholder 5">
            <a:extLst>
              <a:ext uri="{FF2B5EF4-FFF2-40B4-BE49-F238E27FC236}">
                <a16:creationId xmlns:a16="http://schemas.microsoft.com/office/drawing/2014/main" id="{86DF62F7-04EF-5FCF-9B64-95D589B5910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3BEEB4-44E0-A066-689C-2BC9C0723F68}"/>
              </a:ext>
            </a:extLst>
          </p:cNvPr>
          <p:cNvSpPr>
            <a:spLocks noGrp="1"/>
          </p:cNvSpPr>
          <p:nvPr>
            <p:ph type="sldNum" sz="quarter" idx="12"/>
          </p:nvPr>
        </p:nvSpPr>
        <p:spPr>
          <a:xfrm>
            <a:off x="4724400" y="6348412"/>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2699746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CBCA5-AD35-8B5E-F956-CE3AE2013B2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6E12FEF-A2FD-CBC2-6BB3-4C1D21668C5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3F6CE2-1E54-463E-17F2-7EF027440A87}"/>
              </a:ext>
            </a:extLst>
          </p:cNvPr>
          <p:cNvSpPr>
            <a:spLocks noGrp="1"/>
          </p:cNvSpPr>
          <p:nvPr>
            <p:ph type="dt" sz="half" idx="10"/>
          </p:nvPr>
        </p:nvSpPr>
        <p:spPr/>
        <p:txBody>
          <a:bodyPr/>
          <a:lstStyle/>
          <a:p>
            <a:fld id="{957A67A4-B217-48C9-A9E6-3C7CBA6CF116}" type="datetime1">
              <a:rPr lang="en-US" smtClean="0"/>
              <a:t>11/27/2022</a:t>
            </a:fld>
            <a:endParaRPr lang="en-US"/>
          </a:p>
        </p:txBody>
      </p:sp>
      <p:sp>
        <p:nvSpPr>
          <p:cNvPr id="5" name="Footer Placeholder 4">
            <a:extLst>
              <a:ext uri="{FF2B5EF4-FFF2-40B4-BE49-F238E27FC236}">
                <a16:creationId xmlns:a16="http://schemas.microsoft.com/office/drawing/2014/main" id="{886EB24B-EC90-633E-BE6D-DCD15DDA2F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8FDCDC-388C-9A3C-4447-5CF65B232305}"/>
              </a:ext>
            </a:extLst>
          </p:cNvPr>
          <p:cNvSpPr>
            <a:spLocks noGrp="1"/>
          </p:cNvSpPr>
          <p:nvPr>
            <p:ph type="sldNum" sz="quarter" idx="12"/>
          </p:nvPr>
        </p:nvSpPr>
        <p:spPr>
          <a:xfrm>
            <a:off x="4724400" y="6330512"/>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4039565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8E06F5-37F5-66BB-6F97-B37AA94DB0F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719CDE5-33FE-2F87-0FF8-6F030380EBB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053C66-079C-DD5F-9C2B-9060C42E2E21}"/>
              </a:ext>
            </a:extLst>
          </p:cNvPr>
          <p:cNvSpPr>
            <a:spLocks noGrp="1"/>
          </p:cNvSpPr>
          <p:nvPr>
            <p:ph type="dt" sz="half" idx="10"/>
          </p:nvPr>
        </p:nvSpPr>
        <p:spPr/>
        <p:txBody>
          <a:bodyPr/>
          <a:lstStyle/>
          <a:p>
            <a:fld id="{9523A4A2-BE93-4351-B10A-12D72C0F8AA7}" type="datetime1">
              <a:rPr lang="en-US" smtClean="0"/>
              <a:t>11/27/2022</a:t>
            </a:fld>
            <a:endParaRPr lang="en-US"/>
          </a:p>
        </p:txBody>
      </p:sp>
      <p:sp>
        <p:nvSpPr>
          <p:cNvPr id="5" name="Footer Placeholder 4">
            <a:extLst>
              <a:ext uri="{FF2B5EF4-FFF2-40B4-BE49-F238E27FC236}">
                <a16:creationId xmlns:a16="http://schemas.microsoft.com/office/drawing/2014/main" id="{4AFD7CC0-1B2B-8ABB-E738-F1CDF0D4C7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0E6E60-1813-B556-4BC0-695F31242BDF}"/>
              </a:ext>
            </a:extLst>
          </p:cNvPr>
          <p:cNvSpPr>
            <a:spLocks noGrp="1"/>
          </p:cNvSpPr>
          <p:nvPr>
            <p:ph type="sldNum" sz="quarter" idx="12"/>
          </p:nvPr>
        </p:nvSpPr>
        <p:spPr>
          <a:xfrm>
            <a:off x="4705350" y="6310312"/>
            <a:ext cx="2743200" cy="365125"/>
          </a:xfrm>
        </p:spPr>
        <p:txBody>
          <a:bodyPr/>
          <a:lstStyle/>
          <a:p>
            <a:fld id="{4DC53082-2729-4F5B-A72D-8743DE49B832}" type="slidenum">
              <a:rPr lang="en-US" smtClean="0"/>
              <a:t>‹#›</a:t>
            </a:fld>
            <a:endParaRPr lang="en-US"/>
          </a:p>
        </p:txBody>
      </p:sp>
    </p:spTree>
    <p:extLst>
      <p:ext uri="{BB962C8B-B14F-4D97-AF65-F5344CB8AC3E}">
        <p14:creationId xmlns:p14="http://schemas.microsoft.com/office/powerpoint/2010/main" val="858164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76B117-ADB6-3804-B5C2-FA1389CE4A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23F9DEA-B8C4-4D07-3101-F1E402B3AE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B16437-F290-FDAF-E696-20D00468EC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AE9CCD-5974-44D0-A1A8-416F361DFE3F}" type="datetime1">
              <a:rPr lang="en-US" smtClean="0"/>
              <a:t>11/27/2022</a:t>
            </a:fld>
            <a:endParaRPr lang="en-US"/>
          </a:p>
        </p:txBody>
      </p:sp>
      <p:sp>
        <p:nvSpPr>
          <p:cNvPr id="5" name="Footer Placeholder 4">
            <a:extLst>
              <a:ext uri="{FF2B5EF4-FFF2-40B4-BE49-F238E27FC236}">
                <a16:creationId xmlns:a16="http://schemas.microsoft.com/office/drawing/2014/main" id="{11286034-59CB-8980-843E-DADCB46266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CE9BC90-18CB-29A8-E953-FC6A9C0661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C53082-2729-4F5B-A72D-8743DE49B832}" type="slidenum">
              <a:rPr lang="en-US" smtClean="0"/>
              <a:t>‹#›</a:t>
            </a:fld>
            <a:endParaRPr lang="en-US"/>
          </a:p>
        </p:txBody>
      </p:sp>
      <p:sp>
        <p:nvSpPr>
          <p:cNvPr id="7" name="MSIPCMContentMarking" descr="{&quot;HashCode&quot;:558679615,&quot;Placement&quot;:&quot;Footer&quot;,&quot;Top&quot;:519.343,&quot;Left&quot;:424.401337,&quot;SlideWidth&quot;:960,&quot;SlideHeight&quot;:540}">
            <a:extLst>
              <a:ext uri="{FF2B5EF4-FFF2-40B4-BE49-F238E27FC236}">
                <a16:creationId xmlns:a16="http://schemas.microsoft.com/office/drawing/2014/main" id="{A9107DCA-3BE7-50C6-25AE-C284F3CCFAB4}"/>
              </a:ext>
            </a:extLst>
          </p:cNvPr>
          <p:cNvSpPr txBox="1"/>
          <p:nvPr userDrawn="1"/>
        </p:nvSpPr>
        <p:spPr>
          <a:xfrm>
            <a:off x="5389897" y="6595656"/>
            <a:ext cx="1412207" cy="262344"/>
          </a:xfrm>
          <a:prstGeom prst="rect">
            <a:avLst/>
          </a:prstGeom>
          <a:noFill/>
        </p:spPr>
        <p:txBody>
          <a:bodyPr vert="horz" wrap="square" lIns="0" tIns="0" rIns="0" bIns="0" rtlCol="0" anchor="ctr" anchorCtr="1">
            <a:spAutoFit/>
          </a:bodyPr>
          <a:lstStyle/>
          <a:p>
            <a:pPr algn="ctr">
              <a:spcBef>
                <a:spcPts val="0"/>
              </a:spcBef>
              <a:spcAft>
                <a:spcPts val="0"/>
              </a:spcAft>
            </a:pPr>
            <a:r>
              <a:rPr lang="en-US" sz="1000">
                <a:solidFill>
                  <a:srgbClr val="008000"/>
                </a:solidFill>
                <a:latin typeface="Calibri" panose="020F0502020204030204" pitchFamily="34" charset="0"/>
              </a:rPr>
              <a:t>This content is Public.</a:t>
            </a:r>
          </a:p>
        </p:txBody>
      </p:sp>
    </p:spTree>
    <p:extLst>
      <p:ext uri="{BB962C8B-B14F-4D97-AF65-F5344CB8AC3E}">
        <p14:creationId xmlns:p14="http://schemas.microsoft.com/office/powerpoint/2010/main" val="10303088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8.xml"/><Relationship Id="rId3" Type="http://schemas.openxmlformats.org/officeDocument/2006/relationships/slide" Target="slide6.xml"/><Relationship Id="rId7" Type="http://schemas.openxmlformats.org/officeDocument/2006/relationships/slide" Target="slide11.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10.xml"/><Relationship Id="rId11" Type="http://schemas.openxmlformats.org/officeDocument/2006/relationships/slide" Target="slide15.xml"/><Relationship Id="rId5" Type="http://schemas.openxmlformats.org/officeDocument/2006/relationships/slide" Target="slide9.xml"/><Relationship Id="rId10" Type="http://schemas.openxmlformats.org/officeDocument/2006/relationships/slide" Target="slide14.xml"/><Relationship Id="rId4" Type="http://schemas.openxmlformats.org/officeDocument/2006/relationships/slide" Target="slide8.xml"/><Relationship Id="rId9" Type="http://schemas.openxmlformats.org/officeDocument/2006/relationships/slide" Target="slide13.xml"/><Relationship Id="rId1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helpcenter.ariba.com/index.html?sap-language=en#/help"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22.wmf"/><Relationship Id="rId4" Type="http://schemas.openxmlformats.org/officeDocument/2006/relationships/package" Target="../embeddings/Microsoft_PowerPoint_Presentation.pptx"/></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mu.ariba.com/seller-portal-dashboard/home" TargetMode="Externa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6DF39-2582-44B6-CBF1-7682B86DC97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D7BC693C-8365-A73F-8611-86167101029F}"/>
              </a:ext>
            </a:extLst>
          </p:cNvPr>
          <p:cNvSpPr>
            <a:spLocks noGrp="1"/>
          </p:cNvSpPr>
          <p:nvPr>
            <p:ph type="subTitle" idx="1"/>
          </p:nvPr>
        </p:nvSpPr>
        <p:spPr>
          <a:xfrm>
            <a:off x="1524000" y="3906800"/>
            <a:ext cx="9144000" cy="933055"/>
          </a:xfrm>
        </p:spPr>
        <p:txBody>
          <a:bodyPr>
            <a:normAutofit fontScale="85000" lnSpcReduction="10000"/>
          </a:bodyPr>
          <a:lstStyle/>
          <a:p>
            <a:r>
              <a:rPr lang="en-US" sz="5400" b="1" dirty="0"/>
              <a:t>FAQ for Vendors – Common Issues </a:t>
            </a:r>
          </a:p>
        </p:txBody>
      </p:sp>
      <p:pic>
        <p:nvPicPr>
          <p:cNvPr id="6" name="Picture 2">
            <a:extLst>
              <a:ext uri="{FF2B5EF4-FFF2-40B4-BE49-F238E27FC236}">
                <a16:creationId xmlns:a16="http://schemas.microsoft.com/office/drawing/2014/main" id="{BC1958F4-97C1-E9A6-E1F2-8F9B8B81A1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284" y="794755"/>
            <a:ext cx="11189432" cy="24782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888278D-AC38-53ED-AD7F-2BF648486E60}"/>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4" name="Slide Number Placeholder 3">
            <a:extLst>
              <a:ext uri="{FF2B5EF4-FFF2-40B4-BE49-F238E27FC236}">
                <a16:creationId xmlns:a16="http://schemas.microsoft.com/office/drawing/2014/main" id="{DD1568A8-6EEB-455C-3B4E-B91D7B5279C4}"/>
              </a:ext>
            </a:extLst>
          </p:cNvPr>
          <p:cNvSpPr>
            <a:spLocks noGrp="1"/>
          </p:cNvSpPr>
          <p:nvPr>
            <p:ph type="sldNum" sz="quarter" idx="12"/>
          </p:nvPr>
        </p:nvSpPr>
        <p:spPr/>
        <p:txBody>
          <a:bodyPr/>
          <a:lstStyle/>
          <a:p>
            <a:fld id="{4DC53082-2729-4F5B-A72D-8743DE49B832}" type="slidenum">
              <a:rPr lang="en-US" smtClean="0"/>
              <a:t>1</a:t>
            </a:fld>
            <a:endParaRPr lang="en-US"/>
          </a:p>
        </p:txBody>
      </p:sp>
    </p:spTree>
    <p:extLst>
      <p:ext uri="{BB962C8B-B14F-4D97-AF65-F5344CB8AC3E}">
        <p14:creationId xmlns:p14="http://schemas.microsoft.com/office/powerpoint/2010/main" val="2484030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48674" y="127038"/>
            <a:ext cx="10515600" cy="908754"/>
          </a:xfrm>
        </p:spPr>
        <p:txBody>
          <a:bodyPr/>
          <a:lstStyle/>
          <a:p>
            <a:r>
              <a:rPr lang="en-US" b="1" dirty="0">
                <a:latin typeface="+mn-lt"/>
              </a:rPr>
              <a:t>Common Issues</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48675" y="879744"/>
            <a:ext cx="11247968" cy="5668838"/>
          </a:xfrm>
        </p:spPr>
        <p:txBody>
          <a:bodyPr>
            <a:normAutofit lnSpcReduction="10000"/>
          </a:bodyPr>
          <a:lstStyle/>
          <a:p>
            <a:pPr lvl="1"/>
            <a:r>
              <a:rPr lang="en-US" sz="2800" b="1" dirty="0">
                <a:hlinkClick r:id="rId2" action="ppaction://hlinksldjump"/>
              </a:rPr>
              <a:t>Home Screen and Navigation </a:t>
            </a:r>
            <a:r>
              <a:rPr lang="en-US" sz="2800" b="1" dirty="0"/>
              <a:t>– pages 3-5</a:t>
            </a:r>
          </a:p>
          <a:p>
            <a:pPr lvl="1"/>
            <a:r>
              <a:rPr lang="en-US" sz="2800" b="1" dirty="0">
                <a:hlinkClick r:id="rId3" action="ppaction://hlinksldjump"/>
              </a:rPr>
              <a:t>I can’t see my POs – Am I connected to Gerdau? </a:t>
            </a:r>
            <a:r>
              <a:rPr lang="en-US" sz="2800" b="1" dirty="0"/>
              <a:t>– pages 6-7</a:t>
            </a:r>
          </a:p>
          <a:p>
            <a:pPr lvl="1"/>
            <a:r>
              <a:rPr lang="en-US" sz="2800" b="1" dirty="0">
                <a:hlinkClick r:id="rId4" action="ppaction://hlinksldjump"/>
              </a:rPr>
              <a:t>I can’t see my POs - Setting up the Workbench Tab </a:t>
            </a:r>
            <a:r>
              <a:rPr lang="en-US" sz="2800" b="1" dirty="0"/>
              <a:t>–page 8</a:t>
            </a:r>
          </a:p>
          <a:p>
            <a:pPr lvl="1"/>
            <a:r>
              <a:rPr lang="en-US" sz="2800" b="1" dirty="0">
                <a:hlinkClick r:id="rId5" action="ppaction://hlinksldjump"/>
              </a:rPr>
              <a:t>I can’t see my POs - Change a Workbench criteria </a:t>
            </a:r>
            <a:r>
              <a:rPr lang="en-US" sz="2800" b="1" dirty="0"/>
              <a:t>– page 9</a:t>
            </a:r>
          </a:p>
          <a:p>
            <a:pPr lvl="1"/>
            <a:r>
              <a:rPr lang="en-US" sz="2800" b="1" dirty="0">
                <a:hlinkClick r:id="rId6" action="ppaction://hlinksldjump"/>
              </a:rPr>
              <a:t>How do I create an Order Confirmation? </a:t>
            </a:r>
            <a:r>
              <a:rPr lang="en-US" sz="2800" b="1" dirty="0"/>
              <a:t>– page 10</a:t>
            </a:r>
          </a:p>
          <a:p>
            <a:pPr lvl="1"/>
            <a:r>
              <a:rPr lang="en-US" sz="2800" b="1" dirty="0">
                <a:hlinkClick r:id="rId7" action="ppaction://hlinksldjump"/>
              </a:rPr>
              <a:t>How do I create a Service Sheet? </a:t>
            </a:r>
            <a:r>
              <a:rPr lang="en-US" sz="2800" b="1" dirty="0"/>
              <a:t>– page 11</a:t>
            </a:r>
          </a:p>
          <a:p>
            <a:pPr lvl="1"/>
            <a:r>
              <a:rPr lang="en-US" sz="2800" b="1" dirty="0">
                <a:hlinkClick r:id="rId8" action="ppaction://hlinksldjump"/>
              </a:rPr>
              <a:t>How can I find what my invoice’s status is? </a:t>
            </a:r>
            <a:r>
              <a:rPr lang="en-US" sz="2800" b="1" dirty="0"/>
              <a:t>– page 12</a:t>
            </a:r>
          </a:p>
          <a:p>
            <a:pPr lvl="1"/>
            <a:r>
              <a:rPr lang="en-US" sz="2800" b="1" dirty="0">
                <a:hlinkClick r:id="rId9" action="ppaction://hlinksldjump"/>
              </a:rPr>
              <a:t>Ariba adds Tax to the invoice, but I don’t charge tax  </a:t>
            </a:r>
            <a:r>
              <a:rPr lang="en-US" sz="2800" b="1" dirty="0"/>
              <a:t>- page 13</a:t>
            </a:r>
          </a:p>
          <a:p>
            <a:pPr lvl="1"/>
            <a:r>
              <a:rPr lang="en-US" sz="2800" b="1" dirty="0">
                <a:hlinkClick r:id="rId10" action="ppaction://hlinksldjump"/>
              </a:rPr>
              <a:t>AP invoice Submission rejected my invoice </a:t>
            </a:r>
            <a:r>
              <a:rPr lang="en-US" sz="2800" b="1" dirty="0"/>
              <a:t>– page 14</a:t>
            </a:r>
          </a:p>
          <a:p>
            <a:pPr lvl="1"/>
            <a:r>
              <a:rPr lang="en-US" sz="2800" b="1" dirty="0">
                <a:hlinkClick r:id="rId11" action="ppaction://hlinksldjump"/>
              </a:rPr>
              <a:t>I’ve received invoice rejection email from Ariba </a:t>
            </a:r>
            <a:r>
              <a:rPr lang="en-US" sz="2800" b="1" dirty="0"/>
              <a:t>– pages 15-16</a:t>
            </a:r>
          </a:p>
          <a:p>
            <a:pPr lvl="1"/>
            <a:r>
              <a:rPr lang="en-US" sz="2800" b="1" dirty="0">
                <a:hlinkClick r:id="rId12" action="ppaction://hlinksldjump"/>
              </a:rPr>
              <a:t>I need to reset my password </a:t>
            </a:r>
            <a:r>
              <a:rPr lang="en-US" sz="2800" b="1" dirty="0"/>
              <a:t>– page 17</a:t>
            </a:r>
          </a:p>
          <a:p>
            <a:pPr lvl="1"/>
            <a:r>
              <a:rPr lang="en-US" sz="2800" b="1" dirty="0">
                <a:hlinkClick r:id="rId13" action="ppaction://hlinksldjump"/>
              </a:rPr>
              <a:t>Ariba is charging me for an Enterprise account – Downgrade to Free </a:t>
            </a:r>
            <a:r>
              <a:rPr lang="en-US" sz="2800" b="1" dirty="0"/>
              <a:t>– pages 18-27</a:t>
            </a:r>
          </a:p>
        </p:txBody>
      </p:sp>
      <p:pic>
        <p:nvPicPr>
          <p:cNvPr id="5" name="Picture 4">
            <a:extLst>
              <a:ext uri="{FF2B5EF4-FFF2-40B4-BE49-F238E27FC236}">
                <a16:creationId xmlns:a16="http://schemas.microsoft.com/office/drawing/2014/main" id="{FE244EE1-84B1-40AF-C13B-D5DFA451BC85}"/>
              </a:ext>
            </a:extLst>
          </p:cNvPr>
          <p:cNvPicPr>
            <a:picLocks noChangeAspect="1"/>
          </p:cNvPicPr>
          <p:nvPr/>
        </p:nvPicPr>
        <p:blipFill>
          <a:blip r:embed="rId14"/>
          <a:stretch>
            <a:fillRect/>
          </a:stretch>
        </p:blipFill>
        <p:spPr>
          <a:xfrm>
            <a:off x="10561733" y="6121438"/>
            <a:ext cx="1533333" cy="609524"/>
          </a:xfrm>
          <a:prstGeom prst="rect">
            <a:avLst/>
          </a:prstGeom>
        </p:spPr>
      </p:pic>
      <p:sp>
        <p:nvSpPr>
          <p:cNvPr id="4" name="Slide Number Placeholder 3">
            <a:extLst>
              <a:ext uri="{FF2B5EF4-FFF2-40B4-BE49-F238E27FC236}">
                <a16:creationId xmlns:a16="http://schemas.microsoft.com/office/drawing/2014/main" id="{6E06F882-453A-6729-55ED-A9A7D8781601}"/>
              </a:ext>
            </a:extLst>
          </p:cNvPr>
          <p:cNvSpPr>
            <a:spLocks noGrp="1"/>
          </p:cNvSpPr>
          <p:nvPr>
            <p:ph type="sldNum" sz="quarter" idx="12"/>
          </p:nvPr>
        </p:nvSpPr>
        <p:spPr/>
        <p:txBody>
          <a:bodyPr/>
          <a:lstStyle/>
          <a:p>
            <a:fld id="{4DC53082-2729-4F5B-A72D-8743DE49B832}" type="slidenum">
              <a:rPr lang="en-US" smtClean="0"/>
              <a:t>2</a:t>
            </a:fld>
            <a:endParaRPr lang="en-US"/>
          </a:p>
        </p:txBody>
      </p:sp>
    </p:spTree>
    <p:extLst>
      <p:ext uri="{BB962C8B-B14F-4D97-AF65-F5344CB8AC3E}">
        <p14:creationId xmlns:p14="http://schemas.microsoft.com/office/powerpoint/2010/main" val="4199306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20512" y="1"/>
            <a:ext cx="6683604" cy="801278"/>
          </a:xfrm>
        </p:spPr>
        <p:txBody>
          <a:bodyPr>
            <a:normAutofit fontScale="90000"/>
          </a:bodyPr>
          <a:lstStyle/>
          <a:p>
            <a:r>
              <a:rPr lang="en-US" b="1" dirty="0">
                <a:latin typeface="+mn-lt"/>
              </a:rPr>
              <a:t>Home Screen and Navigation</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1028342" y="755323"/>
            <a:ext cx="10135316" cy="982980"/>
          </a:xfrm>
        </p:spPr>
        <p:txBody>
          <a:bodyPr>
            <a:normAutofit lnSpcReduction="10000"/>
          </a:bodyPr>
          <a:lstStyle/>
          <a:p>
            <a:pPr marL="0" indent="0">
              <a:buNone/>
            </a:pPr>
            <a:r>
              <a:rPr lang="en-US" dirty="0"/>
              <a:t>Top right the Circle with a ? is for Support  </a:t>
            </a:r>
          </a:p>
          <a:p>
            <a:pPr marL="0" indent="0">
              <a:buNone/>
            </a:pPr>
            <a:r>
              <a:rPr lang="en-US" dirty="0"/>
              <a:t>Top right Circle with your initials gets you to the User menu.  </a:t>
            </a:r>
          </a:p>
        </p:txBody>
      </p:sp>
      <p:pic>
        <p:nvPicPr>
          <p:cNvPr id="6" name="Picture 5">
            <a:extLst>
              <a:ext uri="{FF2B5EF4-FFF2-40B4-BE49-F238E27FC236}">
                <a16:creationId xmlns:a16="http://schemas.microsoft.com/office/drawing/2014/main" id="{C7AD1FF7-53FE-CCAB-875D-26F48267F8D7}"/>
              </a:ext>
            </a:extLst>
          </p:cNvPr>
          <p:cNvPicPr>
            <a:picLocks noChangeAspect="1"/>
          </p:cNvPicPr>
          <p:nvPr/>
        </p:nvPicPr>
        <p:blipFill>
          <a:blip r:embed="rId2"/>
          <a:stretch>
            <a:fillRect/>
          </a:stretch>
        </p:blipFill>
        <p:spPr>
          <a:xfrm>
            <a:off x="1028342" y="1630838"/>
            <a:ext cx="10135316" cy="4471840"/>
          </a:xfrm>
          <a:prstGeom prst="rect">
            <a:avLst/>
          </a:prstGeom>
        </p:spPr>
      </p:pic>
      <p:pic>
        <p:nvPicPr>
          <p:cNvPr id="5" name="Picture 4">
            <a:extLst>
              <a:ext uri="{FF2B5EF4-FFF2-40B4-BE49-F238E27FC236}">
                <a16:creationId xmlns:a16="http://schemas.microsoft.com/office/drawing/2014/main" id="{88576C02-F438-C298-3B1F-8624FF6DDB97}"/>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4" name="Slide Number Placeholder 3">
            <a:extLst>
              <a:ext uri="{FF2B5EF4-FFF2-40B4-BE49-F238E27FC236}">
                <a16:creationId xmlns:a16="http://schemas.microsoft.com/office/drawing/2014/main" id="{28855795-CB19-D9AD-E7FF-7318727BAF08}"/>
              </a:ext>
            </a:extLst>
          </p:cNvPr>
          <p:cNvSpPr>
            <a:spLocks noGrp="1"/>
          </p:cNvSpPr>
          <p:nvPr>
            <p:ph type="sldNum" sz="quarter" idx="12"/>
          </p:nvPr>
        </p:nvSpPr>
        <p:spPr/>
        <p:txBody>
          <a:bodyPr/>
          <a:lstStyle/>
          <a:p>
            <a:fld id="{4DC53082-2729-4F5B-A72D-8743DE49B832}" type="slidenum">
              <a:rPr lang="en-US" smtClean="0"/>
              <a:t>3</a:t>
            </a:fld>
            <a:endParaRPr lang="en-US"/>
          </a:p>
        </p:txBody>
      </p:sp>
    </p:spTree>
    <p:extLst>
      <p:ext uri="{BB962C8B-B14F-4D97-AF65-F5344CB8AC3E}">
        <p14:creationId xmlns:p14="http://schemas.microsoft.com/office/powerpoint/2010/main" val="2354177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404092" y="124657"/>
            <a:ext cx="3475182" cy="796636"/>
          </a:xfrm>
        </p:spPr>
        <p:txBody>
          <a:bodyPr/>
          <a:lstStyle/>
          <a:p>
            <a:r>
              <a:rPr lang="en-US" dirty="0"/>
              <a:t>       </a:t>
            </a:r>
            <a:r>
              <a:rPr lang="en-US" b="1" dirty="0">
                <a:latin typeface="+mn-lt"/>
              </a:rPr>
              <a:t>Support </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404091" y="1504210"/>
            <a:ext cx="5836453" cy="4113118"/>
          </a:xfrm>
        </p:spPr>
        <p:txBody>
          <a:bodyPr>
            <a:normAutofit/>
          </a:bodyPr>
          <a:lstStyle/>
          <a:p>
            <a:r>
              <a:rPr lang="en-US" sz="3600" dirty="0"/>
              <a:t>Click the Question Mark  button then click on the  “Support” button.</a:t>
            </a:r>
          </a:p>
          <a:p>
            <a:r>
              <a:rPr lang="en-US" sz="3600" dirty="0"/>
              <a:t>This will open a second browser tab and you can then search for process documents by keywords. </a:t>
            </a:r>
            <a:endParaRPr lang="en-US" sz="3600" b="1" dirty="0"/>
          </a:p>
        </p:txBody>
      </p:sp>
      <p:pic>
        <p:nvPicPr>
          <p:cNvPr id="5" name="Picture 4">
            <a:extLst>
              <a:ext uri="{FF2B5EF4-FFF2-40B4-BE49-F238E27FC236}">
                <a16:creationId xmlns:a16="http://schemas.microsoft.com/office/drawing/2014/main" id="{D625131F-8BED-1B09-AD0C-6ABF12AD397B}"/>
              </a:ext>
            </a:extLst>
          </p:cNvPr>
          <p:cNvPicPr>
            <a:picLocks noChangeAspect="1"/>
          </p:cNvPicPr>
          <p:nvPr/>
        </p:nvPicPr>
        <p:blipFill>
          <a:blip r:embed="rId2"/>
          <a:stretch>
            <a:fillRect/>
          </a:stretch>
        </p:blipFill>
        <p:spPr>
          <a:xfrm>
            <a:off x="404091" y="124657"/>
            <a:ext cx="796636" cy="796636"/>
          </a:xfrm>
          <a:prstGeom prst="rect">
            <a:avLst/>
          </a:prstGeom>
        </p:spPr>
      </p:pic>
      <p:pic>
        <p:nvPicPr>
          <p:cNvPr id="8" name="Picture 7">
            <a:extLst>
              <a:ext uri="{FF2B5EF4-FFF2-40B4-BE49-F238E27FC236}">
                <a16:creationId xmlns:a16="http://schemas.microsoft.com/office/drawing/2014/main" id="{CDC687C9-B727-CDD3-2D5A-D2B4BB7A7AF6}"/>
              </a:ext>
            </a:extLst>
          </p:cNvPr>
          <p:cNvPicPr>
            <a:picLocks noChangeAspect="1"/>
          </p:cNvPicPr>
          <p:nvPr/>
        </p:nvPicPr>
        <p:blipFill>
          <a:blip r:embed="rId3"/>
          <a:stretch>
            <a:fillRect/>
          </a:stretch>
        </p:blipFill>
        <p:spPr>
          <a:xfrm>
            <a:off x="7028872" y="103892"/>
            <a:ext cx="2822137" cy="6666951"/>
          </a:xfrm>
          <a:prstGeom prst="rect">
            <a:avLst/>
          </a:prstGeom>
        </p:spPr>
      </p:pic>
      <p:pic>
        <p:nvPicPr>
          <p:cNvPr id="4" name="Picture 3">
            <a:extLst>
              <a:ext uri="{FF2B5EF4-FFF2-40B4-BE49-F238E27FC236}">
                <a16:creationId xmlns:a16="http://schemas.microsoft.com/office/drawing/2014/main" id="{2DF65CF4-95C6-8FD8-3E20-E8433CAC8F3D}"/>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6" name="Slide Number Placeholder 5">
            <a:extLst>
              <a:ext uri="{FF2B5EF4-FFF2-40B4-BE49-F238E27FC236}">
                <a16:creationId xmlns:a16="http://schemas.microsoft.com/office/drawing/2014/main" id="{DF46EF6E-FB6A-61F2-1958-424DE3CC46DA}"/>
              </a:ext>
            </a:extLst>
          </p:cNvPr>
          <p:cNvSpPr>
            <a:spLocks noGrp="1"/>
          </p:cNvSpPr>
          <p:nvPr>
            <p:ph type="sldNum" sz="quarter" idx="12"/>
          </p:nvPr>
        </p:nvSpPr>
        <p:spPr/>
        <p:txBody>
          <a:bodyPr/>
          <a:lstStyle/>
          <a:p>
            <a:fld id="{4DC53082-2729-4F5B-A72D-8743DE49B832}" type="slidenum">
              <a:rPr lang="en-US" smtClean="0"/>
              <a:t>4</a:t>
            </a:fld>
            <a:endParaRPr lang="en-US"/>
          </a:p>
        </p:txBody>
      </p:sp>
    </p:spTree>
    <p:extLst>
      <p:ext uri="{BB962C8B-B14F-4D97-AF65-F5344CB8AC3E}">
        <p14:creationId xmlns:p14="http://schemas.microsoft.com/office/powerpoint/2010/main" val="3060502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433418" y="211920"/>
            <a:ext cx="6669345" cy="602298"/>
          </a:xfrm>
        </p:spPr>
        <p:txBody>
          <a:bodyPr>
            <a:normAutofit fontScale="90000"/>
          </a:bodyPr>
          <a:lstStyle/>
          <a:p>
            <a:r>
              <a:rPr lang="en-US" b="1" dirty="0"/>
              <a:t>       </a:t>
            </a:r>
            <a:r>
              <a:rPr lang="en-US" b="1" dirty="0">
                <a:latin typeface="+mn-lt"/>
              </a:rPr>
              <a:t>User menu / ANID number</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433417" y="1660322"/>
            <a:ext cx="5902727" cy="3299606"/>
          </a:xfrm>
        </p:spPr>
        <p:txBody>
          <a:bodyPr>
            <a:normAutofit fontScale="77500" lnSpcReduction="20000"/>
          </a:bodyPr>
          <a:lstStyle/>
          <a:p>
            <a:r>
              <a:rPr lang="en-US" sz="5100" dirty="0"/>
              <a:t>Click the blue circle with your initials in it.</a:t>
            </a:r>
          </a:p>
          <a:p>
            <a:r>
              <a:rPr lang="en-US" sz="5100" dirty="0"/>
              <a:t>Mid-way down you can see your ANID number and other options for your company’s profile and other Settings.</a:t>
            </a:r>
            <a:endParaRPr lang="en-US" b="1" dirty="0"/>
          </a:p>
        </p:txBody>
      </p:sp>
      <p:pic>
        <p:nvPicPr>
          <p:cNvPr id="7" name="Picture 6">
            <a:extLst>
              <a:ext uri="{FF2B5EF4-FFF2-40B4-BE49-F238E27FC236}">
                <a16:creationId xmlns:a16="http://schemas.microsoft.com/office/drawing/2014/main" id="{57514C9A-8C44-9EE3-897E-6B7419FEE7F0}"/>
              </a:ext>
            </a:extLst>
          </p:cNvPr>
          <p:cNvPicPr>
            <a:picLocks noChangeAspect="1"/>
          </p:cNvPicPr>
          <p:nvPr/>
        </p:nvPicPr>
        <p:blipFill>
          <a:blip r:embed="rId2"/>
          <a:stretch>
            <a:fillRect/>
          </a:stretch>
        </p:blipFill>
        <p:spPr>
          <a:xfrm>
            <a:off x="433418" y="179158"/>
            <a:ext cx="754930" cy="667822"/>
          </a:xfrm>
          <a:prstGeom prst="rect">
            <a:avLst/>
          </a:prstGeom>
        </p:spPr>
      </p:pic>
      <p:pic>
        <p:nvPicPr>
          <p:cNvPr id="5" name="Picture 4">
            <a:extLst>
              <a:ext uri="{FF2B5EF4-FFF2-40B4-BE49-F238E27FC236}">
                <a16:creationId xmlns:a16="http://schemas.microsoft.com/office/drawing/2014/main" id="{9E2CBA6B-45D3-6C94-43C3-09824F74DA8A}"/>
              </a:ext>
            </a:extLst>
          </p:cNvPr>
          <p:cNvPicPr>
            <a:picLocks noChangeAspect="1"/>
          </p:cNvPicPr>
          <p:nvPr/>
        </p:nvPicPr>
        <p:blipFill>
          <a:blip r:embed="rId3"/>
          <a:stretch>
            <a:fillRect/>
          </a:stretch>
        </p:blipFill>
        <p:spPr>
          <a:xfrm>
            <a:off x="7102763" y="86731"/>
            <a:ext cx="3823855" cy="6499554"/>
          </a:xfrm>
          <a:prstGeom prst="rect">
            <a:avLst/>
          </a:prstGeom>
        </p:spPr>
      </p:pic>
      <p:pic>
        <p:nvPicPr>
          <p:cNvPr id="4" name="Picture 3">
            <a:extLst>
              <a:ext uri="{FF2B5EF4-FFF2-40B4-BE49-F238E27FC236}">
                <a16:creationId xmlns:a16="http://schemas.microsoft.com/office/drawing/2014/main" id="{772A6BF0-F986-90B0-A8E1-5A6B1D700ABD}"/>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6" name="Slide Number Placeholder 5">
            <a:extLst>
              <a:ext uri="{FF2B5EF4-FFF2-40B4-BE49-F238E27FC236}">
                <a16:creationId xmlns:a16="http://schemas.microsoft.com/office/drawing/2014/main" id="{4A1C9FC1-46D7-3B67-1512-0C444050B204}"/>
              </a:ext>
            </a:extLst>
          </p:cNvPr>
          <p:cNvSpPr>
            <a:spLocks noGrp="1"/>
          </p:cNvSpPr>
          <p:nvPr>
            <p:ph type="sldNum" sz="quarter" idx="12"/>
          </p:nvPr>
        </p:nvSpPr>
        <p:spPr/>
        <p:txBody>
          <a:bodyPr/>
          <a:lstStyle/>
          <a:p>
            <a:fld id="{4DC53082-2729-4F5B-A72D-8743DE49B832}" type="slidenum">
              <a:rPr lang="en-US" smtClean="0"/>
              <a:t>5</a:t>
            </a:fld>
            <a:endParaRPr lang="en-US"/>
          </a:p>
        </p:txBody>
      </p:sp>
    </p:spTree>
    <p:extLst>
      <p:ext uri="{BB962C8B-B14F-4D97-AF65-F5344CB8AC3E}">
        <p14:creationId xmlns:p14="http://schemas.microsoft.com/office/powerpoint/2010/main" val="1160420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48672" y="266492"/>
            <a:ext cx="11436927" cy="795690"/>
          </a:xfrm>
        </p:spPr>
        <p:txBody>
          <a:bodyPr>
            <a:normAutofit/>
          </a:bodyPr>
          <a:lstStyle/>
          <a:p>
            <a:r>
              <a:rPr lang="en-US" b="1" dirty="0">
                <a:latin typeface="+mn-lt"/>
              </a:rPr>
              <a:t>I can’t see my POs – Am I connected to Gerdau?</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48672" y="1640898"/>
            <a:ext cx="6384637" cy="3198958"/>
          </a:xfrm>
        </p:spPr>
        <p:txBody>
          <a:bodyPr>
            <a:normAutofit/>
          </a:bodyPr>
          <a:lstStyle/>
          <a:p>
            <a:r>
              <a:rPr lang="en-US" sz="3600" dirty="0"/>
              <a:t>Open user menu by clicking on your initials</a:t>
            </a:r>
          </a:p>
          <a:p>
            <a:r>
              <a:rPr lang="en-US" sz="3600" dirty="0"/>
              <a:t>Click “Settings &gt;”  to expand the menu</a:t>
            </a:r>
          </a:p>
          <a:p>
            <a:r>
              <a:rPr lang="en-US" sz="3600" dirty="0"/>
              <a:t>Select “Customer Relationships”</a:t>
            </a:r>
            <a:endParaRPr lang="en-US" sz="3600" b="1" dirty="0"/>
          </a:p>
        </p:txBody>
      </p:sp>
      <p:pic>
        <p:nvPicPr>
          <p:cNvPr id="10" name="Picture 9">
            <a:extLst>
              <a:ext uri="{FF2B5EF4-FFF2-40B4-BE49-F238E27FC236}">
                <a16:creationId xmlns:a16="http://schemas.microsoft.com/office/drawing/2014/main" id="{185A9CC7-C41B-FFF1-88F2-73CC33592799}"/>
              </a:ext>
            </a:extLst>
          </p:cNvPr>
          <p:cNvPicPr>
            <a:picLocks noChangeAspect="1"/>
          </p:cNvPicPr>
          <p:nvPr/>
        </p:nvPicPr>
        <p:blipFill>
          <a:blip r:embed="rId2"/>
          <a:stretch>
            <a:fillRect/>
          </a:stretch>
        </p:blipFill>
        <p:spPr>
          <a:xfrm>
            <a:off x="7058824" y="959605"/>
            <a:ext cx="3313611" cy="5631903"/>
          </a:xfrm>
          <a:prstGeom prst="rect">
            <a:avLst/>
          </a:prstGeom>
        </p:spPr>
      </p:pic>
      <p:pic>
        <p:nvPicPr>
          <p:cNvPr id="4" name="Picture 3">
            <a:extLst>
              <a:ext uri="{FF2B5EF4-FFF2-40B4-BE49-F238E27FC236}">
                <a16:creationId xmlns:a16="http://schemas.microsoft.com/office/drawing/2014/main" id="{EE8E71C7-A90E-D7EB-9EC3-4E83D9680D57}"/>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5" name="Slide Number Placeholder 4">
            <a:extLst>
              <a:ext uri="{FF2B5EF4-FFF2-40B4-BE49-F238E27FC236}">
                <a16:creationId xmlns:a16="http://schemas.microsoft.com/office/drawing/2014/main" id="{75775B82-A89D-6FC1-02D4-AF83AEEA15B0}"/>
              </a:ext>
            </a:extLst>
          </p:cNvPr>
          <p:cNvSpPr>
            <a:spLocks noGrp="1"/>
          </p:cNvSpPr>
          <p:nvPr>
            <p:ph type="sldNum" sz="quarter" idx="12"/>
          </p:nvPr>
        </p:nvSpPr>
        <p:spPr/>
        <p:txBody>
          <a:bodyPr/>
          <a:lstStyle/>
          <a:p>
            <a:fld id="{4DC53082-2729-4F5B-A72D-8743DE49B832}" type="slidenum">
              <a:rPr lang="en-US" smtClean="0"/>
              <a:t>6</a:t>
            </a:fld>
            <a:endParaRPr lang="en-US"/>
          </a:p>
        </p:txBody>
      </p:sp>
    </p:spTree>
    <p:extLst>
      <p:ext uri="{BB962C8B-B14F-4D97-AF65-F5344CB8AC3E}">
        <p14:creationId xmlns:p14="http://schemas.microsoft.com/office/powerpoint/2010/main" val="17760363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46258" y="284702"/>
            <a:ext cx="11356517" cy="895927"/>
          </a:xfrm>
        </p:spPr>
        <p:txBody>
          <a:bodyPr>
            <a:normAutofit/>
          </a:bodyPr>
          <a:lstStyle/>
          <a:p>
            <a:r>
              <a:rPr lang="en-US" b="1" dirty="0">
                <a:latin typeface="+mn-lt"/>
              </a:rPr>
              <a:t>I can’t see my POs – Am I connected to Gerdau? </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489225" y="1180629"/>
            <a:ext cx="11356517" cy="461537"/>
          </a:xfrm>
        </p:spPr>
        <p:txBody>
          <a:bodyPr>
            <a:normAutofit lnSpcReduction="10000"/>
          </a:bodyPr>
          <a:lstStyle/>
          <a:p>
            <a:r>
              <a:rPr lang="en-US" b="1" dirty="0"/>
              <a:t>Click user menu, Click on Settings, Click on Customer Relationships</a:t>
            </a:r>
          </a:p>
        </p:txBody>
      </p:sp>
      <p:pic>
        <p:nvPicPr>
          <p:cNvPr id="11" name="Picture 10">
            <a:extLst>
              <a:ext uri="{FF2B5EF4-FFF2-40B4-BE49-F238E27FC236}">
                <a16:creationId xmlns:a16="http://schemas.microsoft.com/office/drawing/2014/main" id="{6B23EDBF-7D58-82A1-8C26-305594B5A9DA}"/>
              </a:ext>
            </a:extLst>
          </p:cNvPr>
          <p:cNvPicPr>
            <a:picLocks noChangeAspect="1"/>
          </p:cNvPicPr>
          <p:nvPr/>
        </p:nvPicPr>
        <p:blipFill>
          <a:blip r:embed="rId2"/>
          <a:stretch>
            <a:fillRect/>
          </a:stretch>
        </p:blipFill>
        <p:spPr>
          <a:xfrm>
            <a:off x="4812772" y="1642166"/>
            <a:ext cx="4485287" cy="4893041"/>
          </a:xfrm>
          <a:prstGeom prst="rect">
            <a:avLst/>
          </a:prstGeom>
        </p:spPr>
      </p:pic>
      <p:sp>
        <p:nvSpPr>
          <p:cNvPr id="12" name="Content Placeholder 2">
            <a:extLst>
              <a:ext uri="{FF2B5EF4-FFF2-40B4-BE49-F238E27FC236}">
                <a16:creationId xmlns:a16="http://schemas.microsoft.com/office/drawing/2014/main" id="{0AAD0A9F-34E0-4B5F-663C-F75D6C1B41D7}"/>
              </a:ext>
            </a:extLst>
          </p:cNvPr>
          <p:cNvSpPr txBox="1">
            <a:spLocks/>
          </p:cNvSpPr>
          <p:nvPr/>
        </p:nvSpPr>
        <p:spPr>
          <a:xfrm>
            <a:off x="7777019" y="3429000"/>
            <a:ext cx="4485287" cy="254000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Here you should see Gerdau listed along with other customers you may be using Ariba with.  </a:t>
            </a:r>
          </a:p>
          <a:p>
            <a:pPr marL="0" indent="0">
              <a:buNone/>
            </a:pPr>
            <a:r>
              <a:rPr lang="en-US" sz="2400" b="1" dirty="0"/>
              <a:t>If you do not see Gerdau, please click on the “Potential Relationships” tab and see if Gerdau is listed there.  If it is, create the customer relationship by selecting it.  </a:t>
            </a:r>
          </a:p>
          <a:p>
            <a:pPr marL="0" indent="0">
              <a:buNone/>
            </a:pPr>
            <a:r>
              <a:rPr lang="en-US" sz="2400" b="1" dirty="0"/>
              <a:t>If you do not see Gerdau in either tab, please reach out to your Gerdau Buyer for assistance to get connected.</a:t>
            </a:r>
          </a:p>
          <a:p>
            <a:pPr marL="0" indent="0">
              <a:buFont typeface="Arial" panose="020B0604020202020204" pitchFamily="34" charset="0"/>
              <a:buNone/>
            </a:pPr>
            <a:endParaRPr lang="en-US" b="1" dirty="0"/>
          </a:p>
          <a:p>
            <a:pPr marL="0" indent="0">
              <a:buFont typeface="Arial" panose="020B0604020202020204" pitchFamily="34" charset="0"/>
              <a:buNone/>
            </a:pPr>
            <a:endParaRPr lang="en-US" b="1" dirty="0"/>
          </a:p>
        </p:txBody>
      </p:sp>
      <p:pic>
        <p:nvPicPr>
          <p:cNvPr id="5" name="Picture 4">
            <a:extLst>
              <a:ext uri="{FF2B5EF4-FFF2-40B4-BE49-F238E27FC236}">
                <a16:creationId xmlns:a16="http://schemas.microsoft.com/office/drawing/2014/main" id="{A94C1637-E507-7A0B-6C35-AE9EDC876E0C}"/>
              </a:ext>
            </a:extLst>
          </p:cNvPr>
          <p:cNvPicPr>
            <a:picLocks noChangeAspect="1"/>
          </p:cNvPicPr>
          <p:nvPr/>
        </p:nvPicPr>
        <p:blipFill>
          <a:blip r:embed="rId3"/>
          <a:stretch>
            <a:fillRect/>
          </a:stretch>
        </p:blipFill>
        <p:spPr>
          <a:xfrm>
            <a:off x="489225" y="1663976"/>
            <a:ext cx="4180580" cy="4932929"/>
          </a:xfrm>
          <a:prstGeom prst="rect">
            <a:avLst/>
          </a:prstGeom>
        </p:spPr>
      </p:pic>
      <p:pic>
        <p:nvPicPr>
          <p:cNvPr id="4" name="Picture 3">
            <a:extLst>
              <a:ext uri="{FF2B5EF4-FFF2-40B4-BE49-F238E27FC236}">
                <a16:creationId xmlns:a16="http://schemas.microsoft.com/office/drawing/2014/main" id="{E61E8F95-64A4-3DD9-B83C-728A4370798E}"/>
              </a:ext>
            </a:extLst>
          </p:cNvPr>
          <p:cNvPicPr>
            <a:picLocks noChangeAspect="1"/>
          </p:cNvPicPr>
          <p:nvPr/>
        </p:nvPicPr>
        <p:blipFill>
          <a:blip r:embed="rId4"/>
          <a:stretch>
            <a:fillRect/>
          </a:stretch>
        </p:blipFill>
        <p:spPr>
          <a:xfrm>
            <a:off x="10561733" y="6121438"/>
            <a:ext cx="1533333" cy="609524"/>
          </a:xfrm>
          <a:prstGeom prst="rect">
            <a:avLst/>
          </a:prstGeom>
        </p:spPr>
      </p:pic>
      <p:cxnSp>
        <p:nvCxnSpPr>
          <p:cNvPr id="8" name="Straight Arrow Connector 7">
            <a:extLst>
              <a:ext uri="{FF2B5EF4-FFF2-40B4-BE49-F238E27FC236}">
                <a16:creationId xmlns:a16="http://schemas.microsoft.com/office/drawing/2014/main" id="{8A9FD56D-1FD3-4700-3FB1-4988126599F4}"/>
              </a:ext>
            </a:extLst>
          </p:cNvPr>
          <p:cNvCxnSpPr>
            <a:cxnSpLocks/>
          </p:cNvCxnSpPr>
          <p:nvPr/>
        </p:nvCxnSpPr>
        <p:spPr>
          <a:xfrm flipH="1">
            <a:off x="6096000" y="4699000"/>
            <a:ext cx="1681019" cy="1119909"/>
          </a:xfrm>
          <a:prstGeom prst="straightConnector1">
            <a:avLst/>
          </a:prstGeom>
          <a:ln w="53975" cmpd="sng">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420B8FF9-E677-2527-B25E-2D87C16F8812}"/>
              </a:ext>
            </a:extLst>
          </p:cNvPr>
          <p:cNvSpPr>
            <a:spLocks noGrp="1"/>
          </p:cNvSpPr>
          <p:nvPr>
            <p:ph type="sldNum" sz="quarter" idx="12"/>
          </p:nvPr>
        </p:nvSpPr>
        <p:spPr/>
        <p:txBody>
          <a:bodyPr/>
          <a:lstStyle/>
          <a:p>
            <a:fld id="{4DC53082-2729-4F5B-A72D-8743DE49B832}" type="slidenum">
              <a:rPr lang="en-US" smtClean="0"/>
              <a:t>7</a:t>
            </a:fld>
            <a:endParaRPr lang="en-US"/>
          </a:p>
        </p:txBody>
      </p:sp>
    </p:spTree>
    <p:extLst>
      <p:ext uri="{BB962C8B-B14F-4D97-AF65-F5344CB8AC3E}">
        <p14:creationId xmlns:p14="http://schemas.microsoft.com/office/powerpoint/2010/main" val="1592105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75893" y="118159"/>
            <a:ext cx="9303815" cy="984777"/>
          </a:xfrm>
        </p:spPr>
        <p:txBody>
          <a:bodyPr>
            <a:normAutofit/>
          </a:bodyPr>
          <a:lstStyle/>
          <a:p>
            <a:r>
              <a:rPr lang="en-US" b="1" dirty="0">
                <a:latin typeface="+mn-lt"/>
              </a:rPr>
              <a:t>I can't see my POs – Workbench Tab</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75894" y="981529"/>
            <a:ext cx="11440212" cy="2570019"/>
          </a:xfrm>
        </p:spPr>
        <p:txBody>
          <a:bodyPr>
            <a:noAutofit/>
          </a:bodyPr>
          <a:lstStyle/>
          <a:p>
            <a:r>
              <a:rPr lang="en-US" sz="2000" dirty="0"/>
              <a:t>Click on Menu tab titled “Workbench.”  If this is the first time you open it, you’ll see a white screen with a large blue plus in the middle of it.  Here, you can configure the tab to view and your work with orders, confirmations, service sheets, and invoices.  Using the Workbench tab can replace the Home page.  If you don’t have a blue plus showing, you may not be connected to Gerdau.</a:t>
            </a:r>
          </a:p>
          <a:p>
            <a:r>
              <a:rPr lang="en-US" sz="2000" dirty="0"/>
              <a:t>To add tiles, click the blue “+” . A list of tile selections will appear.  Click on the information type that you want to access.  Click the blue plus again to add another tile.  Repeat until you have all the tiles you want to see (limit 10), then click Apply and Save.</a:t>
            </a:r>
          </a:p>
          <a:p>
            <a:r>
              <a:rPr lang="en-US" sz="2000" dirty="0"/>
              <a:t>Go here when you need to see a PO, create a Confirmation, Service Sheet, or Invoice.</a:t>
            </a:r>
            <a:endParaRPr lang="en-US" sz="2000" b="1" dirty="0"/>
          </a:p>
        </p:txBody>
      </p:sp>
      <p:pic>
        <p:nvPicPr>
          <p:cNvPr id="5" name="Picture 4">
            <a:extLst>
              <a:ext uri="{FF2B5EF4-FFF2-40B4-BE49-F238E27FC236}">
                <a16:creationId xmlns:a16="http://schemas.microsoft.com/office/drawing/2014/main" id="{C7E19E97-5B57-41F1-CC1B-CBDAFA658BF5}"/>
              </a:ext>
            </a:extLst>
          </p:cNvPr>
          <p:cNvPicPr>
            <a:picLocks noChangeAspect="1"/>
          </p:cNvPicPr>
          <p:nvPr/>
        </p:nvPicPr>
        <p:blipFill>
          <a:blip r:embed="rId2"/>
          <a:stretch>
            <a:fillRect/>
          </a:stretch>
        </p:blipFill>
        <p:spPr>
          <a:xfrm>
            <a:off x="1320848" y="3551548"/>
            <a:ext cx="9550303" cy="3089397"/>
          </a:xfrm>
          <a:prstGeom prst="rect">
            <a:avLst/>
          </a:prstGeom>
        </p:spPr>
      </p:pic>
      <p:pic>
        <p:nvPicPr>
          <p:cNvPr id="4" name="Picture 3">
            <a:extLst>
              <a:ext uri="{FF2B5EF4-FFF2-40B4-BE49-F238E27FC236}">
                <a16:creationId xmlns:a16="http://schemas.microsoft.com/office/drawing/2014/main" id="{F20829C1-AFAC-038C-5DED-2E9F88454FDE}"/>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6" name="Slide Number Placeholder 5">
            <a:extLst>
              <a:ext uri="{FF2B5EF4-FFF2-40B4-BE49-F238E27FC236}">
                <a16:creationId xmlns:a16="http://schemas.microsoft.com/office/drawing/2014/main" id="{F61F631D-253B-798F-9D50-3ACF176152B5}"/>
              </a:ext>
            </a:extLst>
          </p:cNvPr>
          <p:cNvSpPr>
            <a:spLocks noGrp="1"/>
          </p:cNvSpPr>
          <p:nvPr>
            <p:ph type="sldNum" sz="quarter" idx="12"/>
          </p:nvPr>
        </p:nvSpPr>
        <p:spPr/>
        <p:txBody>
          <a:bodyPr/>
          <a:lstStyle/>
          <a:p>
            <a:fld id="{4DC53082-2729-4F5B-A72D-8743DE49B832}" type="slidenum">
              <a:rPr lang="en-US" smtClean="0"/>
              <a:t>8</a:t>
            </a:fld>
            <a:endParaRPr lang="en-US"/>
          </a:p>
        </p:txBody>
      </p:sp>
    </p:spTree>
    <p:extLst>
      <p:ext uri="{BB962C8B-B14F-4D97-AF65-F5344CB8AC3E}">
        <p14:creationId xmlns:p14="http://schemas.microsoft.com/office/powerpoint/2010/main" val="1171942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75893" y="924699"/>
            <a:ext cx="11454745" cy="1799647"/>
          </a:xfrm>
        </p:spPr>
        <p:txBody>
          <a:bodyPr>
            <a:normAutofit/>
          </a:bodyPr>
          <a:lstStyle/>
          <a:p>
            <a:r>
              <a:rPr lang="en-US" sz="2000" dirty="0"/>
              <a:t>Some POs may be hidden due to a default filter in your Workbench.  </a:t>
            </a:r>
          </a:p>
          <a:p>
            <a:r>
              <a:rPr lang="en-US" sz="2000" dirty="0"/>
              <a:t>Select a tile shows as underlined.  Then click Edit filter (middle section) and choose 365 days and apply.  Save filter for each tile.  Your list of documents will be below the selected tile</a:t>
            </a:r>
          </a:p>
          <a:p>
            <a:r>
              <a:rPr lang="en-US" sz="2000" dirty="0"/>
              <a:t>If you don’t have any POs showing even after you have modified your filter dates, please contact your Gerdau Buyer for further assistance.</a:t>
            </a:r>
            <a:endParaRPr lang="en-US" sz="3600" dirty="0"/>
          </a:p>
        </p:txBody>
      </p:sp>
      <p:pic>
        <p:nvPicPr>
          <p:cNvPr id="4" name="Picture 18">
            <a:extLst>
              <a:ext uri="{FF2B5EF4-FFF2-40B4-BE49-F238E27FC236}">
                <a16:creationId xmlns:a16="http://schemas.microsoft.com/office/drawing/2014/main" id="{B822B7F5-6A77-1950-67DB-BDF340E291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646" y="2724346"/>
            <a:ext cx="10673238"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a:extLst>
              <a:ext uri="{FF2B5EF4-FFF2-40B4-BE49-F238E27FC236}">
                <a16:creationId xmlns:a16="http://schemas.microsoft.com/office/drawing/2014/main" id="{FEF86C3D-BD8B-163A-CE33-C9DCCD41979E}"/>
              </a:ext>
            </a:extLst>
          </p:cNvPr>
          <p:cNvSpPr txBox="1">
            <a:spLocks/>
          </p:cNvSpPr>
          <p:nvPr/>
        </p:nvSpPr>
        <p:spPr>
          <a:xfrm>
            <a:off x="375894" y="161366"/>
            <a:ext cx="11354288" cy="618057"/>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mn-lt"/>
              </a:rPr>
              <a:t>I can't see my POs – Change Workbench Criteria</a:t>
            </a:r>
          </a:p>
        </p:txBody>
      </p:sp>
      <p:pic>
        <p:nvPicPr>
          <p:cNvPr id="11" name="Picture 10">
            <a:extLst>
              <a:ext uri="{FF2B5EF4-FFF2-40B4-BE49-F238E27FC236}">
                <a16:creationId xmlns:a16="http://schemas.microsoft.com/office/drawing/2014/main" id="{95392135-269E-AA6C-85CE-0E4471CFF613}"/>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12" name="Rectangle 11">
            <a:extLst>
              <a:ext uri="{FF2B5EF4-FFF2-40B4-BE49-F238E27FC236}">
                <a16:creationId xmlns:a16="http://schemas.microsoft.com/office/drawing/2014/main" id="{AC354919-7928-3A68-83A2-183B7DAAF778}"/>
              </a:ext>
            </a:extLst>
          </p:cNvPr>
          <p:cNvSpPr/>
          <p:nvPr/>
        </p:nvSpPr>
        <p:spPr>
          <a:xfrm>
            <a:off x="1006764" y="4387273"/>
            <a:ext cx="711200" cy="2955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a:extLst>
              <a:ext uri="{FF2B5EF4-FFF2-40B4-BE49-F238E27FC236}">
                <a16:creationId xmlns:a16="http://schemas.microsoft.com/office/drawing/2014/main" id="{27E3FBF0-A8DA-146B-6CD2-8FF2CFF09625}"/>
              </a:ext>
            </a:extLst>
          </p:cNvPr>
          <p:cNvSpPr>
            <a:spLocks noGrp="1"/>
          </p:cNvSpPr>
          <p:nvPr>
            <p:ph type="sldNum" sz="quarter" idx="12"/>
          </p:nvPr>
        </p:nvSpPr>
        <p:spPr/>
        <p:txBody>
          <a:bodyPr/>
          <a:lstStyle/>
          <a:p>
            <a:fld id="{4DC53082-2729-4F5B-A72D-8743DE49B832}" type="slidenum">
              <a:rPr lang="en-US" smtClean="0"/>
              <a:t>9</a:t>
            </a:fld>
            <a:endParaRPr lang="en-US"/>
          </a:p>
        </p:txBody>
      </p:sp>
    </p:spTree>
    <p:extLst>
      <p:ext uri="{BB962C8B-B14F-4D97-AF65-F5344CB8AC3E}">
        <p14:creationId xmlns:p14="http://schemas.microsoft.com/office/powerpoint/2010/main" val="797719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75893" y="807415"/>
            <a:ext cx="11326579" cy="2094178"/>
          </a:xfrm>
        </p:spPr>
        <p:txBody>
          <a:bodyPr>
            <a:normAutofit fontScale="55000" lnSpcReduction="20000"/>
          </a:bodyPr>
          <a:lstStyle/>
          <a:p>
            <a:r>
              <a:rPr lang="en-US" sz="3600" dirty="0"/>
              <a:t>Go to your Workbench tab and click on the “Orders” tile and select the PO that you want to confirm.  (You can also access a new order by clicking on it from the Home tab.)</a:t>
            </a:r>
          </a:p>
          <a:p>
            <a:r>
              <a:rPr lang="en-US" sz="3600" dirty="0"/>
              <a:t>To create the Order Confirmation, click on the “Create Order Confirmation” button. Choose “Confirm Entire Order” – the Reject order is option is disabled.</a:t>
            </a:r>
          </a:p>
          <a:p>
            <a:r>
              <a:rPr lang="en-US" sz="3600" dirty="0"/>
              <a:t>Enter the Confirmation number (limited to 16 characters, usually your invoice or internal order number or sometimes people use the Gerdau PO number).  Then enter the ESTIMATED shipping date.  Then click “Next”, then “Submit”.  The buyer at Gerdau will now be notified that you have received their PO and are processing their order.</a:t>
            </a:r>
          </a:p>
        </p:txBody>
      </p:sp>
      <p:sp>
        <p:nvSpPr>
          <p:cNvPr id="9" name="Title 1">
            <a:extLst>
              <a:ext uri="{FF2B5EF4-FFF2-40B4-BE49-F238E27FC236}">
                <a16:creationId xmlns:a16="http://schemas.microsoft.com/office/drawing/2014/main" id="{FEF86C3D-BD8B-163A-CE33-C9DCCD41979E}"/>
              </a:ext>
            </a:extLst>
          </p:cNvPr>
          <p:cNvSpPr txBox="1">
            <a:spLocks/>
          </p:cNvSpPr>
          <p:nvPr/>
        </p:nvSpPr>
        <p:spPr>
          <a:xfrm>
            <a:off x="375894" y="219759"/>
            <a:ext cx="11206506" cy="618057"/>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mn-lt"/>
              </a:rPr>
              <a:t>How do I create an Order Confirmation?</a:t>
            </a:r>
          </a:p>
        </p:txBody>
      </p:sp>
      <p:pic>
        <p:nvPicPr>
          <p:cNvPr id="11" name="Picture 10">
            <a:extLst>
              <a:ext uri="{FF2B5EF4-FFF2-40B4-BE49-F238E27FC236}">
                <a16:creationId xmlns:a16="http://schemas.microsoft.com/office/drawing/2014/main" id="{95392135-269E-AA6C-85CE-0E4471CFF613}"/>
              </a:ext>
            </a:extLst>
          </p:cNvPr>
          <p:cNvPicPr>
            <a:picLocks noChangeAspect="1"/>
          </p:cNvPicPr>
          <p:nvPr/>
        </p:nvPicPr>
        <p:blipFill>
          <a:blip r:embed="rId2"/>
          <a:stretch>
            <a:fillRect/>
          </a:stretch>
        </p:blipFill>
        <p:spPr>
          <a:xfrm>
            <a:off x="10561733" y="6121438"/>
            <a:ext cx="1533333" cy="609524"/>
          </a:xfrm>
          <a:prstGeom prst="rect">
            <a:avLst/>
          </a:prstGeom>
        </p:spPr>
      </p:pic>
      <p:pic>
        <p:nvPicPr>
          <p:cNvPr id="6" name="Picture 5">
            <a:extLst>
              <a:ext uri="{FF2B5EF4-FFF2-40B4-BE49-F238E27FC236}">
                <a16:creationId xmlns:a16="http://schemas.microsoft.com/office/drawing/2014/main" id="{6512AB60-B5AD-E26A-F048-7182BD3395B9}"/>
              </a:ext>
            </a:extLst>
          </p:cNvPr>
          <p:cNvPicPr>
            <a:picLocks noChangeAspect="1"/>
          </p:cNvPicPr>
          <p:nvPr/>
        </p:nvPicPr>
        <p:blipFill>
          <a:blip r:embed="rId3"/>
          <a:stretch>
            <a:fillRect/>
          </a:stretch>
        </p:blipFill>
        <p:spPr>
          <a:xfrm>
            <a:off x="375894" y="2901593"/>
            <a:ext cx="11206506" cy="3455753"/>
          </a:xfrm>
          <a:prstGeom prst="rect">
            <a:avLst/>
          </a:prstGeom>
        </p:spPr>
      </p:pic>
      <p:sp>
        <p:nvSpPr>
          <p:cNvPr id="2" name="Slide Number Placeholder 1">
            <a:extLst>
              <a:ext uri="{FF2B5EF4-FFF2-40B4-BE49-F238E27FC236}">
                <a16:creationId xmlns:a16="http://schemas.microsoft.com/office/drawing/2014/main" id="{9280B94C-1A0C-AE72-2595-B59AD255318C}"/>
              </a:ext>
            </a:extLst>
          </p:cNvPr>
          <p:cNvSpPr>
            <a:spLocks noGrp="1"/>
          </p:cNvSpPr>
          <p:nvPr>
            <p:ph type="sldNum" sz="quarter" idx="12"/>
          </p:nvPr>
        </p:nvSpPr>
        <p:spPr/>
        <p:txBody>
          <a:bodyPr/>
          <a:lstStyle/>
          <a:p>
            <a:fld id="{4DC53082-2729-4F5B-A72D-8743DE49B832}" type="slidenum">
              <a:rPr lang="en-US" smtClean="0"/>
              <a:t>10</a:t>
            </a:fld>
            <a:endParaRPr lang="en-US"/>
          </a:p>
        </p:txBody>
      </p:sp>
    </p:spTree>
    <p:extLst>
      <p:ext uri="{BB962C8B-B14F-4D97-AF65-F5344CB8AC3E}">
        <p14:creationId xmlns:p14="http://schemas.microsoft.com/office/powerpoint/2010/main" val="549214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75894" y="837816"/>
            <a:ext cx="11372761" cy="2414431"/>
          </a:xfrm>
        </p:spPr>
        <p:txBody>
          <a:bodyPr>
            <a:noAutofit/>
          </a:bodyPr>
          <a:lstStyle/>
          <a:p>
            <a:r>
              <a:rPr lang="en-US" sz="1400" dirty="0"/>
              <a:t>Go to your Workbench tab and click on the “Orders” tile and select the Service-type PO that you want to create a Service Sheet for. </a:t>
            </a:r>
          </a:p>
          <a:p>
            <a:r>
              <a:rPr lang="en-US" sz="1400" dirty="0"/>
              <a:t>Enter the number that you want to use for your Service Sheet (limit 16 characters) as with the Order Confirmation, you can use your invoice or internal order number or even the Gerdau PO number.</a:t>
            </a:r>
          </a:p>
          <a:p>
            <a:r>
              <a:rPr lang="en-US" sz="1400" dirty="0"/>
              <a:t>Leave the Service Sheet Date alone – </a:t>
            </a:r>
            <a:r>
              <a:rPr lang="en-US" sz="1400" b="1" u="sng" dirty="0">
                <a:solidFill>
                  <a:srgbClr val="FF0000"/>
                </a:solidFill>
              </a:rPr>
              <a:t>do not back date it </a:t>
            </a:r>
            <a:r>
              <a:rPr lang="en-US" sz="1400" dirty="0"/>
              <a:t>as it is the date on which you’re creating the sheet, not the days the service was done.  You can fill in the actual service dates in the start and end date fields, but the Service Sheet’s date must always be today’s date.  You cannot change the pricing, but you can change the quantities as necessary.  If you are not going to be servicing a line at all, please don’t put a zero in it or delete it.    Instead, click on the green toggle switch under the “Include” header and it will go gray, excluding the line from the Service Sheet you are currently creating. Then click “Next” and then “Submit”.</a:t>
            </a:r>
          </a:p>
          <a:p>
            <a:r>
              <a:rPr lang="en-US" sz="1400" dirty="0"/>
              <a:t>NOTE: Gerdau must approve the Service Sheet before you will be able to use the “Create Invoice” button – it will most likely be gray/inactivated.  Once Gerdau does the approval on our end, it will enable the Create Invoice button again. </a:t>
            </a:r>
          </a:p>
        </p:txBody>
      </p:sp>
      <p:pic>
        <p:nvPicPr>
          <p:cNvPr id="4" name="Picture 3">
            <a:extLst>
              <a:ext uri="{FF2B5EF4-FFF2-40B4-BE49-F238E27FC236}">
                <a16:creationId xmlns:a16="http://schemas.microsoft.com/office/drawing/2014/main" id="{64C2A899-45C6-0725-A5FF-0493B81476BE}"/>
              </a:ext>
            </a:extLst>
          </p:cNvPr>
          <p:cNvPicPr>
            <a:picLocks noChangeAspect="1"/>
          </p:cNvPicPr>
          <p:nvPr/>
        </p:nvPicPr>
        <p:blipFill>
          <a:blip r:embed="rId2"/>
          <a:stretch>
            <a:fillRect/>
          </a:stretch>
        </p:blipFill>
        <p:spPr>
          <a:xfrm>
            <a:off x="10561733" y="6121438"/>
            <a:ext cx="1533333" cy="609524"/>
          </a:xfrm>
          <a:prstGeom prst="rect">
            <a:avLst/>
          </a:prstGeom>
        </p:spPr>
      </p:pic>
      <p:sp>
        <p:nvSpPr>
          <p:cNvPr id="7" name="Title 1">
            <a:extLst>
              <a:ext uri="{FF2B5EF4-FFF2-40B4-BE49-F238E27FC236}">
                <a16:creationId xmlns:a16="http://schemas.microsoft.com/office/drawing/2014/main" id="{B52475F2-8C02-417F-1C70-B0528CA96F68}"/>
              </a:ext>
            </a:extLst>
          </p:cNvPr>
          <p:cNvSpPr txBox="1">
            <a:spLocks/>
          </p:cNvSpPr>
          <p:nvPr/>
        </p:nvSpPr>
        <p:spPr>
          <a:xfrm>
            <a:off x="375894" y="219759"/>
            <a:ext cx="8089376" cy="618057"/>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mn-lt"/>
              </a:rPr>
              <a:t>How do I create a Service Sheet?</a:t>
            </a:r>
          </a:p>
        </p:txBody>
      </p:sp>
      <p:pic>
        <p:nvPicPr>
          <p:cNvPr id="9" name="Picture 8">
            <a:extLst>
              <a:ext uri="{FF2B5EF4-FFF2-40B4-BE49-F238E27FC236}">
                <a16:creationId xmlns:a16="http://schemas.microsoft.com/office/drawing/2014/main" id="{2774D4CF-F142-F0C7-D088-AAFD5D11EBE5}"/>
              </a:ext>
            </a:extLst>
          </p:cNvPr>
          <p:cNvPicPr>
            <a:picLocks noChangeAspect="1"/>
          </p:cNvPicPr>
          <p:nvPr/>
        </p:nvPicPr>
        <p:blipFill>
          <a:blip r:embed="rId3"/>
          <a:stretch>
            <a:fillRect/>
          </a:stretch>
        </p:blipFill>
        <p:spPr>
          <a:xfrm>
            <a:off x="1015951" y="3429000"/>
            <a:ext cx="9545782" cy="3018772"/>
          </a:xfrm>
          <a:prstGeom prst="rect">
            <a:avLst/>
          </a:prstGeom>
        </p:spPr>
      </p:pic>
      <p:sp>
        <p:nvSpPr>
          <p:cNvPr id="2" name="Slide Number Placeholder 1">
            <a:extLst>
              <a:ext uri="{FF2B5EF4-FFF2-40B4-BE49-F238E27FC236}">
                <a16:creationId xmlns:a16="http://schemas.microsoft.com/office/drawing/2014/main" id="{FB7779C0-7144-55D7-4E01-1CA3E190A78A}"/>
              </a:ext>
            </a:extLst>
          </p:cNvPr>
          <p:cNvSpPr>
            <a:spLocks noGrp="1"/>
          </p:cNvSpPr>
          <p:nvPr>
            <p:ph type="sldNum" sz="quarter" idx="12"/>
          </p:nvPr>
        </p:nvSpPr>
        <p:spPr/>
        <p:txBody>
          <a:bodyPr/>
          <a:lstStyle/>
          <a:p>
            <a:fld id="{4DC53082-2729-4F5B-A72D-8743DE49B832}" type="slidenum">
              <a:rPr lang="en-US" smtClean="0"/>
              <a:t>11</a:t>
            </a:fld>
            <a:endParaRPr lang="en-US"/>
          </a:p>
        </p:txBody>
      </p:sp>
    </p:spTree>
    <p:extLst>
      <p:ext uri="{BB962C8B-B14F-4D97-AF65-F5344CB8AC3E}">
        <p14:creationId xmlns:p14="http://schemas.microsoft.com/office/powerpoint/2010/main" val="2105330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39436" y="170949"/>
            <a:ext cx="5756564" cy="750417"/>
          </a:xfrm>
        </p:spPr>
        <p:txBody>
          <a:bodyPr>
            <a:normAutofit/>
          </a:bodyPr>
          <a:lstStyle/>
          <a:p>
            <a:r>
              <a:rPr lang="en-US" dirty="0"/>
              <a:t> </a:t>
            </a:r>
            <a:r>
              <a:rPr lang="en-US" b="1" dirty="0">
                <a:latin typeface="+mn-lt"/>
              </a:rPr>
              <a:t>Invoice status updates</a:t>
            </a:r>
            <a:endParaRPr lang="en-US" dirty="0"/>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39436" y="1475548"/>
            <a:ext cx="10515600" cy="1482509"/>
          </a:xfrm>
        </p:spPr>
        <p:txBody>
          <a:bodyPr>
            <a:normAutofit/>
          </a:bodyPr>
          <a:lstStyle/>
          <a:p>
            <a:pPr marL="0" indent="0">
              <a:buNone/>
            </a:pPr>
            <a:r>
              <a:rPr lang="en-US" dirty="0"/>
              <a:t>Direct all status update requests to: </a:t>
            </a:r>
          </a:p>
          <a:p>
            <a:pPr marL="0" indent="0" algn="ctr">
              <a:buNone/>
            </a:pPr>
            <a:r>
              <a:rPr lang="en-US" sz="4400" dirty="0"/>
              <a:t>APInquiries@gerdau.com</a:t>
            </a:r>
          </a:p>
        </p:txBody>
      </p:sp>
      <p:pic>
        <p:nvPicPr>
          <p:cNvPr id="4" name="Picture 3">
            <a:extLst>
              <a:ext uri="{FF2B5EF4-FFF2-40B4-BE49-F238E27FC236}">
                <a16:creationId xmlns:a16="http://schemas.microsoft.com/office/drawing/2014/main" id="{F742808A-E98A-0170-C46B-9BBEEB8A8DDA}"/>
              </a:ext>
            </a:extLst>
          </p:cNvPr>
          <p:cNvPicPr>
            <a:picLocks noChangeAspect="1"/>
          </p:cNvPicPr>
          <p:nvPr/>
        </p:nvPicPr>
        <p:blipFill>
          <a:blip r:embed="rId2"/>
          <a:stretch>
            <a:fillRect/>
          </a:stretch>
        </p:blipFill>
        <p:spPr>
          <a:xfrm>
            <a:off x="10561733" y="6121438"/>
            <a:ext cx="1533333" cy="609524"/>
          </a:xfrm>
          <a:prstGeom prst="rect">
            <a:avLst/>
          </a:prstGeom>
        </p:spPr>
      </p:pic>
      <p:sp>
        <p:nvSpPr>
          <p:cNvPr id="5" name="Slide Number Placeholder 4">
            <a:extLst>
              <a:ext uri="{FF2B5EF4-FFF2-40B4-BE49-F238E27FC236}">
                <a16:creationId xmlns:a16="http://schemas.microsoft.com/office/drawing/2014/main" id="{D655A0BE-557D-0AC5-35B3-98BDC485C774}"/>
              </a:ext>
            </a:extLst>
          </p:cNvPr>
          <p:cNvSpPr>
            <a:spLocks noGrp="1"/>
          </p:cNvSpPr>
          <p:nvPr>
            <p:ph type="sldNum" sz="quarter" idx="12"/>
          </p:nvPr>
        </p:nvSpPr>
        <p:spPr/>
        <p:txBody>
          <a:bodyPr/>
          <a:lstStyle/>
          <a:p>
            <a:fld id="{4DC53082-2729-4F5B-A72D-8743DE49B832}" type="slidenum">
              <a:rPr lang="en-US" smtClean="0"/>
              <a:t>12</a:t>
            </a:fld>
            <a:endParaRPr lang="en-US"/>
          </a:p>
        </p:txBody>
      </p:sp>
    </p:spTree>
    <p:extLst>
      <p:ext uri="{BB962C8B-B14F-4D97-AF65-F5344CB8AC3E}">
        <p14:creationId xmlns:p14="http://schemas.microsoft.com/office/powerpoint/2010/main" val="1015075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1616D187-7282-50F8-879C-847CDB8E16BE}"/>
              </a:ext>
            </a:extLst>
          </p:cNvPr>
          <p:cNvSpPr>
            <a:spLocks noGrp="1"/>
          </p:cNvSpPr>
          <p:nvPr>
            <p:ph idx="1"/>
          </p:nvPr>
        </p:nvSpPr>
        <p:spPr>
          <a:xfrm>
            <a:off x="268742" y="937260"/>
            <a:ext cx="11399507" cy="4983480"/>
          </a:xfrm>
        </p:spPr>
        <p:txBody>
          <a:bodyPr>
            <a:normAutofit/>
          </a:bodyPr>
          <a:lstStyle/>
          <a:p>
            <a:pPr marL="0" indent="0">
              <a:buNone/>
            </a:pPr>
            <a:r>
              <a:rPr lang="en-US" sz="2000" dirty="0"/>
              <a:t>Ariba requires that you enter a Tax amount, regardless of value. There are two ways to enter a $0 tax amount.  The </a:t>
            </a:r>
            <a:r>
              <a:rPr lang="en-US" sz="2000" u="sng" dirty="0"/>
              <a:t>best</a:t>
            </a:r>
            <a:r>
              <a:rPr lang="en-US" sz="2000" dirty="0"/>
              <a:t> way is to configure a tax value for 0% tax that you can one-click select every time you create an invoice.  Please contact the Mill’s AP Processor for instructions.</a:t>
            </a:r>
          </a:p>
          <a:p>
            <a:pPr marL="0" indent="0">
              <a:buNone/>
            </a:pPr>
            <a:r>
              <a:rPr lang="en-US" sz="2000" dirty="0"/>
              <a:t>The other option is as follows:</a:t>
            </a:r>
          </a:p>
          <a:p>
            <a:r>
              <a:rPr lang="en-US" sz="2000" dirty="0"/>
              <a:t>Choose the Header level Tax button.  Then enter 0.0 for the rate and hit tab. The tax amount goes to $0.00.  Proceed with the rest of your invoice creation.</a:t>
            </a:r>
          </a:p>
          <a:p>
            <a:endParaRPr lang="en-US" sz="2000" dirty="0"/>
          </a:p>
          <a:p>
            <a:endParaRPr lang="en-US" sz="2000" dirty="0"/>
          </a:p>
          <a:p>
            <a:endParaRPr lang="en-US" sz="2000" dirty="0"/>
          </a:p>
          <a:p>
            <a:endParaRPr lang="en-US" sz="2000" dirty="0"/>
          </a:p>
          <a:p>
            <a:r>
              <a:rPr lang="en-US" sz="1800" dirty="0">
                <a:effectLst/>
                <a:latin typeface="Calibri" panose="020F0502020204030204" pitchFamily="34" charset="0"/>
                <a:ea typeface="Calibri" panose="020F0502020204030204" pitchFamily="34" charset="0"/>
                <a:cs typeface="Times New Roman" panose="02020603050405020304" pitchFamily="18" charset="0"/>
              </a:rPr>
              <a:t>If you do not have the above Tax grid look for “Add to Header” in the top right and choose Tax. </a:t>
            </a:r>
            <a:r>
              <a:rPr lang="en-US" sz="1800" dirty="0"/>
              <a:t>Then enter 0.0 for the rate and hit tab.</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C8AFB638-B91B-CEAD-6971-758F67394BFA}"/>
              </a:ext>
            </a:extLst>
          </p:cNvPr>
          <p:cNvPicPr>
            <a:picLocks noChangeAspect="1"/>
          </p:cNvPicPr>
          <p:nvPr/>
        </p:nvPicPr>
        <p:blipFill>
          <a:blip r:embed="rId2"/>
          <a:stretch>
            <a:fillRect/>
          </a:stretch>
        </p:blipFill>
        <p:spPr>
          <a:xfrm>
            <a:off x="4495734" y="4838973"/>
            <a:ext cx="3200531" cy="1551773"/>
          </a:xfrm>
          <a:prstGeom prst="rect">
            <a:avLst/>
          </a:prstGeom>
        </p:spPr>
      </p:pic>
      <p:pic>
        <p:nvPicPr>
          <p:cNvPr id="5" name="Picture 4">
            <a:extLst>
              <a:ext uri="{FF2B5EF4-FFF2-40B4-BE49-F238E27FC236}">
                <a16:creationId xmlns:a16="http://schemas.microsoft.com/office/drawing/2014/main" id="{B4F06981-40B0-CD02-121E-8072F15FC533}"/>
              </a:ext>
            </a:extLst>
          </p:cNvPr>
          <p:cNvPicPr>
            <a:picLocks noChangeAspect="1"/>
          </p:cNvPicPr>
          <p:nvPr/>
        </p:nvPicPr>
        <p:blipFill>
          <a:blip r:embed="rId3"/>
          <a:stretch>
            <a:fillRect/>
          </a:stretch>
        </p:blipFill>
        <p:spPr>
          <a:xfrm>
            <a:off x="2215299" y="2880416"/>
            <a:ext cx="7911187" cy="1661538"/>
          </a:xfrm>
          <a:prstGeom prst="rect">
            <a:avLst/>
          </a:prstGeom>
        </p:spPr>
      </p:pic>
      <p:pic>
        <p:nvPicPr>
          <p:cNvPr id="3" name="Picture 2">
            <a:extLst>
              <a:ext uri="{FF2B5EF4-FFF2-40B4-BE49-F238E27FC236}">
                <a16:creationId xmlns:a16="http://schemas.microsoft.com/office/drawing/2014/main" id="{F37CD216-4C3D-898B-6D14-2E734EB2DCBC}"/>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8" name="Title 1">
            <a:extLst>
              <a:ext uri="{FF2B5EF4-FFF2-40B4-BE49-F238E27FC236}">
                <a16:creationId xmlns:a16="http://schemas.microsoft.com/office/drawing/2014/main" id="{13AF3717-FD0D-1644-2D02-9F5592C365CB}"/>
              </a:ext>
            </a:extLst>
          </p:cNvPr>
          <p:cNvSpPr txBox="1">
            <a:spLocks/>
          </p:cNvSpPr>
          <p:nvPr/>
        </p:nvSpPr>
        <p:spPr>
          <a:xfrm>
            <a:off x="268742" y="274874"/>
            <a:ext cx="11384719" cy="618057"/>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mn-lt"/>
              </a:rPr>
              <a:t>Ariba adds Tax to my invoice, but I don’t charge Tax</a:t>
            </a:r>
          </a:p>
        </p:txBody>
      </p:sp>
      <p:sp>
        <p:nvSpPr>
          <p:cNvPr id="2" name="Slide Number Placeholder 1">
            <a:extLst>
              <a:ext uri="{FF2B5EF4-FFF2-40B4-BE49-F238E27FC236}">
                <a16:creationId xmlns:a16="http://schemas.microsoft.com/office/drawing/2014/main" id="{EBA65A51-4B49-0B0A-39AF-42B6A9A8A178}"/>
              </a:ext>
            </a:extLst>
          </p:cNvPr>
          <p:cNvSpPr>
            <a:spLocks noGrp="1"/>
          </p:cNvSpPr>
          <p:nvPr>
            <p:ph type="sldNum" sz="quarter" idx="12"/>
          </p:nvPr>
        </p:nvSpPr>
        <p:spPr/>
        <p:txBody>
          <a:bodyPr/>
          <a:lstStyle/>
          <a:p>
            <a:fld id="{4DC53082-2729-4F5B-A72D-8743DE49B832}" type="slidenum">
              <a:rPr lang="en-US" smtClean="0"/>
              <a:t>13</a:t>
            </a:fld>
            <a:endParaRPr lang="en-US"/>
          </a:p>
        </p:txBody>
      </p:sp>
    </p:spTree>
    <p:extLst>
      <p:ext uri="{BB962C8B-B14F-4D97-AF65-F5344CB8AC3E}">
        <p14:creationId xmlns:p14="http://schemas.microsoft.com/office/powerpoint/2010/main" val="1217007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53290" y="378690"/>
            <a:ext cx="5835074" cy="742835"/>
          </a:xfrm>
        </p:spPr>
        <p:txBody>
          <a:bodyPr/>
          <a:lstStyle/>
          <a:p>
            <a:r>
              <a:rPr lang="en-US" dirty="0"/>
              <a:t> </a:t>
            </a:r>
            <a:r>
              <a:rPr lang="en-US" b="1" dirty="0">
                <a:latin typeface="+mn-lt"/>
              </a:rPr>
              <a:t>AP rejected my invoice </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430325" y="1572181"/>
            <a:ext cx="6260183" cy="4320619"/>
          </a:xfrm>
        </p:spPr>
        <p:txBody>
          <a:bodyPr>
            <a:normAutofit fontScale="92500" lnSpcReduction="10000"/>
          </a:bodyPr>
          <a:lstStyle/>
          <a:p>
            <a:r>
              <a:rPr lang="en-US" dirty="0"/>
              <a:t>You may receive an email like this one	</a:t>
            </a:r>
            <a:r>
              <a:rPr lang="en-US" dirty="0">
                <a:sym typeface="Wingdings" panose="05000000000000000000" pitchFamily="2" charset="2"/>
              </a:rPr>
              <a:t></a:t>
            </a:r>
            <a:endParaRPr lang="en-US" dirty="0"/>
          </a:p>
          <a:p>
            <a:r>
              <a:rPr lang="en-US" dirty="0">
                <a:sym typeface="Wingdings" panose="05000000000000000000" pitchFamily="2" charset="2"/>
              </a:rPr>
              <a:t>This happens when an invoice is submitted by an incorrect method.  </a:t>
            </a:r>
          </a:p>
          <a:p>
            <a:r>
              <a:rPr lang="en-US" dirty="0">
                <a:sym typeface="Wingdings" panose="05000000000000000000" pitchFamily="2" charset="2"/>
              </a:rPr>
              <a:t>In this case, it would mean that you have emailed the invoice for an Ariba PO to an old email address,  APInvoiceSubmission@Gerdau.com.  </a:t>
            </a:r>
          </a:p>
          <a:p>
            <a:r>
              <a:rPr lang="en-US" dirty="0">
                <a:sym typeface="Wingdings" panose="05000000000000000000" pitchFamily="2" charset="2"/>
              </a:rPr>
              <a:t>This email </a:t>
            </a:r>
            <a:r>
              <a:rPr lang="en-US" u="sng" dirty="0">
                <a:sym typeface="Wingdings" panose="05000000000000000000" pitchFamily="2" charset="2"/>
              </a:rPr>
              <a:t>cannot</a:t>
            </a:r>
            <a:r>
              <a:rPr lang="en-US" dirty="0">
                <a:sym typeface="Wingdings" panose="05000000000000000000" pitchFamily="2" charset="2"/>
              </a:rPr>
              <a:t> be used for invoicing Ariba </a:t>
            </a:r>
            <a:r>
              <a:rPr lang="en-US" dirty="0" err="1">
                <a:sym typeface="Wingdings" panose="05000000000000000000" pitchFamily="2" charset="2"/>
              </a:rPr>
              <a:t>POs.</a:t>
            </a:r>
            <a:endParaRPr lang="en-US" dirty="0">
              <a:sym typeface="Wingdings" panose="05000000000000000000" pitchFamily="2" charset="2"/>
            </a:endParaRPr>
          </a:p>
          <a:p>
            <a:r>
              <a:rPr lang="en-US" dirty="0">
                <a:sym typeface="Wingdings" panose="05000000000000000000" pitchFamily="2" charset="2"/>
              </a:rPr>
              <a:t>You must create the invoice in your Ariba portal by going through the PO document.</a:t>
            </a:r>
          </a:p>
        </p:txBody>
      </p:sp>
      <p:pic>
        <p:nvPicPr>
          <p:cNvPr id="7" name="Picture 6">
            <a:extLst>
              <a:ext uri="{FF2B5EF4-FFF2-40B4-BE49-F238E27FC236}">
                <a16:creationId xmlns:a16="http://schemas.microsoft.com/office/drawing/2014/main" id="{D525713E-DA54-9AD9-F50B-612F336C75D3}"/>
              </a:ext>
            </a:extLst>
          </p:cNvPr>
          <p:cNvPicPr>
            <a:picLocks noChangeAspect="1"/>
          </p:cNvPicPr>
          <p:nvPr/>
        </p:nvPicPr>
        <p:blipFill>
          <a:blip r:embed="rId2"/>
          <a:stretch>
            <a:fillRect/>
          </a:stretch>
        </p:blipFill>
        <p:spPr>
          <a:xfrm>
            <a:off x="6816436" y="280269"/>
            <a:ext cx="5193313" cy="6297461"/>
          </a:xfrm>
          <a:prstGeom prst="rect">
            <a:avLst/>
          </a:prstGeom>
        </p:spPr>
      </p:pic>
      <p:pic>
        <p:nvPicPr>
          <p:cNvPr id="4" name="Picture 3">
            <a:extLst>
              <a:ext uri="{FF2B5EF4-FFF2-40B4-BE49-F238E27FC236}">
                <a16:creationId xmlns:a16="http://schemas.microsoft.com/office/drawing/2014/main" id="{1D07BD09-6628-9500-CAD9-E5971D75BD1C}"/>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5" name="Rectangle: Rounded Corners 4">
            <a:extLst>
              <a:ext uri="{FF2B5EF4-FFF2-40B4-BE49-F238E27FC236}">
                <a16:creationId xmlns:a16="http://schemas.microsoft.com/office/drawing/2014/main" id="{DAFAED45-6E62-6CA5-3CC6-BED529173F7D}"/>
              </a:ext>
            </a:extLst>
          </p:cNvPr>
          <p:cNvSpPr/>
          <p:nvPr/>
        </p:nvSpPr>
        <p:spPr>
          <a:xfrm>
            <a:off x="7088957" y="829559"/>
            <a:ext cx="2611224" cy="1508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3E0FF98-6E5D-61B3-D14C-A50BE57E6C91}"/>
              </a:ext>
            </a:extLst>
          </p:cNvPr>
          <p:cNvSpPr>
            <a:spLocks noGrp="1"/>
          </p:cNvSpPr>
          <p:nvPr>
            <p:ph type="sldNum" sz="quarter" idx="12"/>
          </p:nvPr>
        </p:nvSpPr>
        <p:spPr/>
        <p:txBody>
          <a:bodyPr/>
          <a:lstStyle/>
          <a:p>
            <a:fld id="{4DC53082-2729-4F5B-A72D-8743DE49B832}" type="slidenum">
              <a:rPr lang="en-US" smtClean="0"/>
              <a:t>14</a:t>
            </a:fld>
            <a:endParaRPr lang="en-US"/>
          </a:p>
        </p:txBody>
      </p:sp>
    </p:spTree>
    <p:extLst>
      <p:ext uri="{BB962C8B-B14F-4D97-AF65-F5344CB8AC3E}">
        <p14:creationId xmlns:p14="http://schemas.microsoft.com/office/powerpoint/2010/main" val="848164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430325" y="286327"/>
            <a:ext cx="8264237" cy="742835"/>
          </a:xfrm>
        </p:spPr>
        <p:txBody>
          <a:bodyPr>
            <a:normAutofit/>
          </a:bodyPr>
          <a:lstStyle/>
          <a:p>
            <a:r>
              <a:rPr lang="en-US" b="1" dirty="0">
                <a:latin typeface="+mn-lt"/>
              </a:rPr>
              <a:t>Rejected invoice email from Ariba</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430325" y="1108363"/>
            <a:ext cx="11281384" cy="5116946"/>
          </a:xfrm>
        </p:spPr>
        <p:txBody>
          <a:bodyPr>
            <a:normAutofit fontScale="85000" lnSpcReduction="10000"/>
          </a:bodyPr>
          <a:lstStyle/>
          <a:p>
            <a:r>
              <a:rPr lang="en-US" dirty="0"/>
              <a:t>You may receive an email from the Ariba system saying that your invoice has been rejected by Gerdau.</a:t>
            </a:r>
          </a:p>
          <a:p>
            <a:r>
              <a:rPr lang="en-US" dirty="0">
                <a:sym typeface="Wingdings" panose="05000000000000000000" pitchFamily="2" charset="2"/>
              </a:rPr>
              <a:t>When this happens, please open the email and look for the notes/comments section.</a:t>
            </a:r>
          </a:p>
          <a:p>
            <a:r>
              <a:rPr lang="en-US" dirty="0">
                <a:sym typeface="Wingdings" panose="05000000000000000000" pitchFamily="2" charset="2"/>
              </a:rPr>
              <a:t>Most often, you will see a note that will say that the invoice is being corrected or that there is no action to be taken by the vendor.  Occasionally, there may be an action you need to take, so checking into the emails is important.</a:t>
            </a:r>
          </a:p>
          <a:p>
            <a:r>
              <a:rPr lang="en-US" dirty="0">
                <a:sym typeface="Wingdings" panose="05000000000000000000" pitchFamily="2" charset="2"/>
              </a:rPr>
              <a:t>When an invoice encounters an error on the Gerdau side of the Ariba, we sometimes have to reject it and then reprocess it with  no action required from you, the Vendor. </a:t>
            </a:r>
          </a:p>
          <a:p>
            <a:r>
              <a:rPr lang="en-US" dirty="0">
                <a:sym typeface="Wingdings" panose="05000000000000000000" pitchFamily="2" charset="2"/>
              </a:rPr>
              <a:t>Please don’t get discouraged if you receive these emails or see the rejected status on your invoice in Ariba!  It means we are working to pay that invoice.  Note that the rejection/reprocessing could happen multiple times for the same invoice.</a:t>
            </a:r>
          </a:p>
          <a:p>
            <a:r>
              <a:rPr lang="en-US" dirty="0">
                <a:sym typeface="Wingdings" panose="05000000000000000000" pitchFamily="2" charset="2"/>
              </a:rPr>
              <a:t>If you have any questions about the rejections, please reach out to your Accounts Payable contact at the mill location and they will be able to explain the situation for that invoice.</a:t>
            </a:r>
          </a:p>
        </p:txBody>
      </p:sp>
      <p:pic>
        <p:nvPicPr>
          <p:cNvPr id="4" name="Picture 3">
            <a:extLst>
              <a:ext uri="{FF2B5EF4-FFF2-40B4-BE49-F238E27FC236}">
                <a16:creationId xmlns:a16="http://schemas.microsoft.com/office/drawing/2014/main" id="{1D07BD09-6628-9500-CAD9-E5971D75BD1C}"/>
              </a:ext>
            </a:extLst>
          </p:cNvPr>
          <p:cNvPicPr>
            <a:picLocks noChangeAspect="1"/>
          </p:cNvPicPr>
          <p:nvPr/>
        </p:nvPicPr>
        <p:blipFill>
          <a:blip r:embed="rId2"/>
          <a:stretch>
            <a:fillRect/>
          </a:stretch>
        </p:blipFill>
        <p:spPr>
          <a:xfrm>
            <a:off x="10561733" y="6121438"/>
            <a:ext cx="1533333" cy="609524"/>
          </a:xfrm>
          <a:prstGeom prst="rect">
            <a:avLst/>
          </a:prstGeom>
        </p:spPr>
      </p:pic>
      <p:sp>
        <p:nvSpPr>
          <p:cNvPr id="5" name="Slide Number Placeholder 4">
            <a:extLst>
              <a:ext uri="{FF2B5EF4-FFF2-40B4-BE49-F238E27FC236}">
                <a16:creationId xmlns:a16="http://schemas.microsoft.com/office/drawing/2014/main" id="{0C4CDE1B-1F17-4B97-0B40-9F4EEC4F7C44}"/>
              </a:ext>
            </a:extLst>
          </p:cNvPr>
          <p:cNvSpPr>
            <a:spLocks noGrp="1"/>
          </p:cNvSpPr>
          <p:nvPr>
            <p:ph type="sldNum" sz="quarter" idx="12"/>
          </p:nvPr>
        </p:nvSpPr>
        <p:spPr/>
        <p:txBody>
          <a:bodyPr/>
          <a:lstStyle/>
          <a:p>
            <a:fld id="{4DC53082-2729-4F5B-A72D-8743DE49B832}" type="slidenum">
              <a:rPr lang="en-US" smtClean="0"/>
              <a:t>15</a:t>
            </a:fld>
            <a:endParaRPr lang="en-US" dirty="0"/>
          </a:p>
        </p:txBody>
      </p:sp>
    </p:spTree>
    <p:extLst>
      <p:ext uri="{BB962C8B-B14F-4D97-AF65-F5344CB8AC3E}">
        <p14:creationId xmlns:p14="http://schemas.microsoft.com/office/powerpoint/2010/main" val="75915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20964" y="249383"/>
            <a:ext cx="10515600" cy="988144"/>
          </a:xfrm>
        </p:spPr>
        <p:txBody>
          <a:bodyPr/>
          <a:lstStyle/>
          <a:p>
            <a:r>
              <a:rPr lang="en-US" b="1" dirty="0">
                <a:latin typeface="+mn-lt"/>
              </a:rPr>
              <a:t>Ariba rejected my invoice - Why ?</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20964" y="1368052"/>
            <a:ext cx="3739292" cy="4929908"/>
          </a:xfrm>
        </p:spPr>
        <p:txBody>
          <a:bodyPr>
            <a:normAutofit lnSpcReduction="10000"/>
          </a:bodyPr>
          <a:lstStyle/>
          <a:p>
            <a:pPr marL="0" indent="0">
              <a:buNone/>
            </a:pPr>
            <a:r>
              <a:rPr lang="en-US" sz="1800" dirty="0">
                <a:latin typeface="Calibri" panose="020F0502020204030204" pitchFamily="34" charset="0"/>
                <a:ea typeface="Calibri" panose="020F0502020204030204" pitchFamily="34" charset="0"/>
              </a:rPr>
              <a:t>There is an alternative way to see if an invoice has been rejected as well as by getting an email from the Ariba system.</a:t>
            </a:r>
          </a:p>
          <a:p>
            <a:pPr marL="0" indent="0">
              <a:buNone/>
            </a:pPr>
            <a:r>
              <a:rPr lang="en-US" sz="1800" dirty="0">
                <a:effectLst/>
                <a:latin typeface="Calibri" panose="020F0502020204030204" pitchFamily="34" charset="0"/>
                <a:ea typeface="Calibri" panose="020F0502020204030204" pitchFamily="34" charset="0"/>
              </a:rPr>
              <a:t>If you go to the Workbench tab and into the “Invoices” tile, you will see invoice status labels.</a:t>
            </a:r>
          </a:p>
          <a:p>
            <a:pPr marL="0" indent="0">
              <a:buNone/>
            </a:pPr>
            <a:r>
              <a:rPr lang="en-US" sz="1800" dirty="0">
                <a:latin typeface="Calibri" panose="020F0502020204030204" pitchFamily="34" charset="0"/>
                <a:ea typeface="Calibri" panose="020F0502020204030204" pitchFamily="34" charset="0"/>
              </a:rPr>
              <a:t>For an invoice with a rejected status, you can drill into the document to see what has happened.  </a:t>
            </a:r>
          </a:p>
          <a:p>
            <a:pPr marL="0" indent="0">
              <a:buNone/>
            </a:pPr>
            <a:r>
              <a:rPr lang="en-US" sz="1800" dirty="0">
                <a:latin typeface="Calibri" panose="020F0502020204030204" pitchFamily="34" charset="0"/>
              </a:rPr>
              <a:t>You can see there is a “Comment” section and if Gerdau has rejected the invoice from our end, there will be the same comments you would see in the Ariba rejection email.</a:t>
            </a:r>
          </a:p>
          <a:p>
            <a:pPr marL="0" indent="0">
              <a:buNone/>
            </a:pPr>
            <a:r>
              <a:rPr lang="en-US" sz="1800" dirty="0">
                <a:latin typeface="Calibri" panose="020F0502020204030204" pitchFamily="34" charset="0"/>
              </a:rPr>
              <a:t>If the notes request it, here is where you can edit the invoice and resubmit it back to Gerdau with the requested changes.</a:t>
            </a:r>
            <a:endParaRPr lang="en-US" dirty="0"/>
          </a:p>
        </p:txBody>
      </p:sp>
      <p:pic>
        <p:nvPicPr>
          <p:cNvPr id="4" name="Picture 3">
            <a:extLst>
              <a:ext uri="{FF2B5EF4-FFF2-40B4-BE49-F238E27FC236}">
                <a16:creationId xmlns:a16="http://schemas.microsoft.com/office/drawing/2014/main" id="{07EC2720-4D1D-9088-3838-A4527338EA77}"/>
              </a:ext>
            </a:extLst>
          </p:cNvPr>
          <p:cNvPicPr>
            <a:picLocks noChangeAspect="1"/>
          </p:cNvPicPr>
          <p:nvPr/>
        </p:nvPicPr>
        <p:blipFill>
          <a:blip r:embed="rId2"/>
          <a:stretch>
            <a:fillRect/>
          </a:stretch>
        </p:blipFill>
        <p:spPr>
          <a:xfrm>
            <a:off x="10561733" y="6121438"/>
            <a:ext cx="1533333" cy="609524"/>
          </a:xfrm>
          <a:prstGeom prst="rect">
            <a:avLst/>
          </a:prstGeom>
        </p:spPr>
      </p:pic>
      <p:pic>
        <p:nvPicPr>
          <p:cNvPr id="7" name="Picture 6">
            <a:extLst>
              <a:ext uri="{FF2B5EF4-FFF2-40B4-BE49-F238E27FC236}">
                <a16:creationId xmlns:a16="http://schemas.microsoft.com/office/drawing/2014/main" id="{A5C0CEF4-C612-84FC-2877-B5E738565E1B}"/>
              </a:ext>
            </a:extLst>
          </p:cNvPr>
          <p:cNvPicPr>
            <a:picLocks noChangeAspect="1"/>
          </p:cNvPicPr>
          <p:nvPr/>
        </p:nvPicPr>
        <p:blipFill>
          <a:blip r:embed="rId3"/>
          <a:stretch>
            <a:fillRect/>
          </a:stretch>
        </p:blipFill>
        <p:spPr>
          <a:xfrm>
            <a:off x="4060256" y="1368052"/>
            <a:ext cx="7742103" cy="4838783"/>
          </a:xfrm>
          <a:prstGeom prst="rect">
            <a:avLst/>
          </a:prstGeom>
        </p:spPr>
      </p:pic>
      <p:sp>
        <p:nvSpPr>
          <p:cNvPr id="5" name="Slide Number Placeholder 4">
            <a:extLst>
              <a:ext uri="{FF2B5EF4-FFF2-40B4-BE49-F238E27FC236}">
                <a16:creationId xmlns:a16="http://schemas.microsoft.com/office/drawing/2014/main" id="{C5D6E833-962B-01C0-A882-BFCECB0B8C96}"/>
              </a:ext>
            </a:extLst>
          </p:cNvPr>
          <p:cNvSpPr>
            <a:spLocks noGrp="1"/>
          </p:cNvSpPr>
          <p:nvPr>
            <p:ph type="sldNum" sz="quarter" idx="12"/>
          </p:nvPr>
        </p:nvSpPr>
        <p:spPr/>
        <p:txBody>
          <a:bodyPr/>
          <a:lstStyle/>
          <a:p>
            <a:fld id="{4DC53082-2729-4F5B-A72D-8743DE49B832}" type="slidenum">
              <a:rPr lang="en-US" smtClean="0"/>
              <a:t>16</a:t>
            </a:fld>
            <a:endParaRPr lang="en-US"/>
          </a:p>
        </p:txBody>
      </p:sp>
    </p:spTree>
    <p:extLst>
      <p:ext uri="{BB962C8B-B14F-4D97-AF65-F5344CB8AC3E}">
        <p14:creationId xmlns:p14="http://schemas.microsoft.com/office/powerpoint/2010/main" val="1578622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14597" y="306635"/>
            <a:ext cx="10515600" cy="859851"/>
          </a:xfrm>
        </p:spPr>
        <p:txBody>
          <a:bodyPr/>
          <a:lstStyle/>
          <a:p>
            <a:r>
              <a:rPr lang="en-US" dirty="0"/>
              <a:t> </a:t>
            </a:r>
            <a:r>
              <a:rPr lang="en-US" b="1" dirty="0">
                <a:latin typeface="+mn-lt"/>
              </a:rPr>
              <a:t>Password Reset</a:t>
            </a:r>
            <a:r>
              <a:rPr lang="en-US" b="1" dirty="0"/>
              <a:t>	</a:t>
            </a:r>
            <a:endParaRPr lang="en-US" dirty="0"/>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14597" y="1938910"/>
            <a:ext cx="6107545" cy="2980180"/>
          </a:xfrm>
        </p:spPr>
        <p:txBody>
          <a:bodyPr>
            <a:normAutofit/>
          </a:bodyPr>
          <a:lstStyle/>
          <a:p>
            <a:r>
              <a:rPr lang="en-US" dirty="0"/>
              <a:t>The quickest way is to use the Forgot password below the log in. </a:t>
            </a:r>
          </a:p>
          <a:p>
            <a:r>
              <a:rPr lang="en-US" dirty="0"/>
              <a:t>Or this link below</a:t>
            </a:r>
          </a:p>
          <a:p>
            <a:r>
              <a:rPr lang="en-US" u="sng" dirty="0">
                <a:solidFill>
                  <a:srgbClr val="0000FF"/>
                </a:solidFill>
                <a:effectLst/>
                <a:latin typeface="Calibri" panose="020F0502020204030204" pitchFamily="34" charset="0"/>
                <a:ea typeface="Calibri" panose="020F0502020204030204" pitchFamily="34" charset="0"/>
                <a:hlinkClick r:id="rId2"/>
              </a:rPr>
              <a:t>Help Center Contact us (ariba.com)</a:t>
            </a:r>
            <a:endParaRPr lang="en-US" u="sng" dirty="0">
              <a:solidFill>
                <a:srgbClr val="0000FF"/>
              </a:solidFill>
              <a:latin typeface="Calibri" panose="020F0502020204030204" pitchFamily="34" charset="0"/>
              <a:ea typeface="Calibri" panose="020F0502020204030204" pitchFamily="34" charset="0"/>
            </a:endParaRPr>
          </a:p>
          <a:p>
            <a:r>
              <a:rPr lang="en-US" dirty="0"/>
              <a:t>https://helpcenter.ariba.com/</a:t>
            </a:r>
          </a:p>
        </p:txBody>
      </p:sp>
      <p:pic>
        <p:nvPicPr>
          <p:cNvPr id="5" name="Picture 4">
            <a:extLst>
              <a:ext uri="{FF2B5EF4-FFF2-40B4-BE49-F238E27FC236}">
                <a16:creationId xmlns:a16="http://schemas.microsoft.com/office/drawing/2014/main" id="{AD2E4FC4-B372-A591-8E2D-B51C5A381FE3}"/>
              </a:ext>
            </a:extLst>
          </p:cNvPr>
          <p:cNvPicPr>
            <a:picLocks noChangeAspect="1"/>
          </p:cNvPicPr>
          <p:nvPr/>
        </p:nvPicPr>
        <p:blipFill>
          <a:blip r:embed="rId3"/>
          <a:stretch>
            <a:fillRect/>
          </a:stretch>
        </p:blipFill>
        <p:spPr>
          <a:xfrm>
            <a:off x="6974679" y="1195387"/>
            <a:ext cx="4648200" cy="4467225"/>
          </a:xfrm>
          <a:prstGeom prst="rect">
            <a:avLst/>
          </a:prstGeom>
        </p:spPr>
      </p:pic>
      <p:pic>
        <p:nvPicPr>
          <p:cNvPr id="4" name="Picture 3">
            <a:extLst>
              <a:ext uri="{FF2B5EF4-FFF2-40B4-BE49-F238E27FC236}">
                <a16:creationId xmlns:a16="http://schemas.microsoft.com/office/drawing/2014/main" id="{6335024B-E923-2677-AB1D-5C3D73072344}"/>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6" name="Slide Number Placeholder 5">
            <a:extLst>
              <a:ext uri="{FF2B5EF4-FFF2-40B4-BE49-F238E27FC236}">
                <a16:creationId xmlns:a16="http://schemas.microsoft.com/office/drawing/2014/main" id="{837304E7-E32E-0F34-44CE-3ADB69C55C2A}"/>
              </a:ext>
            </a:extLst>
          </p:cNvPr>
          <p:cNvSpPr>
            <a:spLocks noGrp="1"/>
          </p:cNvSpPr>
          <p:nvPr>
            <p:ph type="sldNum" sz="quarter" idx="12"/>
          </p:nvPr>
        </p:nvSpPr>
        <p:spPr/>
        <p:txBody>
          <a:bodyPr/>
          <a:lstStyle/>
          <a:p>
            <a:fld id="{4DC53082-2729-4F5B-A72D-8743DE49B832}" type="slidenum">
              <a:rPr lang="en-US" smtClean="0"/>
              <a:t>17</a:t>
            </a:fld>
            <a:endParaRPr lang="en-US"/>
          </a:p>
        </p:txBody>
      </p:sp>
    </p:spTree>
    <p:extLst>
      <p:ext uri="{BB962C8B-B14F-4D97-AF65-F5344CB8AC3E}">
        <p14:creationId xmlns:p14="http://schemas.microsoft.com/office/powerpoint/2010/main" val="1294183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405815" y="232115"/>
            <a:ext cx="10515600" cy="885486"/>
          </a:xfrm>
        </p:spPr>
        <p:txBody>
          <a:bodyPr/>
          <a:lstStyle/>
          <a:p>
            <a:r>
              <a:rPr lang="en-US" dirty="0"/>
              <a:t> </a:t>
            </a:r>
            <a:r>
              <a:rPr lang="en-US" b="1" dirty="0">
                <a:latin typeface="+mn-lt"/>
              </a:rPr>
              <a:t>Accidental Account upgrade </a:t>
            </a:r>
            <a:r>
              <a:rPr lang="en-US" b="1" dirty="0"/>
              <a:t>	</a:t>
            </a:r>
            <a:endParaRPr lang="en-US" dirty="0"/>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405815" y="2143605"/>
            <a:ext cx="9074331" cy="3723097"/>
          </a:xfrm>
        </p:spPr>
        <p:txBody>
          <a:bodyPr>
            <a:normAutofit/>
          </a:bodyPr>
          <a:lstStyle/>
          <a:p>
            <a:r>
              <a:rPr lang="en-US" dirty="0"/>
              <a:t>The easiest way to tell if you are using the upgraded account is all menu option tabs at the top will be available.    </a:t>
            </a:r>
          </a:p>
          <a:p>
            <a:r>
              <a:rPr lang="en-US" dirty="0"/>
              <a:t>Your Account version is also listed on user menu</a:t>
            </a:r>
          </a:p>
          <a:p>
            <a:r>
              <a:rPr lang="en-US" dirty="0"/>
              <a:t>If you wish to downgrade, please do the following steps or, if you are viewing this document digitally, click on the PowerPoint link here:</a:t>
            </a:r>
          </a:p>
          <a:p>
            <a:endParaRPr lang="en-US" b="1" dirty="0"/>
          </a:p>
        </p:txBody>
      </p:sp>
      <p:pic>
        <p:nvPicPr>
          <p:cNvPr id="9" name="Picture 8">
            <a:extLst>
              <a:ext uri="{FF2B5EF4-FFF2-40B4-BE49-F238E27FC236}">
                <a16:creationId xmlns:a16="http://schemas.microsoft.com/office/drawing/2014/main" id="{18B2B124-D6B8-6CED-2C49-045FDD87F9ED}"/>
              </a:ext>
            </a:extLst>
          </p:cNvPr>
          <p:cNvPicPr>
            <a:picLocks noChangeAspect="1"/>
          </p:cNvPicPr>
          <p:nvPr/>
        </p:nvPicPr>
        <p:blipFill>
          <a:blip r:embed="rId2"/>
          <a:stretch>
            <a:fillRect/>
          </a:stretch>
        </p:blipFill>
        <p:spPr>
          <a:xfrm>
            <a:off x="405815" y="1133021"/>
            <a:ext cx="11353800" cy="800494"/>
          </a:xfrm>
          <a:prstGeom prst="rect">
            <a:avLst/>
          </a:prstGeom>
        </p:spPr>
      </p:pic>
      <p:pic>
        <p:nvPicPr>
          <p:cNvPr id="11" name="Picture 10">
            <a:extLst>
              <a:ext uri="{FF2B5EF4-FFF2-40B4-BE49-F238E27FC236}">
                <a16:creationId xmlns:a16="http://schemas.microsoft.com/office/drawing/2014/main" id="{F58FF742-77AF-D7C5-E0BF-D460C68FCB38}"/>
              </a:ext>
            </a:extLst>
          </p:cNvPr>
          <p:cNvPicPr>
            <a:picLocks noChangeAspect="1"/>
          </p:cNvPicPr>
          <p:nvPr/>
        </p:nvPicPr>
        <p:blipFill>
          <a:blip r:embed="rId3"/>
          <a:stretch>
            <a:fillRect/>
          </a:stretch>
        </p:blipFill>
        <p:spPr>
          <a:xfrm>
            <a:off x="9480146" y="1133021"/>
            <a:ext cx="2192829" cy="4909064"/>
          </a:xfrm>
          <a:prstGeom prst="rect">
            <a:avLst/>
          </a:prstGeom>
        </p:spPr>
      </p:pic>
      <p:graphicFrame>
        <p:nvGraphicFramePr>
          <p:cNvPr id="8" name="Object 7">
            <a:hlinkClick r:id="" action="ppaction://ole?verb=0"/>
            <a:extLst>
              <a:ext uri="{FF2B5EF4-FFF2-40B4-BE49-F238E27FC236}">
                <a16:creationId xmlns:a16="http://schemas.microsoft.com/office/drawing/2014/main" id="{364AA8FE-D499-3B08-9AD5-3C8BFEE6F448}"/>
              </a:ext>
            </a:extLst>
          </p:cNvPr>
          <p:cNvGraphicFramePr>
            <a:graphicFrameLocks noChangeAspect="1"/>
          </p:cNvGraphicFramePr>
          <p:nvPr>
            <p:extLst>
              <p:ext uri="{D42A27DB-BD31-4B8C-83A1-F6EECF244321}">
                <p14:modId xmlns:p14="http://schemas.microsoft.com/office/powerpoint/2010/main" val="1516214078"/>
              </p:ext>
            </p:extLst>
          </p:nvPr>
        </p:nvGraphicFramePr>
        <p:xfrm>
          <a:off x="4097853" y="4613254"/>
          <a:ext cx="1690254" cy="1253448"/>
        </p:xfrm>
        <a:graphic>
          <a:graphicData uri="http://schemas.openxmlformats.org/presentationml/2006/ole">
            <mc:AlternateContent xmlns:mc="http://schemas.openxmlformats.org/markup-compatibility/2006">
              <mc:Choice xmlns:v="urn:schemas-microsoft-com:vml" Requires="v">
                <p:oleObj name="Presentation" showAsIcon="1" r:id="rId4" imgW="914400" imgH="771480" progId="PowerPoint.Show.12">
                  <p:embed/>
                </p:oleObj>
              </mc:Choice>
              <mc:Fallback>
                <p:oleObj name="Presentation" showAsIcon="1" r:id="rId4" imgW="914400" imgH="771480" progId="PowerPoint.Show.12">
                  <p:embed/>
                  <p:pic>
                    <p:nvPicPr>
                      <p:cNvPr id="8" name="Object 7">
                        <a:hlinkClick r:id="" action="ppaction://ole?verb=0"/>
                        <a:extLst>
                          <a:ext uri="{FF2B5EF4-FFF2-40B4-BE49-F238E27FC236}">
                            <a16:creationId xmlns:a16="http://schemas.microsoft.com/office/drawing/2014/main" id="{364AA8FE-D499-3B08-9AD5-3C8BFEE6F448}"/>
                          </a:ext>
                        </a:extLst>
                      </p:cNvPr>
                      <p:cNvPicPr/>
                      <p:nvPr/>
                    </p:nvPicPr>
                    <p:blipFill>
                      <a:blip r:embed="rId5"/>
                      <a:stretch>
                        <a:fillRect/>
                      </a:stretch>
                    </p:blipFill>
                    <p:spPr>
                      <a:xfrm>
                        <a:off x="4097853" y="4613254"/>
                        <a:ext cx="1690254" cy="1253448"/>
                      </a:xfrm>
                      <a:prstGeom prst="rect">
                        <a:avLst/>
                      </a:prstGeom>
                    </p:spPr>
                  </p:pic>
                </p:oleObj>
              </mc:Fallback>
            </mc:AlternateContent>
          </a:graphicData>
        </a:graphic>
      </p:graphicFrame>
      <p:pic>
        <p:nvPicPr>
          <p:cNvPr id="4" name="Picture 3">
            <a:extLst>
              <a:ext uri="{FF2B5EF4-FFF2-40B4-BE49-F238E27FC236}">
                <a16:creationId xmlns:a16="http://schemas.microsoft.com/office/drawing/2014/main" id="{8B9AD1E4-C794-9893-82B5-15099521C006}"/>
              </a:ext>
            </a:extLst>
          </p:cNvPr>
          <p:cNvPicPr>
            <a:picLocks noChangeAspect="1"/>
          </p:cNvPicPr>
          <p:nvPr/>
        </p:nvPicPr>
        <p:blipFill>
          <a:blip r:embed="rId6"/>
          <a:stretch>
            <a:fillRect/>
          </a:stretch>
        </p:blipFill>
        <p:spPr>
          <a:xfrm>
            <a:off x="10561733" y="6121438"/>
            <a:ext cx="1533333" cy="609524"/>
          </a:xfrm>
          <a:prstGeom prst="rect">
            <a:avLst/>
          </a:prstGeom>
        </p:spPr>
      </p:pic>
      <p:sp>
        <p:nvSpPr>
          <p:cNvPr id="5" name="Slide Number Placeholder 4">
            <a:extLst>
              <a:ext uri="{FF2B5EF4-FFF2-40B4-BE49-F238E27FC236}">
                <a16:creationId xmlns:a16="http://schemas.microsoft.com/office/drawing/2014/main" id="{B5F1F662-5EFD-2F1F-7B15-2FE9418214A7}"/>
              </a:ext>
            </a:extLst>
          </p:cNvPr>
          <p:cNvSpPr>
            <a:spLocks noGrp="1"/>
          </p:cNvSpPr>
          <p:nvPr>
            <p:ph type="sldNum" sz="quarter" idx="12"/>
          </p:nvPr>
        </p:nvSpPr>
        <p:spPr/>
        <p:txBody>
          <a:bodyPr/>
          <a:lstStyle/>
          <a:p>
            <a:fld id="{4DC53082-2729-4F5B-A72D-8743DE49B832}" type="slidenum">
              <a:rPr lang="en-US" smtClean="0"/>
              <a:t>18</a:t>
            </a:fld>
            <a:endParaRPr lang="en-US"/>
          </a:p>
        </p:txBody>
      </p:sp>
    </p:spTree>
    <p:extLst>
      <p:ext uri="{BB962C8B-B14F-4D97-AF65-F5344CB8AC3E}">
        <p14:creationId xmlns:p14="http://schemas.microsoft.com/office/powerpoint/2010/main" val="1509754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6DF39-2582-44B6-CBF1-7682B86DC97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D7BC693C-8365-A73F-8611-86167101029F}"/>
              </a:ext>
            </a:extLst>
          </p:cNvPr>
          <p:cNvSpPr>
            <a:spLocks noGrp="1"/>
          </p:cNvSpPr>
          <p:nvPr>
            <p:ph type="subTitle" idx="1"/>
          </p:nvPr>
        </p:nvSpPr>
        <p:spPr/>
        <p:txBody>
          <a:bodyPr>
            <a:normAutofit/>
          </a:bodyPr>
          <a:lstStyle/>
          <a:p>
            <a:r>
              <a:rPr lang="en-US" sz="5400" b="1" dirty="0"/>
              <a:t>Ariba Enterprise Account Downgrade Steps</a:t>
            </a:r>
          </a:p>
        </p:txBody>
      </p:sp>
      <p:pic>
        <p:nvPicPr>
          <p:cNvPr id="6" name="Picture 2">
            <a:extLst>
              <a:ext uri="{FF2B5EF4-FFF2-40B4-BE49-F238E27FC236}">
                <a16:creationId xmlns:a16="http://schemas.microsoft.com/office/drawing/2014/main" id="{BC1958F4-97C1-E9A6-E1F2-8F9B8B81A1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71" y="794755"/>
            <a:ext cx="12259142" cy="27152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0E2EDB8-0633-A041-C71C-A21744308853}"/>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5" name="Slide Number Placeholder 4">
            <a:extLst>
              <a:ext uri="{FF2B5EF4-FFF2-40B4-BE49-F238E27FC236}">
                <a16:creationId xmlns:a16="http://schemas.microsoft.com/office/drawing/2014/main" id="{FB25D661-65B9-8CE3-B30E-32A08168F75C}"/>
              </a:ext>
            </a:extLst>
          </p:cNvPr>
          <p:cNvSpPr>
            <a:spLocks noGrp="1"/>
          </p:cNvSpPr>
          <p:nvPr>
            <p:ph type="sldNum" sz="quarter" idx="12"/>
          </p:nvPr>
        </p:nvSpPr>
        <p:spPr/>
        <p:txBody>
          <a:bodyPr/>
          <a:lstStyle/>
          <a:p>
            <a:fld id="{4DC53082-2729-4F5B-A72D-8743DE49B832}" type="slidenum">
              <a:rPr lang="en-US" smtClean="0"/>
              <a:t>19</a:t>
            </a:fld>
            <a:endParaRPr lang="en-US"/>
          </a:p>
        </p:txBody>
      </p:sp>
    </p:spTree>
    <p:extLst>
      <p:ext uri="{BB962C8B-B14F-4D97-AF65-F5344CB8AC3E}">
        <p14:creationId xmlns:p14="http://schemas.microsoft.com/office/powerpoint/2010/main" val="3699658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6DC6E-00FF-C38C-277C-EDF9CEFA75A3}"/>
              </a:ext>
            </a:extLst>
          </p:cNvPr>
          <p:cNvSpPr>
            <a:spLocks noGrp="1"/>
          </p:cNvSpPr>
          <p:nvPr>
            <p:ph type="title"/>
          </p:nvPr>
        </p:nvSpPr>
        <p:spPr>
          <a:xfrm>
            <a:off x="210736" y="165039"/>
            <a:ext cx="11445551" cy="635833"/>
          </a:xfrm>
        </p:spPr>
        <p:txBody>
          <a:bodyPr>
            <a:normAutofit fontScale="90000"/>
          </a:bodyPr>
          <a:lstStyle/>
          <a:p>
            <a:r>
              <a:rPr lang="en-US" b="1" dirty="0">
                <a:latin typeface="+mn-lt"/>
              </a:rPr>
              <a:t>Ariba Log-in</a:t>
            </a:r>
          </a:p>
        </p:txBody>
      </p:sp>
      <p:sp>
        <p:nvSpPr>
          <p:cNvPr id="3" name="Content Placeholder 2">
            <a:extLst>
              <a:ext uri="{FF2B5EF4-FFF2-40B4-BE49-F238E27FC236}">
                <a16:creationId xmlns:a16="http://schemas.microsoft.com/office/drawing/2014/main" id="{581D0CAC-012D-E4C4-B002-F4E75D3C7586}"/>
              </a:ext>
            </a:extLst>
          </p:cNvPr>
          <p:cNvSpPr>
            <a:spLocks noGrp="1"/>
          </p:cNvSpPr>
          <p:nvPr>
            <p:ph idx="1"/>
          </p:nvPr>
        </p:nvSpPr>
        <p:spPr>
          <a:xfrm>
            <a:off x="210736" y="800872"/>
            <a:ext cx="8863138" cy="2682739"/>
          </a:xfrm>
        </p:spPr>
        <p:txBody>
          <a:bodyPr>
            <a:normAutofit/>
          </a:bodyPr>
          <a:lstStyle/>
          <a:p>
            <a:pPr marL="0" marR="0">
              <a:lnSpc>
                <a:spcPct val="107000"/>
              </a:lnSpc>
              <a:spcBef>
                <a:spcPts val="0"/>
              </a:spcBef>
              <a:spcAft>
                <a:spcPts val="800"/>
              </a:spcAft>
            </a:pPr>
            <a:r>
              <a:rPr lang="en-US" sz="1800" u="sng" dirty="0">
                <a:solidFill>
                  <a:srgbClr val="0000FF"/>
                </a:solidFill>
                <a:effectLst/>
                <a:ea typeface="Calibri" panose="020F0502020204030204" pitchFamily="34" charset="0"/>
                <a:cs typeface="Times New Roman" panose="02020603050405020304" pitchFamily="18" charset="0"/>
                <a:hlinkClick r:id="rId2"/>
              </a:rPr>
              <a:t>Gerdau - Ariba - SAP</a:t>
            </a:r>
            <a:r>
              <a:rPr lang="en-US" sz="1800" dirty="0">
                <a:effectLst/>
                <a:ea typeface="Calibri" panose="020F0502020204030204" pitchFamily="34" charset="0"/>
                <a:cs typeface="Times New Roman" panose="02020603050405020304" pitchFamily="18" charset="0"/>
              </a:rPr>
              <a:t> (hyperlink) or https://service.ariba.com/ and click on “Supplier”</a:t>
            </a:r>
          </a:p>
          <a:p>
            <a:pPr marL="0" marR="0">
              <a:lnSpc>
                <a:spcPct val="107000"/>
              </a:lnSpc>
              <a:spcBef>
                <a:spcPts val="0"/>
              </a:spcBef>
              <a:spcAft>
                <a:spcPts val="800"/>
              </a:spcAft>
            </a:pPr>
            <a:r>
              <a:rPr lang="en-US" sz="1800" dirty="0">
                <a:effectLst/>
                <a:ea typeface="Calibri" panose="020F0502020204030204" pitchFamily="34" charset="0"/>
                <a:cs typeface="Times New Roman" panose="02020603050405020304" pitchFamily="18" charset="0"/>
              </a:rPr>
              <a:t>User Name/Log-in: </a:t>
            </a:r>
            <a:r>
              <a:rPr lang="en-US" sz="1800" dirty="0">
                <a:ea typeface="Calibri" panose="020F0502020204030204" pitchFamily="34" charset="0"/>
                <a:cs typeface="Times New Roman" panose="02020603050405020304" pitchFamily="18" charset="0"/>
              </a:rPr>
              <a:t>email@yourcompany.com</a:t>
            </a:r>
            <a:endParaRPr lang="en-US" sz="1800" dirty="0">
              <a:effectLst/>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ea typeface="Calibri" panose="020F0502020204030204" pitchFamily="34" charset="0"/>
                <a:cs typeface="Times New Roman" panose="02020603050405020304" pitchFamily="18" charset="0"/>
              </a:rPr>
              <a:t>Password: </a:t>
            </a:r>
            <a:r>
              <a:rPr lang="en-US" sz="1800" dirty="0">
                <a:effectLst/>
                <a:ea typeface="Calibri" panose="020F0502020204030204" pitchFamily="34" charset="0"/>
              </a:rPr>
              <a:t>XXXXXXXX  </a:t>
            </a:r>
          </a:p>
          <a:p>
            <a:pPr marL="0" marR="0">
              <a:lnSpc>
                <a:spcPct val="107000"/>
              </a:lnSpc>
              <a:spcBef>
                <a:spcPts val="0"/>
              </a:spcBef>
              <a:spcAft>
                <a:spcPts val="800"/>
              </a:spcAft>
            </a:pPr>
            <a:r>
              <a:rPr lang="en-US" sz="1800" dirty="0"/>
              <a:t>This will take you to your Ariba Home page – at the top of the screen, you will either see the words “Enterprise Account” or a note in orange asking if you want to Upgrade to an Enterprise account. If you see the words “Enterprise Account”, you are in the paid version and will be billed.  If this is not correct, please take the following steps.</a:t>
            </a:r>
            <a:endParaRPr lang="en-US" dirty="0"/>
          </a:p>
        </p:txBody>
      </p:sp>
      <p:pic>
        <p:nvPicPr>
          <p:cNvPr id="8" name="Picture 7">
            <a:extLst>
              <a:ext uri="{FF2B5EF4-FFF2-40B4-BE49-F238E27FC236}">
                <a16:creationId xmlns:a16="http://schemas.microsoft.com/office/drawing/2014/main" id="{6C7C860F-0DE5-5019-CC3D-C85F59500150}"/>
              </a:ext>
            </a:extLst>
          </p:cNvPr>
          <p:cNvPicPr>
            <a:picLocks noChangeAspect="1"/>
          </p:cNvPicPr>
          <p:nvPr/>
        </p:nvPicPr>
        <p:blipFill>
          <a:blip r:embed="rId3"/>
          <a:stretch>
            <a:fillRect/>
          </a:stretch>
        </p:blipFill>
        <p:spPr>
          <a:xfrm>
            <a:off x="9175543" y="482955"/>
            <a:ext cx="2582413" cy="2576999"/>
          </a:xfrm>
          <a:prstGeom prst="rect">
            <a:avLst/>
          </a:prstGeom>
        </p:spPr>
      </p:pic>
      <p:pic>
        <p:nvPicPr>
          <p:cNvPr id="4" name="Picture 3">
            <a:extLst>
              <a:ext uri="{FF2B5EF4-FFF2-40B4-BE49-F238E27FC236}">
                <a16:creationId xmlns:a16="http://schemas.microsoft.com/office/drawing/2014/main" id="{74B53CC6-C352-9096-1F59-F1613D4961D4}"/>
              </a:ext>
            </a:extLst>
          </p:cNvPr>
          <p:cNvPicPr>
            <a:picLocks noChangeAspect="1"/>
          </p:cNvPicPr>
          <p:nvPr/>
        </p:nvPicPr>
        <p:blipFill>
          <a:blip r:embed="rId4"/>
          <a:stretch>
            <a:fillRect/>
          </a:stretch>
        </p:blipFill>
        <p:spPr>
          <a:xfrm>
            <a:off x="10561733" y="6121438"/>
            <a:ext cx="1533333" cy="609524"/>
          </a:xfrm>
          <a:prstGeom prst="rect">
            <a:avLst/>
          </a:prstGeom>
        </p:spPr>
      </p:pic>
      <p:pic>
        <p:nvPicPr>
          <p:cNvPr id="7" name="Picture 6">
            <a:extLst>
              <a:ext uri="{FF2B5EF4-FFF2-40B4-BE49-F238E27FC236}">
                <a16:creationId xmlns:a16="http://schemas.microsoft.com/office/drawing/2014/main" id="{C6376E74-8931-FD75-7854-3736A99D6476}"/>
              </a:ext>
            </a:extLst>
          </p:cNvPr>
          <p:cNvPicPr>
            <a:picLocks noChangeAspect="1"/>
          </p:cNvPicPr>
          <p:nvPr/>
        </p:nvPicPr>
        <p:blipFill>
          <a:blip r:embed="rId5"/>
          <a:stretch>
            <a:fillRect/>
          </a:stretch>
        </p:blipFill>
        <p:spPr>
          <a:xfrm>
            <a:off x="210736" y="3306618"/>
            <a:ext cx="11710127" cy="2850943"/>
          </a:xfrm>
          <a:prstGeom prst="rect">
            <a:avLst/>
          </a:prstGeom>
        </p:spPr>
      </p:pic>
      <p:sp>
        <p:nvSpPr>
          <p:cNvPr id="5" name="Slide Number Placeholder 4">
            <a:extLst>
              <a:ext uri="{FF2B5EF4-FFF2-40B4-BE49-F238E27FC236}">
                <a16:creationId xmlns:a16="http://schemas.microsoft.com/office/drawing/2014/main" id="{3D615230-0263-BF13-A3B7-D1898AB52BEE}"/>
              </a:ext>
            </a:extLst>
          </p:cNvPr>
          <p:cNvSpPr>
            <a:spLocks noGrp="1"/>
          </p:cNvSpPr>
          <p:nvPr>
            <p:ph type="sldNum" sz="quarter" idx="12"/>
          </p:nvPr>
        </p:nvSpPr>
        <p:spPr/>
        <p:txBody>
          <a:bodyPr/>
          <a:lstStyle/>
          <a:p>
            <a:fld id="{4DC53082-2729-4F5B-A72D-8743DE49B832}" type="slidenum">
              <a:rPr lang="en-US" smtClean="0"/>
              <a:t>20</a:t>
            </a:fld>
            <a:endParaRPr lang="en-US"/>
          </a:p>
        </p:txBody>
      </p:sp>
    </p:spTree>
    <p:extLst>
      <p:ext uri="{BB962C8B-B14F-4D97-AF65-F5344CB8AC3E}">
        <p14:creationId xmlns:p14="http://schemas.microsoft.com/office/powerpoint/2010/main" val="1461987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339436" y="399617"/>
            <a:ext cx="10515600" cy="763666"/>
          </a:xfrm>
        </p:spPr>
        <p:txBody>
          <a:bodyPr>
            <a:normAutofit/>
          </a:bodyPr>
          <a:lstStyle/>
          <a:p>
            <a:r>
              <a:rPr lang="en-US" sz="4800" b="1" dirty="0">
                <a:latin typeface="+mn-lt"/>
              </a:rPr>
              <a:t>Create a ticket with Ariba Support</a:t>
            </a:r>
          </a:p>
        </p:txBody>
      </p:sp>
      <p:pic>
        <p:nvPicPr>
          <p:cNvPr id="4" name="Picture 3">
            <a:extLst>
              <a:ext uri="{FF2B5EF4-FFF2-40B4-BE49-F238E27FC236}">
                <a16:creationId xmlns:a16="http://schemas.microsoft.com/office/drawing/2014/main" id="{FB5B261C-D7A9-4CC4-8AFB-DE91A8D103A1}"/>
              </a:ext>
            </a:extLst>
          </p:cNvPr>
          <p:cNvPicPr>
            <a:picLocks noChangeAspect="1"/>
          </p:cNvPicPr>
          <p:nvPr/>
        </p:nvPicPr>
        <p:blipFill>
          <a:blip r:embed="rId2"/>
          <a:stretch>
            <a:fillRect/>
          </a:stretch>
        </p:blipFill>
        <p:spPr>
          <a:xfrm>
            <a:off x="7965373" y="1705851"/>
            <a:ext cx="352487" cy="352487"/>
          </a:xfrm>
          <a:prstGeom prst="rect">
            <a:avLst/>
          </a:prstGeom>
        </p:spPr>
      </p:pic>
      <p:pic>
        <p:nvPicPr>
          <p:cNvPr id="6" name="Picture 5">
            <a:extLst>
              <a:ext uri="{FF2B5EF4-FFF2-40B4-BE49-F238E27FC236}">
                <a16:creationId xmlns:a16="http://schemas.microsoft.com/office/drawing/2014/main" id="{79C553C3-37DC-0970-4675-8A3855672FCE}"/>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9" name="Content Placeholder 8">
            <a:extLst>
              <a:ext uri="{FF2B5EF4-FFF2-40B4-BE49-F238E27FC236}">
                <a16:creationId xmlns:a16="http://schemas.microsoft.com/office/drawing/2014/main" id="{66DF9FF7-A06D-DA86-4B42-4F049D8641A8}"/>
              </a:ext>
            </a:extLst>
          </p:cNvPr>
          <p:cNvSpPr>
            <a:spLocks noGrp="1"/>
          </p:cNvSpPr>
          <p:nvPr>
            <p:ph idx="1"/>
          </p:nvPr>
        </p:nvSpPr>
        <p:spPr>
          <a:xfrm>
            <a:off x="474744" y="1280993"/>
            <a:ext cx="10636601" cy="1249772"/>
          </a:xfrm>
        </p:spPr>
        <p:txBody>
          <a:bodyPr/>
          <a:lstStyle/>
          <a:p>
            <a:pPr marL="0" indent="0">
              <a:buNone/>
            </a:pPr>
            <a:r>
              <a:rPr lang="en-US" dirty="0"/>
              <a:t>Clicking on the Question mark button in the upper right-hand side of the screen will take you to the Ariba Support options.</a:t>
            </a:r>
          </a:p>
        </p:txBody>
      </p:sp>
      <p:pic>
        <p:nvPicPr>
          <p:cNvPr id="11" name="Picture 10">
            <a:extLst>
              <a:ext uri="{FF2B5EF4-FFF2-40B4-BE49-F238E27FC236}">
                <a16:creationId xmlns:a16="http://schemas.microsoft.com/office/drawing/2014/main" id="{E6E8A539-33D3-3BD4-071E-3C553ADF2C62}"/>
              </a:ext>
            </a:extLst>
          </p:cNvPr>
          <p:cNvPicPr>
            <a:picLocks noChangeAspect="1"/>
          </p:cNvPicPr>
          <p:nvPr/>
        </p:nvPicPr>
        <p:blipFill>
          <a:blip r:embed="rId4"/>
          <a:stretch>
            <a:fillRect/>
          </a:stretch>
        </p:blipFill>
        <p:spPr>
          <a:xfrm>
            <a:off x="618835" y="3134939"/>
            <a:ext cx="10751127" cy="2617466"/>
          </a:xfrm>
          <a:prstGeom prst="rect">
            <a:avLst/>
          </a:prstGeom>
        </p:spPr>
      </p:pic>
      <p:sp>
        <p:nvSpPr>
          <p:cNvPr id="12" name="Rectangle 11">
            <a:extLst>
              <a:ext uri="{FF2B5EF4-FFF2-40B4-BE49-F238E27FC236}">
                <a16:creationId xmlns:a16="http://schemas.microsoft.com/office/drawing/2014/main" id="{991C02C2-D656-84EA-A9AD-1F137BF39B4A}"/>
              </a:ext>
            </a:extLst>
          </p:cNvPr>
          <p:cNvSpPr/>
          <p:nvPr/>
        </p:nvSpPr>
        <p:spPr>
          <a:xfrm>
            <a:off x="10640291" y="3429000"/>
            <a:ext cx="471054" cy="45950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46BF9B93-6EC8-4B4F-9320-26719860989C}"/>
              </a:ext>
            </a:extLst>
          </p:cNvPr>
          <p:cNvSpPr>
            <a:spLocks noGrp="1"/>
          </p:cNvSpPr>
          <p:nvPr>
            <p:ph type="sldNum" sz="quarter" idx="12"/>
          </p:nvPr>
        </p:nvSpPr>
        <p:spPr/>
        <p:txBody>
          <a:bodyPr/>
          <a:lstStyle/>
          <a:p>
            <a:fld id="{4DC53082-2729-4F5B-A72D-8743DE49B832}" type="slidenum">
              <a:rPr lang="en-US" smtClean="0"/>
              <a:t>21</a:t>
            </a:fld>
            <a:endParaRPr lang="en-US"/>
          </a:p>
        </p:txBody>
      </p:sp>
    </p:spTree>
    <p:extLst>
      <p:ext uri="{BB962C8B-B14F-4D97-AF65-F5344CB8AC3E}">
        <p14:creationId xmlns:p14="http://schemas.microsoft.com/office/powerpoint/2010/main" val="3576371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1286708" y="365125"/>
            <a:ext cx="3473827" cy="897018"/>
          </a:xfrm>
        </p:spPr>
        <p:txBody>
          <a:bodyPr>
            <a:normAutofit/>
          </a:bodyPr>
          <a:lstStyle/>
          <a:p>
            <a:r>
              <a:rPr lang="en-US" b="1" dirty="0">
                <a:latin typeface="+mn-lt"/>
              </a:rPr>
              <a:t>Support </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389691" y="1613189"/>
            <a:ext cx="6629945" cy="1213138"/>
          </a:xfrm>
        </p:spPr>
        <p:txBody>
          <a:bodyPr/>
          <a:lstStyle/>
          <a:p>
            <a:r>
              <a:rPr lang="en-US" dirty="0"/>
              <a:t>Click the [Support] button on the menu.</a:t>
            </a:r>
          </a:p>
          <a:p>
            <a:r>
              <a:rPr lang="en-US" dirty="0"/>
              <a:t>This will open a new tab in your browser.</a:t>
            </a:r>
          </a:p>
          <a:p>
            <a:pPr marL="0" indent="0">
              <a:buNone/>
            </a:pPr>
            <a:endParaRPr lang="en-US" b="1" dirty="0"/>
          </a:p>
        </p:txBody>
      </p:sp>
      <p:pic>
        <p:nvPicPr>
          <p:cNvPr id="5" name="Picture 4">
            <a:extLst>
              <a:ext uri="{FF2B5EF4-FFF2-40B4-BE49-F238E27FC236}">
                <a16:creationId xmlns:a16="http://schemas.microsoft.com/office/drawing/2014/main" id="{D625131F-8BED-1B09-AD0C-6ABF12AD397B}"/>
              </a:ext>
            </a:extLst>
          </p:cNvPr>
          <p:cNvPicPr>
            <a:picLocks noChangeAspect="1"/>
          </p:cNvPicPr>
          <p:nvPr/>
        </p:nvPicPr>
        <p:blipFill>
          <a:blip r:embed="rId2"/>
          <a:stretch>
            <a:fillRect/>
          </a:stretch>
        </p:blipFill>
        <p:spPr>
          <a:xfrm>
            <a:off x="389691" y="365125"/>
            <a:ext cx="897018" cy="897018"/>
          </a:xfrm>
          <a:prstGeom prst="rect">
            <a:avLst/>
          </a:prstGeom>
        </p:spPr>
      </p:pic>
      <p:pic>
        <p:nvPicPr>
          <p:cNvPr id="8" name="Picture 7">
            <a:extLst>
              <a:ext uri="{FF2B5EF4-FFF2-40B4-BE49-F238E27FC236}">
                <a16:creationId xmlns:a16="http://schemas.microsoft.com/office/drawing/2014/main" id="{CDC687C9-B727-CDD3-2D5A-D2B4BB7A7AF6}"/>
              </a:ext>
            </a:extLst>
          </p:cNvPr>
          <p:cNvPicPr>
            <a:picLocks noChangeAspect="1"/>
          </p:cNvPicPr>
          <p:nvPr/>
        </p:nvPicPr>
        <p:blipFill>
          <a:blip r:embed="rId3"/>
          <a:stretch>
            <a:fillRect/>
          </a:stretch>
        </p:blipFill>
        <p:spPr>
          <a:xfrm>
            <a:off x="7019636" y="273916"/>
            <a:ext cx="2466108" cy="6398072"/>
          </a:xfrm>
          <a:prstGeom prst="rect">
            <a:avLst/>
          </a:prstGeom>
        </p:spPr>
      </p:pic>
      <p:pic>
        <p:nvPicPr>
          <p:cNvPr id="4" name="Picture 3">
            <a:extLst>
              <a:ext uri="{FF2B5EF4-FFF2-40B4-BE49-F238E27FC236}">
                <a16:creationId xmlns:a16="http://schemas.microsoft.com/office/drawing/2014/main" id="{03DAFD52-D9F8-60FC-2423-E318BE469090}"/>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7" name="Rectangle 6">
            <a:extLst>
              <a:ext uri="{FF2B5EF4-FFF2-40B4-BE49-F238E27FC236}">
                <a16:creationId xmlns:a16="http://schemas.microsoft.com/office/drawing/2014/main" id="{B56D9773-7D8D-4EFC-AEB6-95313420B369}"/>
              </a:ext>
            </a:extLst>
          </p:cNvPr>
          <p:cNvSpPr/>
          <p:nvPr/>
        </p:nvSpPr>
        <p:spPr>
          <a:xfrm>
            <a:off x="7019636" y="1262143"/>
            <a:ext cx="2179782" cy="49276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5D9F4719-F519-AD26-2F22-67D4E77A9DF5}"/>
              </a:ext>
            </a:extLst>
          </p:cNvPr>
          <p:cNvSpPr>
            <a:spLocks noGrp="1"/>
          </p:cNvSpPr>
          <p:nvPr>
            <p:ph type="sldNum" sz="quarter" idx="12"/>
          </p:nvPr>
        </p:nvSpPr>
        <p:spPr/>
        <p:txBody>
          <a:bodyPr/>
          <a:lstStyle/>
          <a:p>
            <a:fld id="{4DC53082-2729-4F5B-A72D-8743DE49B832}" type="slidenum">
              <a:rPr lang="en-US" smtClean="0"/>
              <a:t>22</a:t>
            </a:fld>
            <a:endParaRPr lang="en-US"/>
          </a:p>
        </p:txBody>
      </p:sp>
    </p:spTree>
    <p:extLst>
      <p:ext uri="{BB962C8B-B14F-4D97-AF65-F5344CB8AC3E}">
        <p14:creationId xmlns:p14="http://schemas.microsoft.com/office/powerpoint/2010/main" val="2476616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225458" y="138882"/>
            <a:ext cx="3205899" cy="920865"/>
          </a:xfrm>
        </p:spPr>
        <p:txBody>
          <a:bodyPr/>
          <a:lstStyle/>
          <a:p>
            <a:r>
              <a:rPr lang="en-US" b="1" dirty="0">
                <a:latin typeface="+mn-lt"/>
              </a:rPr>
              <a:t>Help center</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225458" y="1043200"/>
            <a:ext cx="6608975" cy="597064"/>
          </a:xfrm>
        </p:spPr>
        <p:txBody>
          <a:bodyPr>
            <a:normAutofit/>
          </a:bodyPr>
          <a:lstStyle/>
          <a:p>
            <a:r>
              <a:rPr lang="en-US" dirty="0"/>
              <a:t>On the new tab click on “Contact us”</a:t>
            </a:r>
            <a:endParaRPr lang="en-US" b="1" dirty="0"/>
          </a:p>
          <a:p>
            <a:pPr marL="0" indent="0">
              <a:buNone/>
            </a:pPr>
            <a:endParaRPr lang="en-US" b="1" dirty="0"/>
          </a:p>
        </p:txBody>
      </p:sp>
      <p:pic>
        <p:nvPicPr>
          <p:cNvPr id="5" name="Picture 4">
            <a:extLst>
              <a:ext uri="{FF2B5EF4-FFF2-40B4-BE49-F238E27FC236}">
                <a16:creationId xmlns:a16="http://schemas.microsoft.com/office/drawing/2014/main" id="{0DA7A8A3-BE57-ECF5-3012-9102550EE985}"/>
              </a:ext>
            </a:extLst>
          </p:cNvPr>
          <p:cNvPicPr>
            <a:picLocks noChangeAspect="1"/>
          </p:cNvPicPr>
          <p:nvPr/>
        </p:nvPicPr>
        <p:blipFill>
          <a:blip r:embed="rId2"/>
          <a:stretch>
            <a:fillRect/>
          </a:stretch>
        </p:blipFill>
        <p:spPr>
          <a:xfrm>
            <a:off x="212103" y="1707007"/>
            <a:ext cx="11767794" cy="3788926"/>
          </a:xfrm>
          <a:prstGeom prst="rect">
            <a:avLst/>
          </a:prstGeom>
        </p:spPr>
      </p:pic>
      <p:pic>
        <p:nvPicPr>
          <p:cNvPr id="4" name="Picture 3">
            <a:extLst>
              <a:ext uri="{FF2B5EF4-FFF2-40B4-BE49-F238E27FC236}">
                <a16:creationId xmlns:a16="http://schemas.microsoft.com/office/drawing/2014/main" id="{38322956-4A49-5EB2-6ECD-0AFF282BEEB1}"/>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7" name="Rectangle 6">
            <a:extLst>
              <a:ext uri="{FF2B5EF4-FFF2-40B4-BE49-F238E27FC236}">
                <a16:creationId xmlns:a16="http://schemas.microsoft.com/office/drawing/2014/main" id="{FDACF96A-A139-503C-08FB-F81BA2E8674F}"/>
              </a:ext>
            </a:extLst>
          </p:cNvPr>
          <p:cNvSpPr/>
          <p:nvPr/>
        </p:nvSpPr>
        <p:spPr>
          <a:xfrm>
            <a:off x="1357460" y="1964065"/>
            <a:ext cx="782424" cy="496331"/>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FAB46165-8233-6671-B696-F9775725DEF3}"/>
              </a:ext>
            </a:extLst>
          </p:cNvPr>
          <p:cNvSpPr>
            <a:spLocks noGrp="1"/>
          </p:cNvSpPr>
          <p:nvPr>
            <p:ph type="sldNum" sz="quarter" idx="12"/>
          </p:nvPr>
        </p:nvSpPr>
        <p:spPr/>
        <p:txBody>
          <a:bodyPr/>
          <a:lstStyle/>
          <a:p>
            <a:fld id="{4DC53082-2729-4F5B-A72D-8743DE49B832}" type="slidenum">
              <a:rPr lang="en-US" smtClean="0"/>
              <a:t>23</a:t>
            </a:fld>
            <a:endParaRPr lang="en-US"/>
          </a:p>
        </p:txBody>
      </p:sp>
    </p:spTree>
    <p:extLst>
      <p:ext uri="{BB962C8B-B14F-4D97-AF65-F5344CB8AC3E}">
        <p14:creationId xmlns:p14="http://schemas.microsoft.com/office/powerpoint/2010/main" val="2510706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272592" y="299138"/>
            <a:ext cx="4374822" cy="860360"/>
          </a:xfrm>
        </p:spPr>
        <p:txBody>
          <a:bodyPr/>
          <a:lstStyle/>
          <a:p>
            <a:r>
              <a:rPr lang="en-US" b="1" dirty="0">
                <a:latin typeface="+mn-lt"/>
              </a:rPr>
              <a:t>Contact us search</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272592" y="1085735"/>
            <a:ext cx="8022996" cy="573383"/>
          </a:xfrm>
        </p:spPr>
        <p:txBody>
          <a:bodyPr/>
          <a:lstStyle/>
          <a:p>
            <a:pPr marL="0" indent="0">
              <a:buNone/>
            </a:pPr>
            <a:r>
              <a:rPr lang="en-US" dirty="0"/>
              <a:t>In the search type “help me” click magnifying glass</a:t>
            </a:r>
          </a:p>
          <a:p>
            <a:pPr marL="0" indent="0">
              <a:buNone/>
            </a:pPr>
            <a:endParaRPr lang="en-US" b="1" dirty="0"/>
          </a:p>
        </p:txBody>
      </p:sp>
      <p:pic>
        <p:nvPicPr>
          <p:cNvPr id="8" name="Picture 7">
            <a:extLst>
              <a:ext uri="{FF2B5EF4-FFF2-40B4-BE49-F238E27FC236}">
                <a16:creationId xmlns:a16="http://schemas.microsoft.com/office/drawing/2014/main" id="{300CF457-3B9E-A081-7689-CE5FCB66E718}"/>
              </a:ext>
            </a:extLst>
          </p:cNvPr>
          <p:cNvPicPr>
            <a:picLocks noChangeAspect="1"/>
          </p:cNvPicPr>
          <p:nvPr/>
        </p:nvPicPr>
        <p:blipFill>
          <a:blip r:embed="rId2"/>
          <a:stretch>
            <a:fillRect/>
          </a:stretch>
        </p:blipFill>
        <p:spPr>
          <a:xfrm>
            <a:off x="272592" y="1913721"/>
            <a:ext cx="11529767" cy="3030558"/>
          </a:xfrm>
          <a:prstGeom prst="rect">
            <a:avLst/>
          </a:prstGeom>
        </p:spPr>
      </p:pic>
      <p:pic>
        <p:nvPicPr>
          <p:cNvPr id="4" name="Picture 3">
            <a:extLst>
              <a:ext uri="{FF2B5EF4-FFF2-40B4-BE49-F238E27FC236}">
                <a16:creationId xmlns:a16="http://schemas.microsoft.com/office/drawing/2014/main" id="{2826E5C5-75B6-CA04-21C5-0DFC3042A60C}"/>
              </a:ext>
            </a:extLst>
          </p:cNvPr>
          <p:cNvPicPr>
            <a:picLocks noChangeAspect="1"/>
          </p:cNvPicPr>
          <p:nvPr/>
        </p:nvPicPr>
        <p:blipFill>
          <a:blip r:embed="rId3"/>
          <a:stretch>
            <a:fillRect/>
          </a:stretch>
        </p:blipFill>
        <p:spPr>
          <a:xfrm>
            <a:off x="10561733" y="6121438"/>
            <a:ext cx="1533333" cy="609524"/>
          </a:xfrm>
          <a:prstGeom prst="rect">
            <a:avLst/>
          </a:prstGeom>
        </p:spPr>
      </p:pic>
      <p:sp>
        <p:nvSpPr>
          <p:cNvPr id="5" name="Slide Number Placeholder 4">
            <a:extLst>
              <a:ext uri="{FF2B5EF4-FFF2-40B4-BE49-F238E27FC236}">
                <a16:creationId xmlns:a16="http://schemas.microsoft.com/office/drawing/2014/main" id="{45B88F0D-9759-FCD1-A2A7-F1C2D1F762FB}"/>
              </a:ext>
            </a:extLst>
          </p:cNvPr>
          <p:cNvSpPr>
            <a:spLocks noGrp="1"/>
          </p:cNvSpPr>
          <p:nvPr>
            <p:ph type="sldNum" sz="quarter" idx="12"/>
          </p:nvPr>
        </p:nvSpPr>
        <p:spPr/>
        <p:txBody>
          <a:bodyPr/>
          <a:lstStyle/>
          <a:p>
            <a:fld id="{4DC53082-2729-4F5B-A72D-8743DE49B832}" type="slidenum">
              <a:rPr lang="en-US" smtClean="0"/>
              <a:t>24</a:t>
            </a:fld>
            <a:endParaRPr lang="en-US"/>
          </a:p>
        </p:txBody>
      </p:sp>
    </p:spTree>
    <p:extLst>
      <p:ext uri="{BB962C8B-B14F-4D97-AF65-F5344CB8AC3E}">
        <p14:creationId xmlns:p14="http://schemas.microsoft.com/office/powerpoint/2010/main" val="2636142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223281" y="240032"/>
            <a:ext cx="3368332" cy="812595"/>
          </a:xfrm>
        </p:spPr>
        <p:txBody>
          <a:bodyPr>
            <a:normAutofit/>
          </a:bodyPr>
          <a:lstStyle/>
          <a:p>
            <a:r>
              <a:rPr lang="en-US" b="1" dirty="0">
                <a:latin typeface="+mn-lt"/>
              </a:rPr>
              <a:t>Create a Case</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223281" y="1052627"/>
            <a:ext cx="9844546" cy="578210"/>
          </a:xfrm>
        </p:spPr>
        <p:txBody>
          <a:bodyPr/>
          <a:lstStyle/>
          <a:p>
            <a:pPr marL="0" indent="0">
              <a:buNone/>
            </a:pPr>
            <a:r>
              <a:rPr lang="en-US" dirty="0"/>
              <a:t>Click on the blue button that has appeared in the bottom right</a:t>
            </a:r>
            <a:r>
              <a:rPr lang="en-US" b="1" dirty="0"/>
              <a:t>:</a:t>
            </a:r>
          </a:p>
          <a:p>
            <a:pPr marL="0" indent="0">
              <a:buNone/>
            </a:pPr>
            <a:endParaRPr lang="en-US" b="1" dirty="0"/>
          </a:p>
        </p:txBody>
      </p:sp>
      <p:pic>
        <p:nvPicPr>
          <p:cNvPr id="7" name="Picture 6">
            <a:extLst>
              <a:ext uri="{FF2B5EF4-FFF2-40B4-BE49-F238E27FC236}">
                <a16:creationId xmlns:a16="http://schemas.microsoft.com/office/drawing/2014/main" id="{2C506D7C-72F3-F910-1B4B-53D1594A57DE}"/>
              </a:ext>
            </a:extLst>
          </p:cNvPr>
          <p:cNvPicPr>
            <a:picLocks noChangeAspect="1"/>
          </p:cNvPicPr>
          <p:nvPr/>
        </p:nvPicPr>
        <p:blipFill>
          <a:blip r:embed="rId2"/>
          <a:stretch>
            <a:fillRect/>
          </a:stretch>
        </p:blipFill>
        <p:spPr>
          <a:xfrm>
            <a:off x="699394" y="1792390"/>
            <a:ext cx="9606582" cy="4721532"/>
          </a:xfrm>
          <a:prstGeom prst="rect">
            <a:avLst/>
          </a:prstGeom>
        </p:spPr>
      </p:pic>
      <p:pic>
        <p:nvPicPr>
          <p:cNvPr id="9" name="Picture 8">
            <a:extLst>
              <a:ext uri="{FF2B5EF4-FFF2-40B4-BE49-F238E27FC236}">
                <a16:creationId xmlns:a16="http://schemas.microsoft.com/office/drawing/2014/main" id="{F0915C09-1C28-C2F1-8AF8-C30077FABA09}"/>
              </a:ext>
            </a:extLst>
          </p:cNvPr>
          <p:cNvPicPr>
            <a:picLocks noChangeAspect="1"/>
          </p:cNvPicPr>
          <p:nvPr/>
        </p:nvPicPr>
        <p:blipFill>
          <a:blip r:embed="rId3"/>
          <a:stretch>
            <a:fillRect/>
          </a:stretch>
        </p:blipFill>
        <p:spPr>
          <a:xfrm>
            <a:off x="9594375" y="980735"/>
            <a:ext cx="1323975" cy="600075"/>
          </a:xfrm>
          <a:prstGeom prst="rect">
            <a:avLst/>
          </a:prstGeom>
        </p:spPr>
      </p:pic>
      <p:pic>
        <p:nvPicPr>
          <p:cNvPr id="4" name="Picture 3">
            <a:extLst>
              <a:ext uri="{FF2B5EF4-FFF2-40B4-BE49-F238E27FC236}">
                <a16:creationId xmlns:a16="http://schemas.microsoft.com/office/drawing/2014/main" id="{447BF4CA-96B1-5415-EA5A-6855F1F013EA}"/>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5" name="Rectangle 4">
            <a:extLst>
              <a:ext uri="{FF2B5EF4-FFF2-40B4-BE49-F238E27FC236}">
                <a16:creationId xmlns:a16="http://schemas.microsoft.com/office/drawing/2014/main" id="{38A6250A-A7CB-9AE7-429A-98C153B1A4FF}"/>
              </a:ext>
            </a:extLst>
          </p:cNvPr>
          <p:cNvSpPr/>
          <p:nvPr/>
        </p:nvSpPr>
        <p:spPr>
          <a:xfrm>
            <a:off x="9360816" y="6121438"/>
            <a:ext cx="895547" cy="420764"/>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2C54ED77-18A9-CC2C-354B-E9515F469866}"/>
              </a:ext>
            </a:extLst>
          </p:cNvPr>
          <p:cNvSpPr>
            <a:spLocks noGrp="1"/>
          </p:cNvSpPr>
          <p:nvPr>
            <p:ph type="sldNum" sz="quarter" idx="12"/>
          </p:nvPr>
        </p:nvSpPr>
        <p:spPr/>
        <p:txBody>
          <a:bodyPr/>
          <a:lstStyle/>
          <a:p>
            <a:fld id="{4DC53082-2729-4F5B-A72D-8743DE49B832}" type="slidenum">
              <a:rPr lang="en-US" smtClean="0"/>
              <a:t>25</a:t>
            </a:fld>
            <a:endParaRPr lang="en-US"/>
          </a:p>
        </p:txBody>
      </p:sp>
    </p:spTree>
    <p:extLst>
      <p:ext uri="{BB962C8B-B14F-4D97-AF65-F5344CB8AC3E}">
        <p14:creationId xmlns:p14="http://schemas.microsoft.com/office/powerpoint/2010/main" val="4350361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77AD-B900-6ED5-4985-0359DDFD649A}"/>
              </a:ext>
            </a:extLst>
          </p:cNvPr>
          <p:cNvSpPr>
            <a:spLocks noGrp="1"/>
          </p:cNvSpPr>
          <p:nvPr>
            <p:ph type="title"/>
          </p:nvPr>
        </p:nvSpPr>
        <p:spPr>
          <a:xfrm>
            <a:off x="282018" y="290512"/>
            <a:ext cx="3403862" cy="764487"/>
          </a:xfrm>
        </p:spPr>
        <p:txBody>
          <a:bodyPr>
            <a:normAutofit/>
          </a:bodyPr>
          <a:lstStyle/>
          <a:p>
            <a:r>
              <a:rPr lang="en-US" b="1" dirty="0">
                <a:latin typeface="+mn-lt"/>
              </a:rPr>
              <a:t>Case creation</a:t>
            </a:r>
          </a:p>
        </p:txBody>
      </p:sp>
      <p:sp>
        <p:nvSpPr>
          <p:cNvPr id="3" name="Content Placeholder 2">
            <a:extLst>
              <a:ext uri="{FF2B5EF4-FFF2-40B4-BE49-F238E27FC236}">
                <a16:creationId xmlns:a16="http://schemas.microsoft.com/office/drawing/2014/main" id="{B44FF3A8-1FCC-FD82-F909-C5E0AEEDB970}"/>
              </a:ext>
            </a:extLst>
          </p:cNvPr>
          <p:cNvSpPr>
            <a:spLocks noGrp="1"/>
          </p:cNvSpPr>
          <p:nvPr>
            <p:ph idx="1"/>
          </p:nvPr>
        </p:nvSpPr>
        <p:spPr>
          <a:xfrm>
            <a:off x="282019" y="1055000"/>
            <a:ext cx="2904242" cy="5317520"/>
          </a:xfrm>
        </p:spPr>
        <p:txBody>
          <a:bodyPr>
            <a:normAutofit/>
          </a:bodyPr>
          <a:lstStyle/>
          <a:p>
            <a:r>
              <a:rPr lang="en-US" sz="1600" b="1" dirty="0"/>
              <a:t>Fill out required fields.</a:t>
            </a:r>
          </a:p>
          <a:p>
            <a:r>
              <a:rPr lang="en-US" sz="1600" b="1" dirty="0"/>
              <a:t>Subject:  “Request an Account Upgrade Dispute”</a:t>
            </a:r>
          </a:p>
          <a:p>
            <a:r>
              <a:rPr lang="en-US" sz="1600" b="1" dirty="0"/>
              <a:t>Full Description:  “I did not intend to upgrade to an Enterprise Account and wish to be downgraded to a Standard Account.  I would also like to file a billing dispute.”</a:t>
            </a:r>
          </a:p>
          <a:p>
            <a:r>
              <a:rPr lang="en-US" sz="1600" b="1" dirty="0"/>
              <a:t>Business Impact: “Affecting but not stopping critical functionality”</a:t>
            </a:r>
          </a:p>
          <a:p>
            <a:r>
              <a:rPr lang="en-US" sz="1600" b="1" dirty="0"/>
              <a:t>Please Elaborate: “Prompting for Payment”</a:t>
            </a:r>
          </a:p>
          <a:p>
            <a:r>
              <a:rPr lang="en-US" sz="1600" b="1" dirty="0"/>
              <a:t>Then click “One Last Step”</a:t>
            </a:r>
          </a:p>
        </p:txBody>
      </p:sp>
      <p:pic>
        <p:nvPicPr>
          <p:cNvPr id="10" name="Picture 9">
            <a:extLst>
              <a:ext uri="{FF2B5EF4-FFF2-40B4-BE49-F238E27FC236}">
                <a16:creationId xmlns:a16="http://schemas.microsoft.com/office/drawing/2014/main" id="{7259B29C-1AEE-9B14-AAD8-8D1BC2965CE2}"/>
              </a:ext>
            </a:extLst>
          </p:cNvPr>
          <p:cNvPicPr>
            <a:picLocks noChangeAspect="1"/>
          </p:cNvPicPr>
          <p:nvPr/>
        </p:nvPicPr>
        <p:blipFill>
          <a:blip r:embed="rId2"/>
          <a:stretch>
            <a:fillRect/>
          </a:stretch>
        </p:blipFill>
        <p:spPr>
          <a:xfrm>
            <a:off x="1031736" y="5532011"/>
            <a:ext cx="1152525" cy="390525"/>
          </a:xfrm>
          <a:prstGeom prst="rect">
            <a:avLst/>
          </a:prstGeom>
        </p:spPr>
      </p:pic>
      <p:pic>
        <p:nvPicPr>
          <p:cNvPr id="6" name="Picture 5">
            <a:extLst>
              <a:ext uri="{FF2B5EF4-FFF2-40B4-BE49-F238E27FC236}">
                <a16:creationId xmlns:a16="http://schemas.microsoft.com/office/drawing/2014/main" id="{40BAF5B4-5C6E-A449-27B5-16A99757DCF9}"/>
              </a:ext>
            </a:extLst>
          </p:cNvPr>
          <p:cNvPicPr>
            <a:picLocks noChangeAspect="1"/>
          </p:cNvPicPr>
          <p:nvPr/>
        </p:nvPicPr>
        <p:blipFill>
          <a:blip r:embed="rId3"/>
          <a:stretch>
            <a:fillRect/>
          </a:stretch>
        </p:blipFill>
        <p:spPr>
          <a:xfrm>
            <a:off x="3572758" y="127037"/>
            <a:ext cx="8337223" cy="6349177"/>
          </a:xfrm>
          <a:prstGeom prst="rect">
            <a:avLst/>
          </a:prstGeom>
        </p:spPr>
      </p:pic>
      <p:pic>
        <p:nvPicPr>
          <p:cNvPr id="12" name="Picture 11">
            <a:extLst>
              <a:ext uri="{FF2B5EF4-FFF2-40B4-BE49-F238E27FC236}">
                <a16:creationId xmlns:a16="http://schemas.microsoft.com/office/drawing/2014/main" id="{26BEE110-B3BB-35C3-6B16-4D5B7A965F21}"/>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4" name="Slide Number Placeholder 3">
            <a:extLst>
              <a:ext uri="{FF2B5EF4-FFF2-40B4-BE49-F238E27FC236}">
                <a16:creationId xmlns:a16="http://schemas.microsoft.com/office/drawing/2014/main" id="{D6CA9BE7-EEF7-133A-8919-13450DB1B02F}"/>
              </a:ext>
            </a:extLst>
          </p:cNvPr>
          <p:cNvSpPr>
            <a:spLocks noGrp="1"/>
          </p:cNvSpPr>
          <p:nvPr>
            <p:ph type="sldNum" sz="quarter" idx="12"/>
          </p:nvPr>
        </p:nvSpPr>
        <p:spPr/>
        <p:txBody>
          <a:bodyPr/>
          <a:lstStyle/>
          <a:p>
            <a:fld id="{4DC53082-2729-4F5B-A72D-8743DE49B832}" type="slidenum">
              <a:rPr lang="en-US" smtClean="0"/>
              <a:t>26</a:t>
            </a:fld>
            <a:endParaRPr lang="en-US"/>
          </a:p>
        </p:txBody>
      </p:sp>
    </p:spTree>
    <p:extLst>
      <p:ext uri="{BB962C8B-B14F-4D97-AF65-F5344CB8AC3E}">
        <p14:creationId xmlns:p14="http://schemas.microsoft.com/office/powerpoint/2010/main" val="32377634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5AC8D-F964-7924-0060-7F2CFA77AB91}"/>
              </a:ext>
            </a:extLst>
          </p:cNvPr>
          <p:cNvSpPr>
            <a:spLocks noGrp="1"/>
          </p:cNvSpPr>
          <p:nvPr>
            <p:ph type="title"/>
          </p:nvPr>
        </p:nvSpPr>
        <p:spPr>
          <a:xfrm>
            <a:off x="227783" y="287358"/>
            <a:ext cx="4100945" cy="736561"/>
          </a:xfrm>
        </p:spPr>
        <p:txBody>
          <a:bodyPr/>
          <a:lstStyle/>
          <a:p>
            <a:r>
              <a:rPr lang="en-US" b="1" dirty="0">
                <a:latin typeface="+mn-lt"/>
              </a:rPr>
              <a:t>Submit Case</a:t>
            </a:r>
          </a:p>
        </p:txBody>
      </p:sp>
      <p:sp>
        <p:nvSpPr>
          <p:cNvPr id="9" name="Content Placeholder 8">
            <a:extLst>
              <a:ext uri="{FF2B5EF4-FFF2-40B4-BE49-F238E27FC236}">
                <a16:creationId xmlns:a16="http://schemas.microsoft.com/office/drawing/2014/main" id="{1616D187-7282-50F8-879C-847CDB8E16BE}"/>
              </a:ext>
            </a:extLst>
          </p:cNvPr>
          <p:cNvSpPr>
            <a:spLocks noGrp="1"/>
          </p:cNvSpPr>
          <p:nvPr>
            <p:ph idx="1"/>
          </p:nvPr>
        </p:nvSpPr>
        <p:spPr>
          <a:xfrm>
            <a:off x="332509" y="1061438"/>
            <a:ext cx="10677998" cy="4113877"/>
          </a:xfrm>
        </p:spPr>
        <p:txBody>
          <a:bodyPr>
            <a:normAutofit/>
          </a:bodyPr>
          <a:lstStyle/>
          <a:p>
            <a:pPr marL="0" indent="0">
              <a:buNone/>
            </a:pPr>
            <a:r>
              <a:rPr lang="en-US" sz="2000" dirty="0"/>
              <a:t>Here you choose method of contact.  The Enterprise Account may have a phone options as well.</a:t>
            </a:r>
          </a:p>
          <a:p>
            <a:endParaRPr lang="en-US" sz="2000" dirty="0"/>
          </a:p>
          <a:p>
            <a:endParaRPr lang="en-US" sz="2000" dirty="0"/>
          </a:p>
          <a:p>
            <a:endParaRPr lang="en-US" sz="2000" dirty="0"/>
          </a:p>
          <a:p>
            <a:endParaRPr lang="en-US" sz="2000" dirty="0"/>
          </a:p>
          <a:p>
            <a:endParaRPr lang="en-US" sz="2000" dirty="0"/>
          </a:p>
          <a:p>
            <a:endParaRPr lang="en-US" sz="2000" dirty="0"/>
          </a:p>
          <a:p>
            <a:pPr marL="0" indent="0">
              <a:buNone/>
            </a:pPr>
            <a:r>
              <a:rPr lang="en-US" sz="2000" dirty="0"/>
              <a:t>After selection click “Submit” and record the case number for future reference.</a:t>
            </a:r>
          </a:p>
          <a:p>
            <a:endParaRPr lang="en-US" sz="2000" dirty="0"/>
          </a:p>
          <a:p>
            <a:endParaRPr lang="en-US" sz="2000" dirty="0"/>
          </a:p>
        </p:txBody>
      </p:sp>
      <p:pic>
        <p:nvPicPr>
          <p:cNvPr id="4" name="Picture 3">
            <a:extLst>
              <a:ext uri="{FF2B5EF4-FFF2-40B4-BE49-F238E27FC236}">
                <a16:creationId xmlns:a16="http://schemas.microsoft.com/office/drawing/2014/main" id="{5C26849A-68F7-9F6E-0E86-AFD8CFE0070E}"/>
              </a:ext>
            </a:extLst>
          </p:cNvPr>
          <p:cNvPicPr>
            <a:picLocks noChangeAspect="1"/>
          </p:cNvPicPr>
          <p:nvPr/>
        </p:nvPicPr>
        <p:blipFill>
          <a:blip r:embed="rId2"/>
          <a:stretch>
            <a:fillRect/>
          </a:stretch>
        </p:blipFill>
        <p:spPr>
          <a:xfrm>
            <a:off x="227783" y="1605330"/>
            <a:ext cx="11631707" cy="1959136"/>
          </a:xfrm>
          <a:prstGeom prst="rect">
            <a:avLst/>
          </a:prstGeom>
        </p:spPr>
      </p:pic>
      <p:pic>
        <p:nvPicPr>
          <p:cNvPr id="7" name="Picture 6">
            <a:extLst>
              <a:ext uri="{FF2B5EF4-FFF2-40B4-BE49-F238E27FC236}">
                <a16:creationId xmlns:a16="http://schemas.microsoft.com/office/drawing/2014/main" id="{343ED6D4-6F3C-EECA-3E6A-83A62DFFE6B8}"/>
              </a:ext>
            </a:extLst>
          </p:cNvPr>
          <p:cNvPicPr>
            <a:picLocks noChangeAspect="1"/>
          </p:cNvPicPr>
          <p:nvPr/>
        </p:nvPicPr>
        <p:blipFill>
          <a:blip r:embed="rId3"/>
          <a:stretch>
            <a:fillRect/>
          </a:stretch>
        </p:blipFill>
        <p:spPr>
          <a:xfrm>
            <a:off x="382731" y="4376066"/>
            <a:ext cx="2000250" cy="428625"/>
          </a:xfrm>
          <a:prstGeom prst="rect">
            <a:avLst/>
          </a:prstGeom>
        </p:spPr>
      </p:pic>
      <p:pic>
        <p:nvPicPr>
          <p:cNvPr id="3" name="Picture 2">
            <a:extLst>
              <a:ext uri="{FF2B5EF4-FFF2-40B4-BE49-F238E27FC236}">
                <a16:creationId xmlns:a16="http://schemas.microsoft.com/office/drawing/2014/main" id="{77DD3EE6-491D-121B-4A0D-B3AEFA38D618}"/>
              </a:ext>
            </a:extLst>
          </p:cNvPr>
          <p:cNvPicPr>
            <a:picLocks noChangeAspect="1"/>
          </p:cNvPicPr>
          <p:nvPr/>
        </p:nvPicPr>
        <p:blipFill>
          <a:blip r:embed="rId4"/>
          <a:stretch>
            <a:fillRect/>
          </a:stretch>
        </p:blipFill>
        <p:spPr>
          <a:xfrm>
            <a:off x="10561733" y="6121438"/>
            <a:ext cx="1533333" cy="609524"/>
          </a:xfrm>
          <a:prstGeom prst="rect">
            <a:avLst/>
          </a:prstGeom>
        </p:spPr>
      </p:pic>
      <p:sp>
        <p:nvSpPr>
          <p:cNvPr id="5" name="Slide Number Placeholder 4">
            <a:extLst>
              <a:ext uri="{FF2B5EF4-FFF2-40B4-BE49-F238E27FC236}">
                <a16:creationId xmlns:a16="http://schemas.microsoft.com/office/drawing/2014/main" id="{D31DAA3E-D69F-483F-FE2A-636F2B84FABE}"/>
              </a:ext>
            </a:extLst>
          </p:cNvPr>
          <p:cNvSpPr>
            <a:spLocks noGrp="1"/>
          </p:cNvSpPr>
          <p:nvPr>
            <p:ph type="sldNum" sz="quarter" idx="12"/>
          </p:nvPr>
        </p:nvSpPr>
        <p:spPr/>
        <p:txBody>
          <a:bodyPr/>
          <a:lstStyle/>
          <a:p>
            <a:fld id="{4DC53082-2729-4F5B-A72D-8743DE49B832}" type="slidenum">
              <a:rPr lang="en-US" smtClean="0"/>
              <a:t>27</a:t>
            </a:fld>
            <a:endParaRPr lang="en-US"/>
          </a:p>
        </p:txBody>
      </p:sp>
    </p:spTree>
    <p:extLst>
      <p:ext uri="{BB962C8B-B14F-4D97-AF65-F5344CB8AC3E}">
        <p14:creationId xmlns:p14="http://schemas.microsoft.com/office/powerpoint/2010/main" val="38277599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17750</TotalTime>
  <Words>2077</Words>
  <Application>Microsoft Office PowerPoint</Application>
  <PresentationFormat>Widescreen</PresentationFormat>
  <Paragraphs>149</Paragraphs>
  <Slides>27</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27</vt:i4>
      </vt:variant>
    </vt:vector>
  </HeadingPairs>
  <TitlesOfParts>
    <vt:vector size="32" baseType="lpstr">
      <vt:lpstr>Arial</vt:lpstr>
      <vt:lpstr>Calibri</vt:lpstr>
      <vt:lpstr>Calibri Light</vt:lpstr>
      <vt:lpstr>Office Theme</vt:lpstr>
      <vt:lpstr>Presentation</vt:lpstr>
      <vt:lpstr>PowerPoint Presentation</vt:lpstr>
      <vt:lpstr>Common Issues</vt:lpstr>
      <vt:lpstr>Home Screen and Navigation</vt:lpstr>
      <vt:lpstr>       Support </vt:lpstr>
      <vt:lpstr>       User menu / ANID number</vt:lpstr>
      <vt:lpstr>I can’t see my POs – Am I connected to Gerdau?</vt:lpstr>
      <vt:lpstr>I can’t see my POs – Am I connected to Gerdau? </vt:lpstr>
      <vt:lpstr>I can't see my POs – Workbench Tab</vt:lpstr>
      <vt:lpstr>PowerPoint Presentation</vt:lpstr>
      <vt:lpstr>PowerPoint Presentation</vt:lpstr>
      <vt:lpstr>PowerPoint Presentation</vt:lpstr>
      <vt:lpstr> Invoice status updates</vt:lpstr>
      <vt:lpstr>PowerPoint Presentation</vt:lpstr>
      <vt:lpstr> AP rejected my invoice </vt:lpstr>
      <vt:lpstr>Rejected invoice email from Ariba</vt:lpstr>
      <vt:lpstr>Ariba rejected my invoice - Why ?</vt:lpstr>
      <vt:lpstr> Password Reset </vt:lpstr>
      <vt:lpstr> Accidental Account upgrade  </vt:lpstr>
      <vt:lpstr>PowerPoint Presentation</vt:lpstr>
      <vt:lpstr>Ariba Log-in</vt:lpstr>
      <vt:lpstr>Create a ticket with Ariba Support</vt:lpstr>
      <vt:lpstr>Support </vt:lpstr>
      <vt:lpstr>Help center</vt:lpstr>
      <vt:lpstr>Contact us search</vt:lpstr>
      <vt:lpstr>Create a Case</vt:lpstr>
      <vt:lpstr>Case creation</vt:lpstr>
      <vt:lpstr>Submit Case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Patrick Moore</dc:creator>
  <cp:lastModifiedBy>Kimberly Strom</cp:lastModifiedBy>
  <cp:revision>118</cp:revision>
  <dcterms:created xsi:type="dcterms:W3CDTF">2022-06-21T14:14:04Z</dcterms:created>
  <dcterms:modified xsi:type="dcterms:W3CDTF">2022-11-27T22:11:16Z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56ab210-8ca5-4e5f-bb43-11d2981960e3_Enabled">
    <vt:lpwstr>true</vt:lpwstr>
  </property>
  <property fmtid="{D5CDD505-2E9C-101B-9397-08002B2CF9AE}" pid="3" name="MSIP_Label_e56ab210-8ca5-4e5f-bb43-11d2981960e3_SetDate">
    <vt:lpwstr>2022-11-27T22:11:03Z</vt:lpwstr>
  </property>
  <property fmtid="{D5CDD505-2E9C-101B-9397-08002B2CF9AE}" pid="4" name="MSIP_Label_e56ab210-8ca5-4e5f-bb43-11d2981960e3_Method">
    <vt:lpwstr>Privileged</vt:lpwstr>
  </property>
  <property fmtid="{D5CDD505-2E9C-101B-9397-08002B2CF9AE}" pid="5" name="MSIP_Label_e56ab210-8ca5-4e5f-bb43-11d2981960e3_Name">
    <vt:lpwstr>e56ab210-8ca5-4e5f-bb43-11d2981960e3</vt:lpwstr>
  </property>
  <property fmtid="{D5CDD505-2E9C-101B-9397-08002B2CF9AE}" pid="6" name="MSIP_Label_e56ab210-8ca5-4e5f-bb43-11d2981960e3_SiteId">
    <vt:lpwstr>461fd7ef-0eb3-4420-b044-310dc2914d64</vt:lpwstr>
  </property>
  <property fmtid="{D5CDD505-2E9C-101B-9397-08002B2CF9AE}" pid="7" name="MSIP_Label_e56ab210-8ca5-4e5f-bb43-11d2981960e3_ActionId">
    <vt:lpwstr>c4659112-5c22-4ec5-ac1c-a26b87293a84</vt:lpwstr>
  </property>
  <property fmtid="{D5CDD505-2E9C-101B-9397-08002B2CF9AE}" pid="8" name="MSIP_Label_e56ab210-8ca5-4e5f-bb43-11d2981960e3_ContentBits">
    <vt:lpwstr>2</vt:lpwstr>
  </property>
</Properties>
</file>