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4"/>
  </p:sldMasterIdLst>
  <p:notesMasterIdLst>
    <p:notesMasterId r:id="rId48"/>
  </p:notesMasterIdLst>
  <p:handoutMasterIdLst>
    <p:handoutMasterId r:id="rId49"/>
  </p:handoutMasterIdLst>
  <p:sldIdLst>
    <p:sldId id="503" r:id="rId5"/>
    <p:sldId id="444" r:id="rId6"/>
    <p:sldId id="446" r:id="rId7"/>
    <p:sldId id="447" r:id="rId8"/>
    <p:sldId id="448" r:id="rId9"/>
    <p:sldId id="449" r:id="rId10"/>
    <p:sldId id="450" r:id="rId11"/>
    <p:sldId id="451" r:id="rId12"/>
    <p:sldId id="452" r:id="rId13"/>
    <p:sldId id="453" r:id="rId14"/>
    <p:sldId id="454" r:id="rId15"/>
    <p:sldId id="455" r:id="rId16"/>
    <p:sldId id="456" r:id="rId17"/>
    <p:sldId id="457" r:id="rId18"/>
    <p:sldId id="458" r:id="rId19"/>
    <p:sldId id="463" r:id="rId20"/>
    <p:sldId id="464" r:id="rId21"/>
    <p:sldId id="467" r:id="rId22"/>
    <p:sldId id="468" r:id="rId23"/>
    <p:sldId id="506" r:id="rId24"/>
    <p:sldId id="507" r:id="rId25"/>
    <p:sldId id="471" r:id="rId26"/>
    <p:sldId id="472" r:id="rId27"/>
    <p:sldId id="473" r:id="rId28"/>
    <p:sldId id="474" r:id="rId29"/>
    <p:sldId id="475" r:id="rId30"/>
    <p:sldId id="476" r:id="rId31"/>
    <p:sldId id="477" r:id="rId32"/>
    <p:sldId id="478" r:id="rId33"/>
    <p:sldId id="479" r:id="rId34"/>
    <p:sldId id="480" r:id="rId35"/>
    <p:sldId id="481" r:id="rId36"/>
    <p:sldId id="482" r:id="rId37"/>
    <p:sldId id="483" r:id="rId38"/>
    <p:sldId id="496" r:id="rId39"/>
    <p:sldId id="497" r:id="rId40"/>
    <p:sldId id="498" r:id="rId41"/>
    <p:sldId id="499" r:id="rId42"/>
    <p:sldId id="500" r:id="rId43"/>
    <p:sldId id="501" r:id="rId44"/>
    <p:sldId id="502" r:id="rId45"/>
    <p:sldId id="413" r:id="rId46"/>
    <p:sldId id="265" r:id="rId47"/>
  </p:sldIdLst>
  <p:sldSz cx="12195175" cy="6858000"/>
  <p:notesSz cx="6858000" cy="9144000"/>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40" userDrawn="1">
          <p15:clr>
            <a:srgbClr val="A4A3A4"/>
          </p15:clr>
        </p15:guide>
        <p15:guide id="2" pos="3841">
          <p15:clr>
            <a:srgbClr val="A4A3A4"/>
          </p15:clr>
        </p15:guide>
        <p15:guide id="3" orient="horz" pos="2160" userDrawn="1">
          <p15:clr>
            <a:srgbClr val="A4A3A4"/>
          </p15:clr>
        </p15:guide>
        <p15:guide id="4" pos="457"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F79600"/>
    <a:srgbClr val="FF0000"/>
    <a:srgbClr val="FF3399"/>
    <a:srgbClr val="0F46A7"/>
    <a:srgbClr val="970A82"/>
    <a:srgbClr val="FFFFFF"/>
    <a:srgbClr val="FEE3A1"/>
    <a:srgbClr val="FFF1D0"/>
    <a:srgbClr val="FFF8E7"/>
    <a:srgbClr val="FECE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990965-42D4-4F6F-85E7-85271869FF89}" v="2" dt="2020-03-03T14:31:05.087"/>
  </p1510:revLst>
</p1510:revInfo>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93" autoAdjust="0"/>
    <p:restoredTop sz="95833" autoAdjust="0"/>
  </p:normalViewPr>
  <p:slideViewPr>
    <p:cSldViewPr snapToGrid="0" showGuides="1">
      <p:cViewPr varScale="1">
        <p:scale>
          <a:sx n="106" d="100"/>
          <a:sy n="106" d="100"/>
        </p:scale>
        <p:origin x="2784" y="114"/>
      </p:cViewPr>
      <p:guideLst>
        <p:guide orient="horz" pos="2040"/>
        <p:guide pos="3841"/>
        <p:guide orient="horz" pos="2160"/>
        <p:guide pos="457"/>
      </p:guideLst>
    </p:cSldViewPr>
  </p:slideViewPr>
  <p:outlineViewPr>
    <p:cViewPr>
      <p:scale>
        <a:sx n="33" d="100"/>
        <a:sy n="33" d="100"/>
      </p:scale>
      <p:origin x="0" y="-8357"/>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92" d="100"/>
          <a:sy n="92" d="100"/>
        </p:scale>
        <p:origin x="404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arez, Mario" userId="48e8669c-d77f-4cfc-96f9-c97c22490aeb" providerId="ADAL" clId="{A23B0606-C298-4483-B7B2-D5F7894150F9}"/>
  </pc:docChgLst>
  <pc:docChgLst>
    <pc:chgData name="Juarez, Mario" userId="48e8669c-d77f-4cfc-96f9-c97c22490aeb" providerId="ADAL" clId="{FB990965-42D4-4F6F-85E7-85271869FF89}"/>
    <pc:docChg chg="modSld">
      <pc:chgData name="Juarez, Mario" userId="48e8669c-d77f-4cfc-96f9-c97c22490aeb" providerId="ADAL" clId="{FB990965-42D4-4F6F-85E7-85271869FF89}" dt="2020-03-03T14:31:05.087" v="1"/>
      <pc:docMkLst>
        <pc:docMk/>
      </pc:docMkLst>
      <pc:sldChg chg="modSp">
        <pc:chgData name="Juarez, Mario" userId="48e8669c-d77f-4cfc-96f9-c97c22490aeb" providerId="ADAL" clId="{FB990965-42D4-4F6F-85E7-85271869FF89}" dt="2020-03-03T14:31:05.087" v="1"/>
        <pc:sldMkLst>
          <pc:docMk/>
          <pc:sldMk cId="4032880563" sldId="447"/>
        </pc:sldMkLst>
        <pc:spChg chg="mod">
          <ac:chgData name="Juarez, Mario" userId="48e8669c-d77f-4cfc-96f9-c97c22490aeb" providerId="ADAL" clId="{FB990965-42D4-4F6F-85E7-85271869FF89}" dt="2020-03-03T14:31:05.087" v="1"/>
          <ac:spMkLst>
            <pc:docMk/>
            <pc:sldMk cId="4032880563" sldId="447"/>
            <ac:spMk id="5" creationId="{00000000-0000-0000-0000-000000000000}"/>
          </ac:spMkLst>
        </pc:spChg>
      </pc:sldChg>
      <pc:sldChg chg="modSp">
        <pc:chgData name="Juarez, Mario" userId="48e8669c-d77f-4cfc-96f9-c97c22490aeb" providerId="ADAL" clId="{FB990965-42D4-4F6F-85E7-85271869FF89}" dt="2020-03-03T14:31:05.087" v="1"/>
        <pc:sldMkLst>
          <pc:docMk/>
          <pc:sldMk cId="374625980" sldId="503"/>
        </pc:sldMkLst>
        <pc:spChg chg="mod">
          <ac:chgData name="Juarez, Mario" userId="48e8669c-d77f-4cfc-96f9-c97c22490aeb" providerId="ADAL" clId="{FB990965-42D4-4F6F-85E7-85271869FF89}" dt="2020-03-03T14:31:05.087" v="1"/>
          <ac:spMkLst>
            <pc:docMk/>
            <pc:sldMk cId="374625980" sldId="503"/>
            <ac:spMk id="11" creationId="{00000000-0000-0000-0000-000000000000}"/>
          </ac:spMkLst>
        </pc:spChg>
      </pc:sldChg>
      <pc:sldChg chg="modSp">
        <pc:chgData name="Juarez, Mario" userId="48e8669c-d77f-4cfc-96f9-c97c22490aeb" providerId="ADAL" clId="{FB990965-42D4-4F6F-85E7-85271869FF89}" dt="2020-03-03T14:31:05.087" v="1"/>
        <pc:sldMkLst>
          <pc:docMk/>
          <pc:sldMk cId="712120017" sldId="506"/>
        </pc:sldMkLst>
        <pc:spChg chg="mod">
          <ac:chgData name="Juarez, Mario" userId="48e8669c-d77f-4cfc-96f9-c97c22490aeb" providerId="ADAL" clId="{FB990965-42D4-4F6F-85E7-85271869FF89}" dt="2020-03-03T14:31:05.087" v="1"/>
          <ac:spMkLst>
            <pc:docMk/>
            <pc:sldMk cId="712120017" sldId="506"/>
            <ac:spMk id="3" creationId="{00000000-0000-0000-0000-000000000000}"/>
          </ac:spMkLst>
        </pc:spChg>
      </pc:sldChg>
      <pc:sldChg chg="modSp">
        <pc:chgData name="Juarez, Mario" userId="48e8669c-d77f-4cfc-96f9-c97c22490aeb" providerId="ADAL" clId="{FB990965-42D4-4F6F-85E7-85271869FF89}" dt="2020-03-03T14:31:05.087" v="1"/>
        <pc:sldMkLst>
          <pc:docMk/>
          <pc:sldMk cId="685076948" sldId="507"/>
        </pc:sldMkLst>
        <pc:spChg chg="mod">
          <ac:chgData name="Juarez, Mario" userId="48e8669c-d77f-4cfc-96f9-c97c22490aeb" providerId="ADAL" clId="{FB990965-42D4-4F6F-85E7-85271869FF89}" dt="2020-03-03T14:31:05.087" v="1"/>
          <ac:spMkLst>
            <pc:docMk/>
            <pc:sldMk cId="685076948" sldId="507"/>
            <ac:spMk id="3" creationId="{00000000-0000-0000-0000-000000000000}"/>
          </ac:spMkLst>
        </pc:spChg>
      </pc:sldChg>
    </pc:docChg>
  </pc:docChgLst>
  <pc:docChgLst>
    <pc:chgData name="Juarez, Mario" userId="48e8669c-d77f-4cfc-96f9-c97c22490aeb" providerId="ADAL" clId="{A5C87254-F675-4F98-B6BB-BE7DB326090F}"/>
    <pc:docChg chg="modSld">
      <pc:chgData name="Juarez, Mario" userId="48e8669c-d77f-4cfc-96f9-c97c22490aeb" providerId="ADAL" clId="{A5C87254-F675-4F98-B6BB-BE7DB326090F}" dt="2019-12-02T23:34:13.740" v="0"/>
      <pc:docMkLst>
        <pc:docMk/>
      </pc:docMkLst>
      <pc:sldChg chg="modSp">
        <pc:chgData name="Juarez, Mario" userId="48e8669c-d77f-4cfc-96f9-c97c22490aeb" providerId="ADAL" clId="{A5C87254-F675-4F98-B6BB-BE7DB326090F}" dt="2019-12-02T23:34:13.740" v="0"/>
        <pc:sldMkLst>
          <pc:docMk/>
          <pc:sldMk cId="4032880563" sldId="447"/>
        </pc:sldMkLst>
        <pc:spChg chg="mod">
          <ac:chgData name="Juarez, Mario" userId="48e8669c-d77f-4cfc-96f9-c97c22490aeb" providerId="ADAL" clId="{A5C87254-F675-4F98-B6BB-BE7DB326090F}" dt="2019-12-02T23:34:13.740" v="0"/>
          <ac:spMkLst>
            <pc:docMk/>
            <pc:sldMk cId="4032880563" sldId="447"/>
            <ac:spMk id="5" creationId="{00000000-0000-0000-0000-000000000000}"/>
          </ac:spMkLst>
        </pc:spChg>
      </pc:sldChg>
      <pc:sldChg chg="modSp">
        <pc:chgData name="Juarez, Mario" userId="48e8669c-d77f-4cfc-96f9-c97c22490aeb" providerId="ADAL" clId="{A5C87254-F675-4F98-B6BB-BE7DB326090F}" dt="2019-12-02T23:34:13.740" v="0"/>
        <pc:sldMkLst>
          <pc:docMk/>
          <pc:sldMk cId="374625980" sldId="503"/>
        </pc:sldMkLst>
        <pc:spChg chg="mod">
          <ac:chgData name="Juarez, Mario" userId="48e8669c-d77f-4cfc-96f9-c97c22490aeb" providerId="ADAL" clId="{A5C87254-F675-4F98-B6BB-BE7DB326090F}" dt="2019-12-02T23:34:13.740" v="0"/>
          <ac:spMkLst>
            <pc:docMk/>
            <pc:sldMk cId="374625980" sldId="503"/>
            <ac:spMk id="11" creationId="{00000000-0000-0000-0000-000000000000}"/>
          </ac:spMkLst>
        </pc:spChg>
      </pc:sldChg>
      <pc:sldChg chg="modSp">
        <pc:chgData name="Juarez, Mario" userId="48e8669c-d77f-4cfc-96f9-c97c22490aeb" providerId="ADAL" clId="{A5C87254-F675-4F98-B6BB-BE7DB326090F}" dt="2019-12-02T23:34:13.740" v="0"/>
        <pc:sldMkLst>
          <pc:docMk/>
          <pc:sldMk cId="712120017" sldId="506"/>
        </pc:sldMkLst>
        <pc:spChg chg="mod">
          <ac:chgData name="Juarez, Mario" userId="48e8669c-d77f-4cfc-96f9-c97c22490aeb" providerId="ADAL" clId="{A5C87254-F675-4F98-B6BB-BE7DB326090F}" dt="2019-12-02T23:34:13.740" v="0"/>
          <ac:spMkLst>
            <pc:docMk/>
            <pc:sldMk cId="712120017" sldId="506"/>
            <ac:spMk id="3" creationId="{00000000-0000-0000-0000-000000000000}"/>
          </ac:spMkLst>
        </pc:spChg>
      </pc:sldChg>
      <pc:sldChg chg="modSp">
        <pc:chgData name="Juarez, Mario" userId="48e8669c-d77f-4cfc-96f9-c97c22490aeb" providerId="ADAL" clId="{A5C87254-F675-4F98-B6BB-BE7DB326090F}" dt="2019-12-02T23:34:13.740" v="0"/>
        <pc:sldMkLst>
          <pc:docMk/>
          <pc:sldMk cId="685076948" sldId="507"/>
        </pc:sldMkLst>
        <pc:spChg chg="mod">
          <ac:chgData name="Juarez, Mario" userId="48e8669c-d77f-4cfc-96f9-c97c22490aeb" providerId="ADAL" clId="{A5C87254-F675-4F98-B6BB-BE7DB326090F}" dt="2019-12-02T23:34:13.740" v="0"/>
          <ac:spMkLst>
            <pc:docMk/>
            <pc:sldMk cId="685076948" sldId="507"/>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43100" y="8685213"/>
            <a:ext cx="2971800" cy="457200"/>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pPr algn="ctr"/>
              <a:t>‹#›</a:t>
            </a:fld>
            <a:endParaRPr lang="de-DE" sz="1000" dirty="0"/>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47688" y="612775"/>
            <a:ext cx="5762625" cy="3241675"/>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es Placeholder 4"/>
          <p:cNvSpPr>
            <a:spLocks noGrp="1"/>
          </p:cNvSpPr>
          <p:nvPr>
            <p:ph type="body" sz="quarter" idx="3"/>
          </p:nvPr>
        </p:nvSpPr>
        <p:spPr>
          <a:xfrm>
            <a:off x="549000" y="4120162"/>
            <a:ext cx="5760000" cy="4563560"/>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p:cNvSpPr>
            <a:spLocks noGrp="1"/>
          </p:cNvSpPr>
          <p:nvPr>
            <p:ph type="sldNum" sz="quarter" idx="5"/>
          </p:nvPr>
        </p:nvSpPr>
        <p:spPr>
          <a:xfrm>
            <a:off x="2957512" y="8935722"/>
            <a:ext cx="942976" cy="205358"/>
          </a:xfrm>
          <a:prstGeom prst="rect">
            <a:avLst/>
          </a:prstGeom>
        </p:spPr>
        <p:txBody>
          <a:bodyPr vert="horz" lIns="91440" tIns="45720" rIns="91440" bIns="45720" rtlCol="0" anchor="b"/>
          <a:lstStyle>
            <a:lvl1pPr algn="ctr">
              <a:defRPr sz="800"/>
            </a:lvl1pPr>
          </a:lstStyle>
          <a:p>
            <a:fld id="{7D8C2C35-2B8A-446E-BEC0-FD36716C29AC}" type="slidenum">
              <a:rPr lang="de-DE" smtClean="0"/>
              <a:pPr/>
              <a:t>‹#›</a:t>
            </a:fld>
            <a:endParaRPr lang="de-DE" dirty="0"/>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kern="1200">
        <a:solidFill>
          <a:schemeClr val="tx1"/>
        </a:solidFill>
        <a:latin typeface="+mn-lt"/>
        <a:ea typeface="+mn-ea"/>
        <a:cs typeface="+mn-cs"/>
      </a:defRPr>
    </a:lvl1pPr>
    <a:lvl2pPr marL="180000" indent="-180000" algn="l" defTabSz="1088776" rtl="0" eaLnBrk="1" latinLnBrk="0" hangingPunct="1">
      <a:buClr>
        <a:schemeClr val="accent1"/>
      </a:buClr>
      <a:buSzPct val="100000"/>
      <a:buFont typeface="Wingdings" pitchFamily="2" charset="2"/>
      <a:buChar char=""/>
      <a:defRPr sz="1400" kern="1200">
        <a:solidFill>
          <a:schemeClr val="tx1"/>
        </a:solidFill>
        <a:latin typeface="+mn-lt"/>
        <a:ea typeface="+mn-ea"/>
        <a:cs typeface="+mn-cs"/>
      </a:defRPr>
    </a:lvl2pPr>
    <a:lvl3pPr marL="360000" indent="-180000" algn="l" defTabSz="1088776" rtl="0" eaLnBrk="1" latinLnBrk="0" hangingPunct="1">
      <a:buClr>
        <a:schemeClr val="accent2"/>
      </a:buClr>
      <a:buSzPct val="80000"/>
      <a:buFont typeface="Symbol" pitchFamily="18" charset="2"/>
      <a:buChar char="-"/>
      <a:defRPr sz="1200" kern="1200">
        <a:solidFill>
          <a:schemeClr val="tx1"/>
        </a:solidFill>
        <a:latin typeface="+mn-lt"/>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a:t>
            </a:fld>
            <a:endParaRPr lang="en-US"/>
          </a:p>
        </p:txBody>
      </p:sp>
    </p:spTree>
    <p:extLst>
      <p:ext uri="{BB962C8B-B14F-4D97-AF65-F5344CB8AC3E}">
        <p14:creationId xmlns:p14="http://schemas.microsoft.com/office/powerpoint/2010/main" val="11335704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ts val="1100"/>
              </a:lnSpc>
              <a:spcBef>
                <a:spcPts val="0"/>
              </a:spcBef>
              <a:spcAft>
                <a:spcPts val="400"/>
              </a:spcAft>
              <a:buClrTx/>
              <a:buSzTx/>
              <a:buFontTx/>
              <a:buNone/>
              <a:tabLst/>
              <a:defRPr/>
            </a:pPr>
            <a:r>
              <a:rPr lang="en-US" sz="1000" b="0" dirty="0"/>
              <a:t>To make </a:t>
            </a:r>
            <a:r>
              <a:rPr lang="en-US" sz="1000" dirty="0"/>
              <a:t>c</a:t>
            </a:r>
            <a:r>
              <a:rPr lang="en-US" sz="1000" b="0" dirty="0"/>
              <a:t>atalog creation easier, we provide Suppliers with an Excel template to help them collect and manipulate their Catalog data. Suppliers create</a:t>
            </a:r>
            <a:r>
              <a:rPr lang="en-US" sz="1000" b="0" baseline="0" dirty="0"/>
              <a:t> specific Catalogs for their Customers, then load the files on Ariba Network and publish them to their Customers.</a:t>
            </a:r>
          </a:p>
          <a:p>
            <a:pPr marL="0" marR="0" indent="0" algn="l" defTabSz="914400" rtl="0" eaLnBrk="1" fontAlgn="auto" latinLnBrk="0" hangingPunct="1">
              <a:lnSpc>
                <a:spcPts val="1100"/>
              </a:lnSpc>
              <a:spcBef>
                <a:spcPts val="0"/>
              </a:spcBef>
              <a:spcAft>
                <a:spcPts val="400"/>
              </a:spcAft>
              <a:buClrTx/>
              <a:buSzTx/>
              <a:buFontTx/>
              <a:buNone/>
              <a:tabLst/>
              <a:defRPr/>
            </a:pPr>
            <a:endParaRPr lang="en-US" sz="1000" b="0" baseline="0" dirty="0"/>
          </a:p>
          <a:p>
            <a:pPr marL="0" marR="0" indent="0" algn="l" defTabSz="914400" rtl="0" eaLnBrk="1" fontAlgn="auto" latinLnBrk="0" hangingPunct="1">
              <a:lnSpc>
                <a:spcPts val="1100"/>
              </a:lnSpc>
              <a:spcBef>
                <a:spcPts val="0"/>
              </a:spcBef>
              <a:spcAft>
                <a:spcPts val="400"/>
              </a:spcAft>
              <a:buClrTx/>
              <a:buSzTx/>
              <a:buFontTx/>
              <a:buNone/>
              <a:tabLst/>
              <a:defRPr/>
            </a:pPr>
            <a:r>
              <a:rPr lang="en-US" sz="1000" b="0" baseline="0" dirty="0"/>
              <a:t>The Catalog Template has two sections—the Header Section and the Data Section.</a:t>
            </a:r>
          </a:p>
          <a:p>
            <a:pPr marL="0" marR="0" indent="0" algn="l" defTabSz="914400" rtl="0" eaLnBrk="1" fontAlgn="auto" latinLnBrk="0" hangingPunct="1">
              <a:lnSpc>
                <a:spcPts val="1100"/>
              </a:lnSpc>
              <a:spcBef>
                <a:spcPts val="0"/>
              </a:spcBef>
              <a:spcAft>
                <a:spcPts val="400"/>
              </a:spcAft>
              <a:buClrTx/>
              <a:buSzTx/>
              <a:buFontTx/>
              <a:buNone/>
              <a:tabLst/>
              <a:defRPr/>
            </a:pPr>
            <a:endParaRPr lang="en-US" sz="1000" b="0" baseline="0" dirty="0"/>
          </a:p>
          <a:p>
            <a:pPr marL="0" marR="0" indent="0" algn="l" defTabSz="914400" rtl="0" eaLnBrk="1" fontAlgn="auto" latinLnBrk="0" hangingPunct="1">
              <a:lnSpc>
                <a:spcPts val="1100"/>
              </a:lnSpc>
              <a:spcBef>
                <a:spcPts val="0"/>
              </a:spcBef>
              <a:spcAft>
                <a:spcPts val="400"/>
              </a:spcAft>
              <a:buClrTx/>
              <a:buSzTx/>
              <a:buFontTx/>
              <a:buNone/>
              <a:tabLst/>
              <a:defRPr/>
            </a:pPr>
            <a:r>
              <a:rPr lang="en-US" sz="1000" b="0" baseline="0" dirty="0"/>
              <a:t>The Header Section sets global information and tells the system that this file is a CIF Catalog. The Data Section is where the individual information about each Catalog item is populated. You’ll notice that the first line of the Data section (line 11 here) lists each field name. Under the field name listing, and before data for each item is populated, the value “DATA” is inserted, and after the last item, the value “ENDOFDATA” is inserted. These data elements are required, and tell the system to process the Catalog data on the rows between these labels.</a:t>
            </a:r>
            <a:endParaRPr lang="en-US" sz="1000" b="0" dirty="0"/>
          </a:p>
          <a:p>
            <a:endParaRPr lang="en-US" dirty="0"/>
          </a:p>
        </p:txBody>
      </p:sp>
    </p:spTree>
    <p:extLst>
      <p:ext uri="{BB962C8B-B14F-4D97-AF65-F5344CB8AC3E}">
        <p14:creationId xmlns:p14="http://schemas.microsoft.com/office/powerpoint/2010/main" val="3556989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065467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5</a:t>
            </a:fld>
            <a:endParaRPr lang="en-US"/>
          </a:p>
        </p:txBody>
      </p:sp>
    </p:spTree>
    <p:extLst>
      <p:ext uri="{BB962C8B-B14F-4D97-AF65-F5344CB8AC3E}">
        <p14:creationId xmlns:p14="http://schemas.microsoft.com/office/powerpoint/2010/main" val="4281549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a:p>
        </p:txBody>
      </p:sp>
    </p:spTree>
    <p:extLst>
      <p:ext uri="{BB962C8B-B14F-4D97-AF65-F5344CB8AC3E}">
        <p14:creationId xmlns:p14="http://schemas.microsoft.com/office/powerpoint/2010/main" val="1843176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7</a:t>
            </a:fld>
            <a:endParaRPr lang="en-US"/>
          </a:p>
        </p:txBody>
      </p:sp>
    </p:spTree>
    <p:extLst>
      <p:ext uri="{BB962C8B-B14F-4D97-AF65-F5344CB8AC3E}">
        <p14:creationId xmlns:p14="http://schemas.microsoft.com/office/powerpoint/2010/main" val="1207772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8</a:t>
            </a:fld>
            <a:endParaRPr lang="en-US"/>
          </a:p>
        </p:txBody>
      </p:sp>
    </p:spTree>
    <p:extLst>
      <p:ext uri="{BB962C8B-B14F-4D97-AF65-F5344CB8AC3E}">
        <p14:creationId xmlns:p14="http://schemas.microsoft.com/office/powerpoint/2010/main" val="2367528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9</a:t>
            </a:fld>
            <a:endParaRPr lang="en-US"/>
          </a:p>
        </p:txBody>
      </p:sp>
    </p:spTree>
    <p:extLst>
      <p:ext uri="{BB962C8B-B14F-4D97-AF65-F5344CB8AC3E}">
        <p14:creationId xmlns:p14="http://schemas.microsoft.com/office/powerpoint/2010/main" val="1468295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10</a:t>
            </a:fld>
            <a:endParaRPr lang="en-US"/>
          </a:p>
        </p:txBody>
      </p:sp>
    </p:spTree>
    <p:extLst>
      <p:ext uri="{BB962C8B-B14F-4D97-AF65-F5344CB8AC3E}">
        <p14:creationId xmlns:p14="http://schemas.microsoft.com/office/powerpoint/2010/main" val="4021622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11</a:t>
            </a:fld>
            <a:endParaRPr lang="en-US"/>
          </a:p>
        </p:txBody>
      </p:sp>
    </p:spTree>
    <p:extLst>
      <p:ext uri="{BB962C8B-B14F-4D97-AF65-F5344CB8AC3E}">
        <p14:creationId xmlns:p14="http://schemas.microsoft.com/office/powerpoint/2010/main" val="2169980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12</a:t>
            </a:fld>
            <a:endParaRPr lang="en-US"/>
          </a:p>
        </p:txBody>
      </p:sp>
    </p:spTree>
    <p:extLst>
      <p:ext uri="{BB962C8B-B14F-4D97-AF65-F5344CB8AC3E}">
        <p14:creationId xmlns:p14="http://schemas.microsoft.com/office/powerpoint/2010/main" val="39928367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13</a:t>
            </a:fld>
            <a:endParaRPr lang="en-US"/>
          </a:p>
        </p:txBody>
      </p:sp>
    </p:spTree>
    <p:extLst>
      <p:ext uri="{BB962C8B-B14F-4D97-AF65-F5344CB8AC3E}">
        <p14:creationId xmlns:p14="http://schemas.microsoft.com/office/powerpoint/2010/main" val="339804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14</a:t>
            </a:fld>
            <a:endParaRPr lang="en-US"/>
          </a:p>
        </p:txBody>
      </p:sp>
    </p:spTree>
    <p:extLst>
      <p:ext uri="{BB962C8B-B14F-4D97-AF65-F5344CB8AC3E}">
        <p14:creationId xmlns:p14="http://schemas.microsoft.com/office/powerpoint/2010/main" val="16288143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Tree>
    <p:extLst>
      <p:ext uri="{BB962C8B-B14F-4D97-AF65-F5344CB8AC3E}">
        <p14:creationId xmlns:p14="http://schemas.microsoft.com/office/powerpoint/2010/main" val="34026298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16</a:t>
            </a:fld>
            <a:endParaRPr lang="en-US"/>
          </a:p>
        </p:txBody>
      </p:sp>
    </p:spTree>
    <p:extLst>
      <p:ext uri="{BB962C8B-B14F-4D97-AF65-F5344CB8AC3E}">
        <p14:creationId xmlns:p14="http://schemas.microsoft.com/office/powerpoint/2010/main" val="24548476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17</a:t>
            </a:fld>
            <a:endParaRPr lang="en-US"/>
          </a:p>
        </p:txBody>
      </p:sp>
    </p:spTree>
    <p:extLst>
      <p:ext uri="{BB962C8B-B14F-4D97-AF65-F5344CB8AC3E}">
        <p14:creationId xmlns:p14="http://schemas.microsoft.com/office/powerpoint/2010/main" val="11784502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18</a:t>
            </a:fld>
            <a:endParaRPr lang="en-US"/>
          </a:p>
        </p:txBody>
      </p:sp>
    </p:spTree>
    <p:extLst>
      <p:ext uri="{BB962C8B-B14F-4D97-AF65-F5344CB8AC3E}">
        <p14:creationId xmlns:p14="http://schemas.microsoft.com/office/powerpoint/2010/main" val="702742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19</a:t>
            </a:fld>
            <a:endParaRPr lang="en-US"/>
          </a:p>
        </p:txBody>
      </p:sp>
    </p:spTree>
    <p:extLst>
      <p:ext uri="{BB962C8B-B14F-4D97-AF65-F5344CB8AC3E}">
        <p14:creationId xmlns:p14="http://schemas.microsoft.com/office/powerpoint/2010/main" val="4366704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20</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332438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21</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1956776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22</a:t>
            </a:fld>
            <a:endParaRPr lang="en-US"/>
          </a:p>
        </p:txBody>
      </p:sp>
    </p:spTree>
    <p:extLst>
      <p:ext uri="{BB962C8B-B14F-4D97-AF65-F5344CB8AC3E}">
        <p14:creationId xmlns:p14="http://schemas.microsoft.com/office/powerpoint/2010/main" val="27525400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23</a:t>
            </a:fld>
            <a:endParaRPr lang="en-US"/>
          </a:p>
        </p:txBody>
      </p:sp>
    </p:spTree>
    <p:extLst>
      <p:ext uri="{BB962C8B-B14F-4D97-AF65-F5344CB8AC3E}">
        <p14:creationId xmlns:p14="http://schemas.microsoft.com/office/powerpoint/2010/main" val="7993485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24</a:t>
            </a:fld>
            <a:endParaRPr lang="en-US"/>
          </a:p>
        </p:txBody>
      </p:sp>
    </p:spTree>
    <p:extLst>
      <p:ext uri="{BB962C8B-B14F-4D97-AF65-F5344CB8AC3E}">
        <p14:creationId xmlns:p14="http://schemas.microsoft.com/office/powerpoint/2010/main" val="8977500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25</a:t>
            </a:fld>
            <a:endParaRPr lang="en-US"/>
          </a:p>
        </p:txBody>
      </p:sp>
    </p:spTree>
    <p:extLst>
      <p:ext uri="{BB962C8B-B14F-4D97-AF65-F5344CB8AC3E}">
        <p14:creationId xmlns:p14="http://schemas.microsoft.com/office/powerpoint/2010/main" val="41385079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26</a:t>
            </a:fld>
            <a:endParaRPr lang="en-US"/>
          </a:p>
        </p:txBody>
      </p:sp>
    </p:spTree>
    <p:extLst>
      <p:ext uri="{BB962C8B-B14F-4D97-AF65-F5344CB8AC3E}">
        <p14:creationId xmlns:p14="http://schemas.microsoft.com/office/powerpoint/2010/main" val="21492713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27</a:t>
            </a:fld>
            <a:endParaRPr lang="en-US"/>
          </a:p>
        </p:txBody>
      </p:sp>
    </p:spTree>
    <p:extLst>
      <p:ext uri="{BB962C8B-B14F-4D97-AF65-F5344CB8AC3E}">
        <p14:creationId xmlns:p14="http://schemas.microsoft.com/office/powerpoint/2010/main" val="13409900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28</a:t>
            </a:fld>
            <a:endParaRPr lang="en-US"/>
          </a:p>
        </p:txBody>
      </p:sp>
    </p:spTree>
    <p:extLst>
      <p:ext uri="{BB962C8B-B14F-4D97-AF65-F5344CB8AC3E}">
        <p14:creationId xmlns:p14="http://schemas.microsoft.com/office/powerpoint/2010/main" val="3031621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29</a:t>
            </a:fld>
            <a:endParaRPr lang="en-US"/>
          </a:p>
        </p:txBody>
      </p:sp>
    </p:spTree>
    <p:extLst>
      <p:ext uri="{BB962C8B-B14F-4D97-AF65-F5344CB8AC3E}">
        <p14:creationId xmlns:p14="http://schemas.microsoft.com/office/powerpoint/2010/main" val="5142245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30</a:t>
            </a:fld>
            <a:endParaRPr lang="en-US"/>
          </a:p>
        </p:txBody>
      </p:sp>
    </p:spTree>
    <p:extLst>
      <p:ext uri="{BB962C8B-B14F-4D97-AF65-F5344CB8AC3E}">
        <p14:creationId xmlns:p14="http://schemas.microsoft.com/office/powerpoint/2010/main" val="16476133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31</a:t>
            </a:fld>
            <a:endParaRPr lang="en-US"/>
          </a:p>
        </p:txBody>
      </p:sp>
    </p:spTree>
    <p:extLst>
      <p:ext uri="{BB962C8B-B14F-4D97-AF65-F5344CB8AC3E}">
        <p14:creationId xmlns:p14="http://schemas.microsoft.com/office/powerpoint/2010/main" val="24839631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32</a:t>
            </a:fld>
            <a:endParaRPr lang="en-US"/>
          </a:p>
        </p:txBody>
      </p:sp>
    </p:spTree>
    <p:extLst>
      <p:ext uri="{BB962C8B-B14F-4D97-AF65-F5344CB8AC3E}">
        <p14:creationId xmlns:p14="http://schemas.microsoft.com/office/powerpoint/2010/main" val="36718273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33</a:t>
            </a:fld>
            <a:endParaRPr lang="en-US"/>
          </a:p>
        </p:txBody>
      </p:sp>
    </p:spTree>
    <p:extLst>
      <p:ext uri="{BB962C8B-B14F-4D97-AF65-F5344CB8AC3E}">
        <p14:creationId xmlns:p14="http://schemas.microsoft.com/office/powerpoint/2010/main" val="29722165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34</a:t>
            </a:fld>
            <a:endParaRPr lang="en-US"/>
          </a:p>
        </p:txBody>
      </p:sp>
    </p:spTree>
    <p:extLst>
      <p:ext uri="{BB962C8B-B14F-4D97-AF65-F5344CB8AC3E}">
        <p14:creationId xmlns:p14="http://schemas.microsoft.com/office/powerpoint/2010/main" val="14446017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43</a:t>
            </a:fld>
            <a:endParaRPr lang="de-DE" dirty="0"/>
          </a:p>
        </p:txBody>
      </p:sp>
      <p:sp>
        <p:nvSpPr>
          <p:cNvPr id="6" name="Slide Image Placeholder 5"/>
          <p:cNvSpPr>
            <a:spLocks noGrp="1" noRot="1" noChangeAspect="1"/>
          </p:cNvSpPr>
          <p:nvPr>
            <p:ph type="sldImg"/>
          </p:nvPr>
        </p:nvSpPr>
        <p:spPr>
          <a:xfrm>
            <a:off x="547688" y="612775"/>
            <a:ext cx="5762625" cy="3241675"/>
          </a:xfrm>
        </p:spPr>
      </p:sp>
      <p:sp>
        <p:nvSpPr>
          <p:cNvPr id="7" name="Notes Placeholder 6"/>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5442643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hyperlink" Target="http://global.sap.com/corporate-en/legal/copyright/index.epx" TargetMode="External"/><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hyperlink" Target="http://www.sap.com/corporate-de/legal/copyright/index.epx" TargetMode="External"/><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with Image">
    <p:bg>
      <p:bgRef idx="1001">
        <a:schemeClr val="bg1"/>
      </p:bgRef>
    </p:bg>
    <p:spTree>
      <p:nvGrpSpPr>
        <p:cNvPr id="1" name=""/>
        <p:cNvGrpSpPr/>
        <p:nvPr/>
      </p:nvGrpSpPr>
      <p:grpSpPr>
        <a:xfrm>
          <a:off x="0" y="0"/>
          <a:ext cx="0" cy="0"/>
          <a:chOff x="0" y="0"/>
          <a:chExt cx="0" cy="0"/>
        </a:xfrm>
      </p:grpSpPr>
      <p:sp>
        <p:nvSpPr>
          <p:cNvPr id="13" name="Classification"/>
          <p:cNvSpPr txBox="1"/>
          <p:nvPr userDrawn="1"/>
        </p:nvSpPr>
        <p:spPr>
          <a:xfrm>
            <a:off x="288000" y="5769666"/>
            <a:ext cx="4204855" cy="138499"/>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b="0"/>
              <a:t>PUBLIC</a:t>
            </a:r>
            <a:endParaRPr lang="en-US" sz="900" b="0" dirty="0"/>
          </a:p>
        </p:txBody>
      </p:sp>
      <p:sp>
        <p:nvSpPr>
          <p:cNvPr id="19" name="Speaker"/>
          <p:cNvSpPr>
            <a:spLocks noGrp="1"/>
          </p:cNvSpPr>
          <p:nvPr userDrawn="1">
            <p:ph type="subTitle" idx="1" hasCustomPrompt="1"/>
          </p:nvPr>
        </p:nvSpPr>
        <p:spPr bwMode="black">
          <a:xfrm>
            <a:off x="288000" y="5130489"/>
            <a:ext cx="10899174"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dirty="0"/>
              <a:t>Month 00, 2018</a:t>
            </a:r>
          </a:p>
        </p:txBody>
      </p:sp>
      <p:sp>
        <p:nvSpPr>
          <p:cNvPr id="3" name="Presentation Title"/>
          <p:cNvSpPr>
            <a:spLocks noGrp="1"/>
          </p:cNvSpPr>
          <p:nvPr>
            <p:ph type="title" hasCustomPrompt="1"/>
          </p:nvPr>
        </p:nvSpPr>
        <p:spPr>
          <a:xfrm>
            <a:off x="288000" y="4024430"/>
            <a:ext cx="10899174" cy="997196"/>
          </a:xfrm>
        </p:spPr>
        <p:txBody>
          <a:bodyPr vert="horz" wrap="square" lIns="0" tIns="0" rIns="0" bIns="0" rtlCol="0">
            <a:noAutofit/>
          </a:bodyPr>
          <a:lstStyle>
            <a:lvl1pPr>
              <a:lnSpc>
                <a:spcPct val="90000"/>
              </a:lnSpc>
              <a:defRPr lang="de-DE" sz="3600" dirty="0">
                <a:latin typeface="+mn-lt"/>
                <a:ea typeface="+mn-ea"/>
                <a:cs typeface="+mn-cs"/>
              </a:defRPr>
            </a:lvl1pPr>
          </a:lstStyle>
          <a:p>
            <a:pPr lvl="0"/>
            <a:r>
              <a:rPr lang="en-US" dirty="0"/>
              <a:t>Presentation Title </a:t>
            </a:r>
            <a:br>
              <a:rPr lang="en-US" dirty="0"/>
            </a:br>
            <a:r>
              <a:rPr lang="en-US" dirty="0"/>
              <a:t>Goes Here and Here.</a:t>
            </a:r>
          </a:p>
        </p:txBody>
      </p:sp>
      <p:sp>
        <p:nvSpPr>
          <p:cNvPr id="5" name="Title Image Placeholder" descr="Placeholder title image" title="Title image"/>
          <p:cNvSpPr>
            <a:spLocks noGrp="1"/>
          </p:cNvSpPr>
          <p:nvPr>
            <p:ph type="pic" sz="quarter" idx="12" hasCustomPrompt="1"/>
          </p:nvPr>
        </p:nvSpPr>
        <p:spPr bwMode="gray">
          <a:xfrm>
            <a:off x="1" y="0"/>
            <a:ext cx="11188800" cy="3430006"/>
          </a:xfrm>
          <a:solidFill>
            <a:schemeClr val="tx2">
              <a:alpha val="70000"/>
            </a:schemeClr>
          </a:solidFill>
        </p:spPr>
        <p:txBody>
          <a:bodyPr tIns="504000"/>
          <a:lstStyle>
            <a:lvl1pPr algn="ctr">
              <a:defRPr sz="1600">
                <a:solidFill>
                  <a:schemeClr val="tx1"/>
                </a:solidFill>
              </a:defRPr>
            </a:lvl1pPr>
          </a:lstStyle>
          <a:p>
            <a:r>
              <a:rPr lang="en-US" dirty="0"/>
              <a:t>Click to insert title image</a:t>
            </a:r>
          </a:p>
        </p:txBody>
      </p:sp>
      <p:grpSp>
        <p:nvGrpSpPr>
          <p:cNvPr id="2" name="Hero Motion Band" descr="Three rectangles on the roght side of the image&#10;1. SAP Gold 60%&#10;2. SAP Gold 30%&#10;3. SAP Gold" title="Hero Motion Band"/>
          <p:cNvGrpSpPr/>
          <p:nvPr userDrawn="1"/>
        </p:nvGrpSpPr>
        <p:grpSpPr>
          <a:xfrm>
            <a:off x="9171173" y="0"/>
            <a:ext cx="3024002" cy="3430006"/>
            <a:chOff x="9171173" y="0"/>
            <a:chExt cx="3024002" cy="3430006"/>
          </a:xfrm>
        </p:grpSpPr>
        <p:sp>
          <p:nvSpPr>
            <p:cNvPr id="17" name="Rectangle SAP Gold"/>
            <p:cNvSpPr/>
            <p:nvPr userDrawn="1"/>
          </p:nvSpPr>
          <p:spPr bwMode="gray">
            <a:xfrm>
              <a:off x="11187175" y="0"/>
              <a:ext cx="1008000" cy="3430006"/>
            </a:xfrm>
            <a:prstGeom prst="rect">
              <a:avLst/>
            </a:prstGeom>
            <a:solidFill>
              <a:schemeClr val="accent1"/>
            </a:solidFill>
            <a:ln w="6350" algn="ctr">
              <a:noFill/>
              <a:miter lim="800000"/>
              <a:headEnd/>
              <a:tailEnd/>
            </a:ln>
          </p:spPr>
          <p:txBody>
            <a:bodyPr lIns="90000" tIns="72000" rIns="90000" bIns="72000" rtlCol="0" anchor="ctr"/>
            <a:lstStyle/>
            <a:p>
              <a:pPr marR="0" algn="ctr" defTabSz="914217"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8" name="Rectangle SAP Gold 30%"/>
            <p:cNvSpPr/>
            <p:nvPr userDrawn="1"/>
          </p:nvSpPr>
          <p:spPr bwMode="gray">
            <a:xfrm>
              <a:off x="10179174" y="0"/>
              <a:ext cx="1008000" cy="3430006"/>
            </a:xfrm>
            <a:prstGeom prst="rect">
              <a:avLst/>
            </a:prstGeom>
            <a:solidFill>
              <a:schemeClr val="accent1">
                <a:alpha val="70000"/>
              </a:schemeClr>
            </a:solidFill>
            <a:ln w="6350" algn="ctr">
              <a:noFill/>
              <a:miter lim="800000"/>
              <a:headEnd/>
              <a:tailEnd/>
            </a:ln>
          </p:spPr>
          <p:txBody>
            <a:bodyPr lIns="90000" tIns="72000" rIns="90000" bIns="72000" rtlCol="0" anchor="ctr"/>
            <a:lstStyle/>
            <a:p>
              <a:pPr marR="0" algn="ctr" defTabSz="914217"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22" name="Rectangle SAP Gold 60%"/>
            <p:cNvSpPr/>
            <p:nvPr userDrawn="1"/>
          </p:nvSpPr>
          <p:spPr bwMode="gray">
            <a:xfrm>
              <a:off x="9171173" y="0"/>
              <a:ext cx="1008000" cy="3430006"/>
            </a:xfrm>
            <a:prstGeom prst="rect">
              <a:avLst/>
            </a:prstGeom>
            <a:solidFill>
              <a:schemeClr val="accent1">
                <a:alpha val="40000"/>
              </a:schemeClr>
            </a:solidFill>
            <a:ln w="6350" algn="ctr">
              <a:noFill/>
              <a:miter lim="800000"/>
              <a:headEnd/>
              <a:tailEnd/>
            </a:ln>
          </p:spPr>
          <p:txBody>
            <a:bodyPr lIns="90000" tIns="72000" rIns="90000" bIns="72000" rtlCol="0" anchor="ctr"/>
            <a:lstStyle/>
            <a:p>
              <a:pPr marR="0" algn="ctr" defTabSz="914217"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grpSp>
      <p:pic>
        <p:nvPicPr>
          <p:cNvPr id="12" name="SAP Logo" descr="SAP Logo" title="SAP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000" y="6217668"/>
            <a:ext cx="1578462" cy="360000"/>
          </a:xfrm>
          <a:prstGeom prst="rect">
            <a:avLst/>
          </a:prstGeom>
        </p:spPr>
      </p:pic>
      <p:pic>
        <p:nvPicPr>
          <p:cNvPr id="11" name="SAP Ariba Logo" descr="SAP Ariba Logo" title="SAP Ariba Logo"/>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8000" y="3646672"/>
            <a:ext cx="1108174" cy="216000"/>
          </a:xfrm>
          <a:prstGeom prst="rect">
            <a:avLst/>
          </a:prstGeom>
        </p:spPr>
      </p:pic>
    </p:spTree>
    <p:extLst>
      <p:ext uri="{BB962C8B-B14F-4D97-AF65-F5344CB8AC3E}">
        <p14:creationId xmlns:p14="http://schemas.microsoft.com/office/powerpoint/2010/main" val="245271761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7505">
          <p15:clr>
            <a:srgbClr val="FBAE40"/>
          </p15:clr>
        </p15:guide>
        <p15:guide id="2" orient="horz" pos="4144">
          <p15:clr>
            <a:srgbClr val="FBAE40"/>
          </p15:clr>
        </p15:guide>
        <p15:guide id="3" orient="horz" pos="2162">
          <p15:clr>
            <a:srgbClr val="FBAE40"/>
          </p15:clr>
        </p15:guide>
        <p15:guide id="4" pos="181">
          <p15:clr>
            <a:srgbClr val="FBAE40"/>
          </p15:clr>
        </p15:guide>
        <p15:guide id="5" orient="horz" pos="2534">
          <p15:clr>
            <a:srgbClr val="FBAE40"/>
          </p15:clr>
        </p15:guide>
        <p15:guide id="6" orient="horz" pos="3164">
          <p15:clr>
            <a:srgbClr val="FBAE40"/>
          </p15:clr>
        </p15:guide>
        <p15:guide id="7" orient="horz" pos="3232">
          <p15:clr>
            <a:srgbClr val="FBAE40"/>
          </p15:clr>
        </p15:guide>
        <p15:guide id="8" orient="horz" pos="3504">
          <p15:clr>
            <a:srgbClr val="FBAE40"/>
          </p15:clr>
        </p15:guide>
        <p15:guide id="9" pos="7049">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with Illustration">
    <p:bg>
      <p:bgRef idx="1001">
        <a:schemeClr val="bg1"/>
      </p:bgRef>
    </p:bg>
    <p:spTree>
      <p:nvGrpSpPr>
        <p:cNvPr id="1" name=""/>
        <p:cNvGrpSpPr/>
        <p:nvPr/>
      </p:nvGrpSpPr>
      <p:grpSpPr>
        <a:xfrm>
          <a:off x="0" y="0"/>
          <a:ext cx="0" cy="0"/>
          <a:chOff x="0" y="0"/>
          <a:chExt cx="0" cy="0"/>
        </a:xfrm>
      </p:grpSpPr>
      <p:sp>
        <p:nvSpPr>
          <p:cNvPr id="13" name="Classification"/>
          <p:cNvSpPr txBox="1"/>
          <p:nvPr userDrawn="1"/>
        </p:nvSpPr>
        <p:spPr>
          <a:xfrm>
            <a:off x="288000" y="5769666"/>
            <a:ext cx="4204855" cy="138499"/>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b="0"/>
              <a:t>PUBLIC</a:t>
            </a:r>
            <a:endParaRPr lang="en-US" sz="900" b="0" dirty="0"/>
          </a:p>
        </p:txBody>
      </p:sp>
      <p:sp>
        <p:nvSpPr>
          <p:cNvPr id="19" name="Speaker"/>
          <p:cNvSpPr>
            <a:spLocks noGrp="1"/>
          </p:cNvSpPr>
          <p:nvPr userDrawn="1">
            <p:ph type="subTitle" idx="1" hasCustomPrompt="1"/>
          </p:nvPr>
        </p:nvSpPr>
        <p:spPr bwMode="black">
          <a:xfrm>
            <a:off x="288000" y="5130489"/>
            <a:ext cx="1090080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dirty="0"/>
              <a:t>Month 00, 2018</a:t>
            </a:r>
          </a:p>
        </p:txBody>
      </p:sp>
      <p:sp>
        <p:nvSpPr>
          <p:cNvPr id="3" name="Presentation Title"/>
          <p:cNvSpPr>
            <a:spLocks noGrp="1"/>
          </p:cNvSpPr>
          <p:nvPr>
            <p:ph type="title" hasCustomPrompt="1"/>
          </p:nvPr>
        </p:nvSpPr>
        <p:spPr>
          <a:xfrm>
            <a:off x="288000" y="4024430"/>
            <a:ext cx="109008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dirty="0"/>
              <a:t>Presentation Title </a:t>
            </a:r>
            <a:br>
              <a:rPr lang="en-US" sz="3600" dirty="0"/>
            </a:br>
            <a:r>
              <a:rPr lang="en-US" sz="3600" dirty="0"/>
              <a:t>Goes Here and Here.</a:t>
            </a:r>
            <a:endParaRPr lang="de-DE" sz="3600" kern="0" dirty="0" err="1">
              <a:ea typeface="Arial Unicode MS" pitchFamily="34" charset="-128"/>
              <a:cs typeface="Arial Unicode MS" pitchFamily="34" charset="-128"/>
            </a:endParaRPr>
          </a:p>
        </p:txBody>
      </p:sp>
      <p:sp>
        <p:nvSpPr>
          <p:cNvPr id="5" name="Title image (illustration scene art)"/>
          <p:cNvSpPr>
            <a:spLocks noGrp="1"/>
          </p:cNvSpPr>
          <p:nvPr>
            <p:ph type="pic" sz="quarter" idx="12" hasCustomPrompt="1"/>
          </p:nvPr>
        </p:nvSpPr>
        <p:spPr>
          <a:xfrm>
            <a:off x="1" y="0"/>
            <a:ext cx="12195175" cy="3430006"/>
          </a:xfrm>
          <a:noFill/>
        </p:spPr>
        <p:txBody>
          <a:bodyPr tIns="504000"/>
          <a:lstStyle>
            <a:lvl1pPr algn="ctr">
              <a:defRPr sz="1600">
                <a:solidFill>
                  <a:schemeClr val="tx1"/>
                </a:solidFill>
              </a:defRPr>
            </a:lvl1pPr>
          </a:lstStyle>
          <a:p>
            <a:r>
              <a:rPr lang="en-US" dirty="0"/>
              <a:t>Click to insert illustration</a:t>
            </a:r>
          </a:p>
        </p:txBody>
      </p:sp>
      <p:pic>
        <p:nvPicPr>
          <p:cNvPr id="7" name="SAP Logo" descr="SAP Logo" title="SAP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000" y="6217668"/>
            <a:ext cx="1578462" cy="360000"/>
          </a:xfrm>
          <a:prstGeom prst="rect">
            <a:avLst/>
          </a:prstGeom>
        </p:spPr>
      </p:pic>
      <p:pic>
        <p:nvPicPr>
          <p:cNvPr id="8" name="SAP Ariba Logo" descr="SAP Ariba Logo" title="SAP Ariba Logo"/>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8000" y="3646672"/>
            <a:ext cx="1108174" cy="216000"/>
          </a:xfrm>
          <a:prstGeom prst="rect">
            <a:avLst/>
          </a:prstGeom>
        </p:spPr>
      </p:pic>
    </p:spTree>
    <p:extLst>
      <p:ext uri="{BB962C8B-B14F-4D97-AF65-F5344CB8AC3E}">
        <p14:creationId xmlns:p14="http://schemas.microsoft.com/office/powerpoint/2010/main" val="301887480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181">
          <p15:clr>
            <a:srgbClr val="FBAE40"/>
          </p15:clr>
        </p15:guide>
        <p15:guide id="3" orient="horz" pos="4145">
          <p15:clr>
            <a:srgbClr val="FBAE40"/>
          </p15:clr>
        </p15:guide>
        <p15:guide id="4" orient="horz" pos="2534">
          <p15:clr>
            <a:srgbClr val="FBAE40"/>
          </p15:clr>
        </p15:guide>
        <p15:guide id="5" orient="horz" pos="3164">
          <p15:clr>
            <a:srgbClr val="FBAE40"/>
          </p15:clr>
        </p15:guide>
        <p15:guide id="6" orient="horz" pos="3233">
          <p15:clr>
            <a:srgbClr val="FBAE40"/>
          </p15:clr>
        </p15:guide>
        <p15:guide id="7" orient="horz" pos="3505">
          <p15:clr>
            <a:srgbClr val="FBAE40"/>
          </p15:clr>
        </p15:guide>
        <p15:guide id="8" pos="7049">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White">
    <p:bg>
      <p:bgRef idx="1001">
        <a:schemeClr val="bg1"/>
      </p:bgRef>
    </p:bg>
    <p:spTree>
      <p:nvGrpSpPr>
        <p:cNvPr id="1" name=""/>
        <p:cNvGrpSpPr/>
        <p:nvPr/>
      </p:nvGrpSpPr>
      <p:grpSpPr>
        <a:xfrm>
          <a:off x="0" y="0"/>
          <a:ext cx="0" cy="0"/>
          <a:chOff x="0" y="0"/>
          <a:chExt cx="0" cy="0"/>
        </a:xfrm>
      </p:grpSpPr>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b="0"/>
              <a:t>PUBLIC</a:t>
            </a:r>
            <a:endParaRPr lang="en-US" sz="900" b="0" dirty="0"/>
          </a:p>
        </p:txBody>
      </p:sp>
      <p:sp>
        <p:nvSpPr>
          <p:cNvPr id="6" name="Speaker"/>
          <p:cNvSpPr>
            <a:spLocks noGrp="1"/>
          </p:cNvSpPr>
          <p:nvPr userDrawn="1">
            <p:ph type="subTitle" idx="1" hasCustomPrompt="1"/>
          </p:nvPr>
        </p:nvSpPr>
        <p:spPr bwMode="black">
          <a:xfrm>
            <a:off x="288000" y="4268503"/>
            <a:ext cx="8595171"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dirty="0"/>
              <a:t>Month 00, 2018</a:t>
            </a:r>
          </a:p>
        </p:txBody>
      </p:sp>
      <p:sp>
        <p:nvSpPr>
          <p:cNvPr id="4" name="Presentation Title"/>
          <p:cNvSpPr>
            <a:spLocks noGrp="1"/>
          </p:cNvSpPr>
          <p:nvPr>
            <p:ph type="title" hasCustomPrompt="1"/>
          </p:nvPr>
        </p:nvSpPr>
        <p:spPr>
          <a:xfrm>
            <a:off x="288000" y="2706317"/>
            <a:ext cx="85968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dirty="0"/>
              <a:t>Presentation Title </a:t>
            </a:r>
            <a:br>
              <a:rPr lang="en-US" sz="3600" dirty="0"/>
            </a:br>
            <a:r>
              <a:rPr lang="en-US" sz="3600" dirty="0"/>
              <a:t>Goes Here and Here.</a:t>
            </a:r>
            <a:endParaRPr lang="de-DE" sz="3600" kern="0" dirty="0" err="1">
              <a:ea typeface="Arial Unicode MS" pitchFamily="34" charset="-128"/>
              <a:cs typeface="Arial Unicode MS" pitchFamily="34" charset="-128"/>
            </a:endParaRPr>
          </a:p>
        </p:txBody>
      </p:sp>
      <p:grpSp>
        <p:nvGrpSpPr>
          <p:cNvPr id="2" name="Hero Motion Band"/>
          <p:cNvGrpSpPr/>
          <p:nvPr userDrawn="1"/>
        </p:nvGrpSpPr>
        <p:grpSpPr>
          <a:xfrm>
            <a:off x="9171173" y="0"/>
            <a:ext cx="3024002" cy="6858000"/>
            <a:chOff x="9171173" y="0"/>
            <a:chExt cx="3024002" cy="6855990"/>
          </a:xfrm>
        </p:grpSpPr>
        <p:sp>
          <p:nvSpPr>
            <p:cNvPr id="17" name="Rectangle SAP Gold"/>
            <p:cNvSpPr/>
            <p:nvPr userDrawn="1"/>
          </p:nvSpPr>
          <p:spPr bwMode="gray">
            <a:xfrm>
              <a:off x="11187175" y="0"/>
              <a:ext cx="1008000" cy="6855990"/>
            </a:xfrm>
            <a:prstGeom prst="rect">
              <a:avLst/>
            </a:prstGeom>
            <a:solidFill>
              <a:schemeClr val="accent1"/>
            </a:solidFill>
            <a:ln w="6350" algn="ctr">
              <a:noFill/>
              <a:miter lim="800000"/>
              <a:headEnd/>
              <a:tailEnd/>
            </a:ln>
          </p:spPr>
          <p:txBody>
            <a:bodyPr lIns="90000" tIns="72000" rIns="90000" bIns="72000" rtlCol="0" anchor="ctr"/>
            <a:lstStyle/>
            <a:p>
              <a:pPr marR="0" algn="ctr" defTabSz="914217"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8" name="Rectangle SAP Gold 30%"/>
            <p:cNvSpPr/>
            <p:nvPr userDrawn="1"/>
          </p:nvSpPr>
          <p:spPr bwMode="gray">
            <a:xfrm>
              <a:off x="10179174" y="0"/>
              <a:ext cx="1008000" cy="6855990"/>
            </a:xfrm>
            <a:prstGeom prst="rect">
              <a:avLst/>
            </a:prstGeom>
            <a:solidFill>
              <a:schemeClr val="accent1">
                <a:alpha val="70000"/>
              </a:schemeClr>
            </a:solidFill>
            <a:ln w="6350" algn="ctr">
              <a:noFill/>
              <a:miter lim="800000"/>
              <a:headEnd/>
              <a:tailEnd/>
            </a:ln>
          </p:spPr>
          <p:txBody>
            <a:bodyPr lIns="90000" tIns="72000" rIns="90000" bIns="72000" rtlCol="0" anchor="ctr"/>
            <a:lstStyle/>
            <a:p>
              <a:pPr marR="0" algn="ctr" defTabSz="914217"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22" name="Rectangle SAP Gold 60%"/>
            <p:cNvSpPr/>
            <p:nvPr userDrawn="1"/>
          </p:nvSpPr>
          <p:spPr bwMode="gray">
            <a:xfrm>
              <a:off x="9171173" y="0"/>
              <a:ext cx="1008000" cy="6855990"/>
            </a:xfrm>
            <a:prstGeom prst="rect">
              <a:avLst/>
            </a:prstGeom>
            <a:solidFill>
              <a:schemeClr val="accent1">
                <a:alpha val="40000"/>
              </a:schemeClr>
            </a:solidFill>
            <a:ln w="6350" algn="ctr">
              <a:noFill/>
              <a:miter lim="800000"/>
              <a:headEnd/>
              <a:tailEnd/>
            </a:ln>
          </p:spPr>
          <p:txBody>
            <a:bodyPr lIns="90000" tIns="72000" rIns="90000" bIns="72000" rtlCol="0" anchor="ctr"/>
            <a:lstStyle/>
            <a:p>
              <a:pPr marR="0" algn="ctr" defTabSz="914217"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grpSp>
      <p:pic>
        <p:nvPicPr>
          <p:cNvPr id="10" name="SAP Logo" descr="SAP Logo" title="SAP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000" y="6217668"/>
            <a:ext cx="1578462" cy="360000"/>
          </a:xfrm>
          <a:prstGeom prst="rect">
            <a:avLst/>
          </a:prstGeom>
        </p:spPr>
      </p:pic>
      <p:pic>
        <p:nvPicPr>
          <p:cNvPr id="11" name="SAP Ariba Logo" descr="SAP Ariba Logo" title="SAP Ariba Logo"/>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8000" y="1880235"/>
            <a:ext cx="1108174" cy="216000"/>
          </a:xfrm>
          <a:prstGeom prst="rect">
            <a:avLst/>
          </a:prstGeom>
        </p:spPr>
      </p:pic>
    </p:spTree>
    <p:extLst>
      <p:ext uri="{BB962C8B-B14F-4D97-AF65-F5344CB8AC3E}">
        <p14:creationId xmlns:p14="http://schemas.microsoft.com/office/powerpoint/2010/main" val="19824106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6" pos="5597">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bg>
      <p:bgRef idx="1001">
        <a:schemeClr val="bg1"/>
      </p:bgRef>
    </p:bg>
    <p:spTree>
      <p:nvGrpSpPr>
        <p:cNvPr id="1" name=""/>
        <p:cNvGrpSpPr/>
        <p:nvPr/>
      </p:nvGrpSpPr>
      <p:grpSpPr>
        <a:xfrm>
          <a:off x="0" y="0"/>
          <a:ext cx="0" cy="0"/>
          <a:chOff x="0" y="0"/>
          <a:chExt cx="0" cy="0"/>
        </a:xfrm>
      </p:grpSpPr>
      <p:sp>
        <p:nvSpPr>
          <p:cNvPr id="7" name="Pictogram Placeholder"/>
          <p:cNvSpPr>
            <a:spLocks noGrp="1"/>
          </p:cNvSpPr>
          <p:nvPr>
            <p:ph type="pic" sz="quarter" idx="16"/>
          </p:nvPr>
        </p:nvSpPr>
        <p:spPr>
          <a:xfrm>
            <a:off x="6954855" y="963000"/>
            <a:ext cx="4932000" cy="4932000"/>
          </a:xfrm>
        </p:spPr>
        <p:txBody>
          <a:bodyPr/>
          <a:lstStyle/>
          <a:p>
            <a:r>
              <a:rPr lang="en-US"/>
              <a:t>Click icon to add picture</a:t>
            </a:r>
            <a:endParaRPr lang="de-DE" dirty="0"/>
          </a:p>
        </p:txBody>
      </p:sp>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b="0"/>
              <a:t>PUBLIC</a:t>
            </a:r>
            <a:endParaRPr lang="en-US" sz="900" b="0" dirty="0"/>
          </a:p>
        </p:txBody>
      </p:sp>
      <p:sp>
        <p:nvSpPr>
          <p:cNvPr id="6" name="Speaker"/>
          <p:cNvSpPr>
            <a:spLocks noGrp="1"/>
          </p:cNvSpPr>
          <p:nvPr userDrawn="1">
            <p:ph type="subTitle" idx="1" hasCustomPrompt="1"/>
          </p:nvPr>
        </p:nvSpPr>
        <p:spPr bwMode="black">
          <a:xfrm>
            <a:off x="288001" y="4268503"/>
            <a:ext cx="637343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dirty="0"/>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dirty="0"/>
              <a:t>Month 00, 2018</a:t>
            </a:r>
          </a:p>
        </p:txBody>
      </p:sp>
      <p:sp>
        <p:nvSpPr>
          <p:cNvPr id="8" name="Presentation Title"/>
          <p:cNvSpPr>
            <a:spLocks noGrp="1"/>
          </p:cNvSpPr>
          <p:nvPr>
            <p:ph type="title" hasCustomPrompt="1"/>
          </p:nvPr>
        </p:nvSpPr>
        <p:spPr>
          <a:xfrm>
            <a:off x="288001" y="2706317"/>
            <a:ext cx="6372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dirty="0"/>
              <a:t>Presentation Title </a:t>
            </a:r>
            <a:br>
              <a:rPr lang="en-US" sz="3600" dirty="0"/>
            </a:br>
            <a:r>
              <a:rPr lang="en-US" sz="3600" dirty="0"/>
              <a:t>Goes Here and Here.</a:t>
            </a:r>
            <a:endParaRPr lang="de-DE" sz="3600" kern="0" dirty="0" err="1">
              <a:ea typeface="Arial Unicode MS" pitchFamily="34" charset="-128"/>
              <a:cs typeface="Arial Unicode MS" pitchFamily="34" charset="-128"/>
            </a:endParaRPr>
          </a:p>
        </p:txBody>
      </p:sp>
      <p:pic>
        <p:nvPicPr>
          <p:cNvPr id="9" name="SAP Logo" descr="SAP Logo" title="SAP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8000" y="6217668"/>
            <a:ext cx="1578462" cy="360000"/>
          </a:xfrm>
          <a:prstGeom prst="rect">
            <a:avLst/>
          </a:prstGeom>
        </p:spPr>
      </p:pic>
      <p:pic>
        <p:nvPicPr>
          <p:cNvPr id="10" name="SAP Ariba Logo" descr="SAP Ariba Logo" title="SAP Ariba Logo"/>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88000" y="1880235"/>
            <a:ext cx="1108174" cy="216000"/>
          </a:xfrm>
          <a:prstGeom prst="rect">
            <a:avLst/>
          </a:prstGeom>
        </p:spPr>
      </p:pic>
    </p:spTree>
    <p:extLst>
      <p:ext uri="{BB962C8B-B14F-4D97-AF65-F5344CB8AC3E}">
        <p14:creationId xmlns:p14="http://schemas.microsoft.com/office/powerpoint/2010/main" val="304804629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pos="4196">
          <p15:clr>
            <a:srgbClr val="FBAE40"/>
          </p15:clr>
        </p15:guide>
        <p15:guide id="4" orient="horz" pos="2688">
          <p15:clr>
            <a:srgbClr val="FBAE40"/>
          </p15:clr>
        </p15:guide>
        <p15:guide id="5" orient="horz" pos="2335">
          <p15:clr>
            <a:srgbClr val="FBAE40"/>
          </p15:clr>
        </p15:guide>
        <p15:guide id="6" orient="horz" pos="29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4000" y="1620000"/>
            <a:ext cx="11185200" cy="4716000"/>
          </a:xfrm>
        </p:spPr>
        <p:txBody>
          <a:bodyPr>
            <a:norm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a:lvl1pPr>
          </a:lstStyle>
          <a:p>
            <a:r>
              <a:rPr lang="en-US" dirty="0"/>
              <a:t>Agenda</a:t>
            </a:r>
          </a:p>
        </p:txBody>
      </p:sp>
    </p:spTree>
    <p:extLst>
      <p:ext uri="{BB962C8B-B14F-4D97-AF65-F5344CB8AC3E}">
        <p14:creationId xmlns:p14="http://schemas.microsoft.com/office/powerpoint/2010/main" val="1859360619"/>
      </p:ext>
    </p:extLst>
  </p:cSld>
  <p:clrMapOvr>
    <a:masterClrMapping/>
  </p:clrMapOvr>
  <p:extLst>
    <p:ext uri="{DCECCB84-F9BA-43D5-87BE-67443E8EF086}">
      <p15:sldGuideLst xmlns:p15="http://schemas.microsoft.com/office/powerpoint/2012/main">
        <p15:guide id="1" pos="317">
          <p15:clr>
            <a:srgbClr val="FBAE40"/>
          </p15:clr>
        </p15:guide>
        <p15:guide id="2" orient="horz" pos="1020">
          <p15:clr>
            <a:srgbClr val="FBAE40"/>
          </p15:clr>
        </p15:guide>
        <p15:guide id="3" pos="7364">
          <p15:clr>
            <a:srgbClr val="FBAE40"/>
          </p15:clr>
        </p15:guide>
        <p15:guide id="4" orient="horz" pos="316">
          <p15:clr>
            <a:srgbClr val="FBAE40"/>
          </p15:clr>
        </p15:guide>
        <p15:guide id="5" orient="horz" pos="551">
          <p15:clr>
            <a:srgbClr val="FBAE40"/>
          </p15:clr>
        </p15:guide>
        <p15:guide id="6" orient="horz" pos="3992">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Page">
    <p:bg>
      <p:bgRef idx="1001">
        <a:schemeClr val="bg1"/>
      </p:bgRef>
    </p:bg>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41095278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317">
          <p15:clr>
            <a:srgbClr val="FBAE40"/>
          </p15:clr>
        </p15:guide>
        <p15:guide id="2" orient="horz" pos="2160">
          <p15:clr>
            <a:srgbClr val="FBAE40"/>
          </p15:clr>
        </p15:guide>
        <p15:guide id="3" pos="736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bg>
      <p:bgRef idx="1001">
        <a:schemeClr val="bg1"/>
      </p:bgRef>
    </p:bg>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10089852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orient="horz" pos="2160">
          <p15:clr>
            <a:srgbClr val="FBAE40"/>
          </p15:clr>
        </p15:guide>
        <p15:guide id="2" pos="7364">
          <p15:clr>
            <a:srgbClr val="FBAE40"/>
          </p15:clr>
        </p15:guide>
        <p15:guide id="3" pos="317">
          <p15:clr>
            <a:srgbClr val="FBAE40"/>
          </p15:clr>
        </p15:guide>
        <p15:guide id="4" orient="horz" pos="865">
          <p15:clr>
            <a:srgbClr val="FBAE40"/>
          </p15:clr>
        </p15:guide>
        <p15:guide id="5" orient="horz" pos="129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466743634"/>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129332223"/>
      </p:ext>
    </p:extLst>
  </p:cSld>
  <p:clrMapOvr>
    <a:masterClrMapping/>
  </p:clrMapOvr>
  <p:extLst>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19">
          <p15:clr>
            <a:srgbClr val="FBAE40"/>
          </p15:clr>
        </p15:guide>
        <p15:guide id="7" pos="3841" userDrawn="1">
          <p15:clr>
            <a:srgbClr val="FBAE40"/>
          </p15:clr>
        </p15:guide>
        <p15:guide id="8" pos="355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0481451"/>
      </p:ext>
    </p:extLst>
  </p:cSld>
  <p:clrMapOvr>
    <a:masterClrMapping/>
  </p:clrMapOvr>
  <p:extLst>
    <p:ext uri="{DCECCB84-F9BA-43D5-87BE-67443E8EF086}">
      <p15:sldGuideLst xmlns:p15="http://schemas.microsoft.com/office/powerpoint/2012/main">
        <p15:guide id="1" pos="317">
          <p15:clr>
            <a:srgbClr val="FBAE40"/>
          </p15:clr>
        </p15:guide>
        <p15:guide id="2" orient="horz" pos="3991">
          <p15:clr>
            <a:srgbClr val="FBAE40"/>
          </p15:clr>
        </p15:guide>
        <p15:guide id="3" pos="7364">
          <p15:clr>
            <a:srgbClr val="FBAE40"/>
          </p15:clr>
        </p15:guide>
        <p15:guide id="4" pos="3674">
          <p15:clr>
            <a:srgbClr val="FBAE40"/>
          </p15:clr>
        </p15:guide>
        <p15:guide id="5" pos="4007">
          <p15:clr>
            <a:srgbClr val="FBAE40"/>
          </p15:clr>
        </p15:guide>
        <p15:guide id="6" orient="horz" pos="317">
          <p15:clr>
            <a:srgbClr val="FBAE40"/>
          </p15:clr>
        </p15:guide>
        <p15:guide id="7" orient="horz" pos="551">
          <p15:clr>
            <a:srgbClr val="FBAE40"/>
          </p15:clr>
        </p15:guide>
        <p15:guide id="8" orient="horz" pos="102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5238"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866416376"/>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2563">
          <p15:clr>
            <a:srgbClr val="FBAE40"/>
          </p15:clr>
        </p15:guide>
        <p15:guide id="4" pos="2717">
          <p15:clr>
            <a:srgbClr val="FBAE40"/>
          </p15:clr>
        </p15:guide>
        <p15:guide id="5" pos="4964">
          <p15:clr>
            <a:srgbClr val="FBAE40"/>
          </p15:clr>
        </p15:guide>
        <p15:guide id="6" pos="5119">
          <p15:clr>
            <a:srgbClr val="FBAE40"/>
          </p15:clr>
        </p15:guide>
        <p15:guide id="7" pos="7364">
          <p15:clr>
            <a:srgbClr val="FBAE40"/>
          </p15:clr>
        </p15:guide>
        <p15:guide id="8" orient="horz" pos="551">
          <p15:clr>
            <a:srgbClr val="FBAE40"/>
          </p15:clr>
        </p15:guide>
        <p15:guide id="9" orient="horz" pos="1020">
          <p15:clr>
            <a:srgbClr val="FBAE40"/>
          </p15:clr>
        </p15:guide>
        <p15:guide id="10" orient="horz" pos="399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2477"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504941297"/>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2678">
          <p15:clr>
            <a:srgbClr val="FBAE40"/>
          </p15:clr>
        </p15:guide>
        <p15:guide id="6" orient="horz" pos="3004">
          <p15:clr>
            <a:srgbClr val="FBAE40"/>
          </p15:clr>
        </p15:guide>
        <p15:guide id="7" orient="horz" pos="3991">
          <p15:clr>
            <a:srgbClr val="FBAE40"/>
          </p15:clr>
        </p15:guide>
        <p15:guide id="8" pos="3682">
          <p15:clr>
            <a:srgbClr val="FBAE40"/>
          </p15:clr>
        </p15:guide>
        <p15:guide id="9" pos="4000">
          <p15:clr>
            <a:srgbClr val="FBAE40"/>
          </p15:clr>
        </p15:guide>
        <p15:guide id="10" pos="736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9277"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1639"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727667599"/>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2455">
          <p15:clr>
            <a:srgbClr val="FBAE40"/>
          </p15:clr>
        </p15:guide>
        <p15:guide id="4" pos="2773">
          <p15:clr>
            <a:srgbClr val="FBAE40"/>
          </p15:clr>
        </p15:guide>
        <p15:guide id="5" pos="4910">
          <p15:clr>
            <a:srgbClr val="FBAE40"/>
          </p15:clr>
        </p15:guide>
        <p15:guide id="6" pos="5227">
          <p15:clr>
            <a:srgbClr val="FBAE40"/>
          </p15:clr>
        </p15:guide>
        <p15:guide id="7" pos="7364">
          <p15:clr>
            <a:srgbClr val="FBAE40"/>
          </p15:clr>
        </p15:guide>
        <p15:guide id="8" orient="horz" pos="551">
          <p15:clr>
            <a:srgbClr val="FBAE40"/>
          </p15:clr>
        </p15:guide>
        <p15:guide id="9" orient="horz" pos="1019">
          <p15:clr>
            <a:srgbClr val="FBAE40"/>
          </p15:clr>
        </p15:guide>
        <p15:guide id="10" orient="horz" pos="2428">
          <p15:clr>
            <a:srgbClr val="FBAE40"/>
          </p15:clr>
        </p15:guide>
        <p15:guide id="11" orient="horz" pos="2743">
          <p15:clr>
            <a:srgbClr val="FBAE40"/>
          </p15:clr>
        </p15:guide>
        <p15:guide id="12" orient="horz" pos="399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4000"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4877"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7626"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51252"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80594478"/>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1">
          <p15:clr>
            <a:srgbClr val="FBAE40"/>
          </p15:clr>
        </p15:guide>
        <p15:guide id="5" orient="horz" pos="2110">
          <p15:clr>
            <a:srgbClr val="FBAE40"/>
          </p15:clr>
        </p15:guide>
        <p15:guide id="6" orient="horz" pos="2442">
          <p15:clr>
            <a:srgbClr val="FBAE40"/>
          </p15:clr>
        </p15:guide>
        <p15:guide id="7" orient="horz" pos="3990">
          <p15:clr>
            <a:srgbClr val="FBAE40"/>
          </p15:clr>
        </p15:guide>
        <p15:guide id="8" pos="1840">
          <p15:clr>
            <a:srgbClr val="FBAE40"/>
          </p15:clr>
        </p15:guide>
        <p15:guide id="9" pos="2159">
          <p15:clr>
            <a:srgbClr val="FBAE40"/>
          </p15:clr>
        </p15:guide>
        <p15:guide id="10" pos="3683">
          <p15:clr>
            <a:srgbClr val="FBAE40"/>
          </p15:clr>
        </p15:guide>
        <p15:guide id="11" pos="4000">
          <p15:clr>
            <a:srgbClr val="FBAE40"/>
          </p15:clr>
        </p15:guide>
        <p15:guide id="12" pos="5525">
          <p15:clr>
            <a:srgbClr val="FBAE40"/>
          </p15:clr>
        </p15:guide>
        <p15:guide id="13" pos="5842">
          <p15:clr>
            <a:srgbClr val="FBAE40"/>
          </p15:clr>
        </p15:guide>
        <p15:guide id="14" pos="7364">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2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932785900"/>
      </p:ext>
    </p:extLst>
  </p:cSld>
  <p:clrMapOvr>
    <a:masterClrMapping/>
  </p:clrMapOvr>
  <p:extLst>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el and 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200"/>
            </a:lvl2pPr>
          </a:lstStyle>
          <a:p>
            <a:pPr lvl="0"/>
            <a:r>
              <a:rPr lang="en-US" noProof="0" dirty="0"/>
              <a:t>“Quote goes here </a:t>
            </a:r>
            <a:br>
              <a:rPr lang="en-US" noProof="0" dirty="0"/>
            </a:br>
            <a:r>
              <a:rPr lang="en-US" noProof="0" dirty="0"/>
              <a:t>and here.”</a:t>
            </a:r>
          </a:p>
          <a:p>
            <a:pPr lvl="1"/>
            <a:r>
              <a:rPr lang="en-US" noProof="0" dirty="0"/>
              <a:t>Source</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928401980"/>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133">
          <p15:clr>
            <a:srgbClr val="FBAE40"/>
          </p15:clr>
        </p15:guide>
        <p15:guide id="5" orient="horz" pos="3204">
          <p15:clr>
            <a:srgbClr val="FBAE40"/>
          </p15:clr>
        </p15:guide>
        <p15:guide id="6" pos="7364">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252000"/>
            <a:ext cx="4068000" cy="6606000"/>
          </a:xfrm>
          <a:solidFill>
            <a:schemeClr val="tx2">
              <a:alpha val="70000"/>
            </a:schemeClr>
          </a:solid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999" y="1620000"/>
            <a:ext cx="709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4001" y="504000"/>
            <a:ext cx="709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425020262"/>
      </p:ext>
    </p:extLst>
  </p:cSld>
  <p:clrMapOvr>
    <a:masterClrMapping/>
  </p:clrMapOvr>
  <p:extLst>
    <p:ext uri="{DCECCB84-F9BA-43D5-87BE-67443E8EF086}">
      <p15:sldGuideLst xmlns:p15="http://schemas.microsoft.com/office/powerpoint/2012/main">
        <p15:guide id="1" pos="317">
          <p15:clr>
            <a:srgbClr val="FBAE40"/>
          </p15:clr>
        </p15:guide>
        <p15:guide id="2" orient="horz" pos="3991">
          <p15:clr>
            <a:srgbClr val="FBAE40"/>
          </p15:clr>
        </p15:guide>
        <p15:guide id="3" pos="4786">
          <p15:clr>
            <a:srgbClr val="FBAE40"/>
          </p15:clr>
        </p15:guide>
        <p15:guide id="4" pos="5119">
          <p15:clr>
            <a:srgbClr val="FBAE40"/>
          </p15:clr>
        </p15:guide>
        <p15:guide id="5" orient="horz" pos="317">
          <p15:clr>
            <a:srgbClr val="FBAE40"/>
          </p15:clr>
        </p15:guide>
        <p15:guide id="6" orient="horz" pos="551">
          <p15:clr>
            <a:srgbClr val="FBAE40"/>
          </p15:clr>
        </p15:guide>
        <p15:guide id="7" orient="horz" pos="102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Text with Image 1/2">
    <p:spTree>
      <p:nvGrpSpPr>
        <p:cNvPr id="1" name=""/>
        <p:cNvGrpSpPr/>
        <p:nvPr/>
      </p:nvGrpSpPr>
      <p:grpSpPr>
        <a:xfrm>
          <a:off x="0" y="0"/>
          <a:ext cx="0" cy="0"/>
          <a:chOff x="0" y="0"/>
          <a:chExt cx="0" cy="0"/>
        </a:xfrm>
      </p:grpSpPr>
      <p:sp>
        <p:nvSpPr>
          <p:cNvPr id="5" name="Picture Placeholder 1/2 right"/>
          <p:cNvSpPr>
            <a:spLocks noGrp="1"/>
          </p:cNvSpPr>
          <p:nvPr>
            <p:ph type="pic" sz="quarter" idx="10" hasCustomPrompt="1"/>
          </p:nvPr>
        </p:nvSpPr>
        <p:spPr bwMode="gray">
          <a:xfrm>
            <a:off x="6097588" y="252000"/>
            <a:ext cx="6097587" cy="6606000"/>
          </a:xfrm>
          <a:solidFill>
            <a:schemeClr val="tx2">
              <a:alpha val="70000"/>
            </a:schemeClr>
          </a:solid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1/2"/>
          <p:cNvSpPr>
            <a:spLocks noGrp="1"/>
          </p:cNvSpPr>
          <p:nvPr>
            <p:ph type="body" sz="quarter" idx="11" hasCustomPrompt="1"/>
          </p:nvPr>
        </p:nvSpPr>
        <p:spPr bwMode="black">
          <a:xfrm>
            <a:off x="503999" y="1620000"/>
            <a:ext cx="511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2" name="Title"/>
          <p:cNvSpPr>
            <a:spLocks noGrp="1"/>
          </p:cNvSpPr>
          <p:nvPr>
            <p:ph type="title" hasCustomPrompt="1"/>
          </p:nvPr>
        </p:nvSpPr>
        <p:spPr>
          <a:xfrm>
            <a:off x="504001" y="504000"/>
            <a:ext cx="511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552787710"/>
      </p:ext>
    </p:extLst>
  </p:cSld>
  <p:clrMapOvr>
    <a:masterClrMapping/>
  </p:clrMapOvr>
  <p:extLst>
    <p:ext uri="{DCECCB84-F9BA-43D5-87BE-67443E8EF086}">
      <p15:sldGuideLst xmlns:p15="http://schemas.microsoft.com/office/powerpoint/2012/main">
        <p15:guide id="1" pos="3841">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3991">
          <p15:clr>
            <a:srgbClr val="FBAE40"/>
          </p15:clr>
        </p15:guide>
        <p15:guide id="6" pos="3538">
          <p15:clr>
            <a:srgbClr val="FBAE40"/>
          </p15:clr>
        </p15:guide>
        <p15:guide id="7" pos="317">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mage with Motion Band">
    <p:spTree>
      <p:nvGrpSpPr>
        <p:cNvPr id="1" name=""/>
        <p:cNvGrpSpPr/>
        <p:nvPr/>
      </p:nvGrpSpPr>
      <p:grpSpPr>
        <a:xfrm>
          <a:off x="0" y="0"/>
          <a:ext cx="0" cy="0"/>
          <a:chOff x="0" y="0"/>
          <a:chExt cx="0" cy="0"/>
        </a:xfrm>
      </p:grpSpPr>
      <p:sp>
        <p:nvSpPr>
          <p:cNvPr id="5" name="Picture Placeholder with motion band"/>
          <p:cNvSpPr>
            <a:spLocks noGrp="1"/>
          </p:cNvSpPr>
          <p:nvPr>
            <p:ph type="pic" sz="quarter" idx="10" hasCustomPrompt="1"/>
          </p:nvPr>
        </p:nvSpPr>
        <p:spPr bwMode="gray">
          <a:xfrm>
            <a:off x="1" y="252000"/>
            <a:ext cx="12195175" cy="6606000"/>
          </a:xfrm>
          <a:solidFill>
            <a:schemeClr val="tx2">
              <a:alpha val="70000"/>
            </a:schemeClr>
          </a:solid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19010498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3"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4" name="Classification"/>
          <p:cNvSpPr txBox="1"/>
          <p:nvPr userDrawn="1"/>
        </p:nvSpPr>
        <p:spPr bwMode="black">
          <a:xfrm>
            <a:off x="2814655" y="6559834"/>
            <a:ext cx="278923" cy="92333"/>
          </a:xfrm>
          <a:prstGeom prst="rect">
            <a:avLst/>
          </a:prstGeom>
          <a:noFill/>
        </p:spPr>
        <p:txBody>
          <a:bodyPr wrap="none" lIns="0" tIns="0" rIns="0" bIns="0" rtlCol="0">
            <a:spAutoFit/>
          </a:bodyPr>
          <a:lstStyle/>
          <a:p>
            <a:pPr marL="0" marR="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r>
              <a:rPr kumimoji="0" lang="en-US" sz="600" b="0" i="0" u="none" kern="0" baseline="0">
                <a:solidFill>
                  <a:schemeClr val="tx1"/>
                </a:solidFill>
                <a:latin typeface="Arial"/>
                <a:ea typeface="Arial Unicode MS"/>
                <a:cs typeface="Arial Unicode MS" pitchFamily="34" charset="-128"/>
                <a:sym typeface="Arial"/>
              </a:rPr>
              <a:t>PUBLIC</a:t>
            </a:r>
            <a:endParaRPr kumimoji="0" lang="en-US" sz="600" b="0" i="0" u="none" kern="0" baseline="0" dirty="0">
              <a:solidFill>
                <a:schemeClr val="tx1"/>
              </a:solidFill>
              <a:latin typeface="Arial"/>
              <a:ea typeface="Arial Unicode MS"/>
              <a:cs typeface="Arial Unicode MS" pitchFamily="34" charset="-128"/>
              <a:sym typeface="Arial"/>
            </a:endParaRPr>
          </a:p>
        </p:txBody>
      </p:sp>
      <p:sp>
        <p:nvSpPr>
          <p:cNvPr id="6" name="Copyright"/>
          <p:cNvSpPr txBox="1"/>
          <p:nvPr userDrawn="1"/>
        </p:nvSpPr>
        <p:spPr bwMode="black">
          <a:xfrm>
            <a:off x="504001" y="6559834"/>
            <a:ext cx="2269679" cy="92333"/>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2018 SAP SE or an SAP affiliate company. All rights reserved.  </a:t>
            </a:r>
            <a:r>
              <a:rPr kumimoji="0" lang="en-US" sz="600" b="0" i="0" u="none" kern="0" baseline="0" dirty="0">
                <a:solidFill>
                  <a:schemeClr val="tx1"/>
                </a:solidFill>
                <a:latin typeface="Arial"/>
                <a:ea typeface="Arial Unicode MS"/>
                <a:cs typeface="Arial Unicode MS" pitchFamily="34" charset="-128"/>
                <a:sym typeface="Arial"/>
              </a:rPr>
              <a:t>ǀ</a:t>
            </a:r>
          </a:p>
        </p:txBody>
      </p:sp>
      <p:sp>
        <p:nvSpPr>
          <p:cNvPr id="5" name="Picture Placeholder full image"/>
          <p:cNvSpPr>
            <a:spLocks noGrp="1"/>
          </p:cNvSpPr>
          <p:nvPr>
            <p:ph type="pic" sz="quarter" idx="10" hasCustomPrompt="1"/>
          </p:nvPr>
        </p:nvSpPr>
        <p:spPr bwMode="gray">
          <a:xfrm>
            <a:off x="1" y="0"/>
            <a:ext cx="12195175" cy="6858000"/>
          </a:xfrm>
          <a:solidFill>
            <a:schemeClr val="tx2">
              <a:alpha val="70000"/>
            </a:schemeClr>
          </a:solid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4139791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620000"/>
            <a:ext cx="5328000" cy="4716000"/>
          </a:xfrm>
          <a:solidFill>
            <a:schemeClr val="tx2">
              <a:alpha val="70000"/>
            </a:schemeClr>
          </a:solid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2872272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3674" userDrawn="1">
          <p15:clr>
            <a:srgbClr val="FBAE40"/>
          </p15:clr>
        </p15:guide>
        <p15:guide id="4" pos="4008" userDrawn="1">
          <p15:clr>
            <a:srgbClr val="FBAE40"/>
          </p15:clr>
        </p15:guide>
        <p15:guide id="5" pos="7364" userDrawn="1">
          <p15:clr>
            <a:srgbClr val="FBAE40"/>
          </p15:clr>
        </p15:guide>
        <p15:guide id="6" orient="horz" pos="317" userDrawn="1">
          <p15:clr>
            <a:srgbClr val="FBAE40"/>
          </p15:clr>
        </p15:guide>
        <p15:guide id="7" orient="horz" pos="551" userDrawn="1">
          <p15:clr>
            <a:srgbClr val="FBAE40"/>
          </p15:clr>
        </p15:guide>
        <p15:guide id="8" orient="horz" pos="3991"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620000"/>
            <a:ext cx="11185200" cy="4716000"/>
          </a:xfrm>
          <a:solidFill>
            <a:schemeClr val="tx2">
              <a:alpha val="70000"/>
            </a:schemeClr>
          </a:solid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186098743"/>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3991">
          <p15:clr>
            <a:srgbClr val="FBAE40"/>
          </p15:clr>
        </p15:guide>
        <p15:guide id="6" pos="7364">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lank with Motion Ban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92483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2181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Thank You and Contact Information">
    <p:bg>
      <p:bgRef idx="1001">
        <a:schemeClr val="bg1"/>
      </p:bgRef>
    </p:bg>
    <p:spTree>
      <p:nvGrpSpPr>
        <p:cNvPr id="1" name=""/>
        <p:cNvGrpSpPr/>
        <p:nvPr/>
      </p:nvGrpSpPr>
      <p:grpSpPr>
        <a:xfrm>
          <a:off x="0" y="0"/>
          <a:ext cx="0" cy="0"/>
          <a:chOff x="0" y="0"/>
          <a:chExt cx="0" cy="0"/>
        </a:xfrm>
      </p:grpSpPr>
      <p:sp>
        <p:nvSpPr>
          <p:cNvPr id="93" name="Contact information"/>
          <p:cNvSpPr>
            <a:spLocks noGrp="1"/>
          </p:cNvSpPr>
          <p:nvPr>
            <p:ph type="body" sz="quarter" idx="10" hasCustomPrompt="1"/>
          </p:nvPr>
        </p:nvSpPr>
        <p:spPr>
          <a:xfrm>
            <a:off x="504000" y="2905487"/>
            <a:ext cx="5593588" cy="2501010"/>
          </a:xfrm>
        </p:spPr>
        <p:txBody>
          <a:bodyPr anchor="t" anchorCtr="0">
            <a:noAutofit/>
          </a:bodyPr>
          <a:lstStyle>
            <a:lvl1pPr>
              <a:spcBef>
                <a:spcPts val="0"/>
              </a:spcBef>
              <a:spcAft>
                <a:spcPts val="1200"/>
              </a:spcAft>
              <a:defRPr sz="1600" b="0"/>
            </a:lvl1pPr>
            <a:lvl2pPr marL="0" indent="0">
              <a:spcBef>
                <a:spcPts val="0"/>
              </a:spcBef>
              <a:buNone/>
              <a:defRPr sz="1600" b="0"/>
            </a:lvl2pPr>
          </a:lstStyle>
          <a:p>
            <a:r>
              <a:rPr lang="en-US" dirty="0"/>
              <a:t>Contact information:</a:t>
            </a:r>
          </a:p>
          <a:p>
            <a:pPr lvl="1"/>
            <a:r>
              <a:rPr lang="en-US" dirty="0"/>
              <a:t>F name L name</a:t>
            </a:r>
          </a:p>
          <a:p>
            <a:pPr lvl="1"/>
            <a:r>
              <a:rPr lang="en-US" dirty="0"/>
              <a:t>Title</a:t>
            </a:r>
          </a:p>
          <a:p>
            <a:pPr lvl="1"/>
            <a:r>
              <a:rPr lang="en-US" dirty="0"/>
              <a:t>Address</a:t>
            </a:r>
          </a:p>
          <a:p>
            <a:pPr lvl="1"/>
            <a:r>
              <a:rPr lang="en-US" dirty="0"/>
              <a:t>Phone number</a:t>
            </a:r>
          </a:p>
        </p:txBody>
      </p:sp>
      <p:sp>
        <p:nvSpPr>
          <p:cNvPr id="2" name="Thank you"/>
          <p:cNvSpPr>
            <a:spLocks noGrp="1"/>
          </p:cNvSpPr>
          <p:nvPr>
            <p:ph type="ctrTitle" hasCustomPrompt="1"/>
          </p:nvPr>
        </p:nvSpPr>
        <p:spPr bwMode="gray">
          <a:xfrm>
            <a:off x="504000" y="1467009"/>
            <a:ext cx="5593588" cy="923116"/>
          </a:xfrm>
        </p:spPr>
        <p:txBody>
          <a:bodyPr anchor="t" anchorCtr="0">
            <a:noAutofit/>
          </a:bodyPr>
          <a:lstStyle>
            <a:lvl1pPr>
              <a:defRPr sz="5500">
                <a:solidFill>
                  <a:schemeClr val="accent1"/>
                </a:solidFill>
                <a:latin typeface="+mj-lt"/>
              </a:defRPr>
            </a:lvl1pPr>
          </a:lstStyle>
          <a:p>
            <a:r>
              <a:rPr lang="en-US" dirty="0"/>
              <a:t>Thank you.</a:t>
            </a:r>
            <a:endParaRPr lang="de-DE" dirty="0"/>
          </a:p>
        </p:txBody>
      </p:sp>
      <p:pic>
        <p:nvPicPr>
          <p:cNvPr id="5" name="SAP Logo" descr="SAP Logo" title="SAP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4000" y="5994000"/>
            <a:ext cx="1578462" cy="360000"/>
          </a:xfrm>
          <a:prstGeom prst="rect">
            <a:avLst/>
          </a:prstGeom>
        </p:spPr>
      </p:pic>
      <p:pic>
        <p:nvPicPr>
          <p:cNvPr id="6" name="SAP Ariba Logo" descr="SAP Ariba Logo" title="SAP Ariba Logo"/>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04000" y="504000"/>
            <a:ext cx="1108174" cy="216000"/>
          </a:xfrm>
          <a:prstGeom prst="rect">
            <a:avLst/>
          </a:prstGeom>
        </p:spPr>
      </p:pic>
    </p:spTree>
    <p:extLst>
      <p:ext uri="{BB962C8B-B14F-4D97-AF65-F5344CB8AC3E}">
        <p14:creationId xmlns:p14="http://schemas.microsoft.com/office/powerpoint/2010/main" val="78109031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7364">
          <p15:clr>
            <a:srgbClr val="FBAE40"/>
          </p15:clr>
        </p15:guide>
        <p15:guide id="2" orient="horz" pos="924">
          <p15:clr>
            <a:srgbClr val="FBAE40"/>
          </p15:clr>
        </p15:guide>
        <p15:guide id="4" orient="horz" pos="1830">
          <p15:clr>
            <a:srgbClr val="FBAE40"/>
          </p15:clr>
        </p15:guide>
        <p15:guide id="5" orient="horz" pos="4000">
          <p15:clr>
            <a:srgbClr val="FBAE40"/>
          </p15:clr>
        </p15:guide>
        <p15:guide id="6" pos="317">
          <p15:clr>
            <a:srgbClr val="FBAE40"/>
          </p15:clr>
        </p15:guide>
        <p15:guide id="8" pos="3841">
          <p15:clr>
            <a:srgbClr val="FBAE40"/>
          </p15:clr>
        </p15:guide>
        <p15:guide id="9" orient="horz" pos="318">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opyright">
    <p:spTree>
      <p:nvGrpSpPr>
        <p:cNvPr id="1" name=""/>
        <p:cNvGrpSpPr/>
        <p:nvPr/>
      </p:nvGrpSpPr>
      <p:grpSpPr>
        <a:xfrm>
          <a:off x="0" y="0"/>
          <a:ext cx="0" cy="0"/>
          <a:chOff x="0" y="0"/>
          <a:chExt cx="0" cy="0"/>
        </a:xfrm>
      </p:grpSpPr>
      <p:sp>
        <p:nvSpPr>
          <p:cNvPr id="4" name="Copyright information"/>
          <p:cNvSpPr txBox="1"/>
          <p:nvPr/>
        </p:nvSpPr>
        <p:spPr bwMode="black">
          <a:xfrm>
            <a:off x="503999" y="1620000"/>
            <a:ext cx="11185200" cy="3323987"/>
          </a:xfrm>
          <a:prstGeom prst="rect">
            <a:avLst/>
          </a:prstGeom>
          <a:noFill/>
        </p:spPr>
        <p:txBody>
          <a:bodyPr wrap="square" lIns="0" tIns="0" rIns="0" bIns="0" rtlCol="0">
            <a:spAutoFit/>
          </a:bodyPr>
          <a:lstStyle/>
          <a:p>
            <a:pPr>
              <a:spcBef>
                <a:spcPts val="1200"/>
              </a:spcBef>
            </a:pPr>
            <a:r>
              <a:rPr lang="en-US" sz="1100" kern="1200" dirty="0">
                <a:solidFill>
                  <a:schemeClr val="tx1"/>
                </a:solidFill>
                <a:latin typeface="Arial"/>
                <a:ea typeface="Arial Unicode MS" panose="020B0604020202020204" pitchFamily="34" charset="-128"/>
                <a:cs typeface="+mn-cs"/>
              </a:rPr>
              <a:t>No part of this publication may be reproduced or transmitted in any form or for any purpose without the express permission of SAP SE or an SAP affiliate company.</a:t>
            </a:r>
          </a:p>
          <a:p>
            <a:pPr>
              <a:spcBef>
                <a:spcPts val="1200"/>
              </a:spcBef>
            </a:pPr>
            <a:r>
              <a:rPr lang="en-US" sz="1100" kern="1200" dirty="0">
                <a:solidFill>
                  <a:schemeClr val="tx1"/>
                </a:solidFill>
                <a:latin typeface="Arial"/>
                <a:ea typeface="Arial Unicode MS" panose="020B0604020202020204" pitchFamily="34" charset="-128"/>
                <a:cs typeface="+mn-cs"/>
              </a:rPr>
              <a:t>The information contained herein may be changed without prior notice. Some software products marketed by SAP SE and its distributors contain proprietary software components </a:t>
            </a:r>
            <a:br>
              <a:rPr lang="en-US" sz="1100" kern="1200" dirty="0">
                <a:solidFill>
                  <a:schemeClr val="tx1"/>
                </a:solidFill>
                <a:latin typeface="Arial"/>
                <a:ea typeface="Arial Unicode MS" panose="020B0604020202020204" pitchFamily="34" charset="-128"/>
                <a:cs typeface="+mn-cs"/>
              </a:rPr>
            </a:br>
            <a:r>
              <a:rPr lang="en-US" sz="1100" kern="1200" dirty="0">
                <a:solidFill>
                  <a:schemeClr val="tx1"/>
                </a:solidFill>
                <a:latin typeface="Arial"/>
                <a:ea typeface="Arial Unicode MS" panose="020B0604020202020204" pitchFamily="34" charset="-128"/>
                <a:cs typeface="+mn-cs"/>
              </a:rPr>
              <a:t>of other software vendors. National product specifications may vary.</a:t>
            </a:r>
          </a:p>
          <a:p>
            <a:pPr>
              <a:spcBef>
                <a:spcPts val="1200"/>
              </a:spcBef>
            </a:pPr>
            <a:r>
              <a:rPr lang="en-US" sz="1100" kern="1200" dirty="0">
                <a:solidFill>
                  <a:schemeClr val="tx1"/>
                </a:solidFill>
                <a:latin typeface="Arial"/>
                <a:ea typeface="Arial Unicode MS" panose="020B0604020202020204" pitchFamily="34" charset="-128"/>
                <a:cs typeface="+mn-cs"/>
              </a:rPr>
              <a:t>These materials are provided by SAP SE or an SAP affiliate company for informational purposes only, without representation or warranty of any kind, and SAP or its affiliated companies shall not be liable for errors or omissions with respect to the materials. The only warranties for SAP or SAP affiliate company products and services are those that are </a:t>
            </a:r>
            <a:br>
              <a:rPr lang="en-US" sz="1100" kern="1200" dirty="0">
                <a:solidFill>
                  <a:schemeClr val="tx1"/>
                </a:solidFill>
                <a:latin typeface="Arial"/>
                <a:ea typeface="Arial Unicode MS" panose="020B0604020202020204" pitchFamily="34" charset="-128"/>
                <a:cs typeface="+mn-cs"/>
              </a:rPr>
            </a:br>
            <a:r>
              <a:rPr lang="en-US" sz="1100" kern="1200" dirty="0">
                <a:solidFill>
                  <a:schemeClr val="tx1"/>
                </a:solidFill>
                <a:latin typeface="Arial"/>
                <a:ea typeface="Arial Unicode MS" panose="020B0604020202020204" pitchFamily="34" charset="-128"/>
                <a:cs typeface="+mn-cs"/>
              </a:rPr>
              <a:t>set forth in the express warranty statements accompanying such products and services, if any. Nothing herein should be construed as constituting an additional warranty. </a:t>
            </a:r>
          </a:p>
          <a:p>
            <a:pPr>
              <a:spcBef>
                <a:spcPts val="1200"/>
              </a:spcBef>
            </a:pPr>
            <a:r>
              <a:rPr lang="en-US" sz="1100" kern="1200" dirty="0">
                <a:solidFill>
                  <a:schemeClr val="tx1"/>
                </a:solidFill>
                <a:latin typeface="Arial"/>
                <a:ea typeface="Arial Unicode MS" panose="020B0604020202020204" pitchFamily="34" charset="-128"/>
                <a:cs typeface="+mn-cs"/>
              </a:rPr>
              <a:t>In particular, SAP SE or its affiliated companies have no obligation to pursue any course of business outlined in this document or any related presentation, or to develop or release any functionality mentioned therein. This document, or any related presentation, and SAP SE’s or its affiliated companies’ strategy and possible future developments, products, and platforms, directions, and functionality are all subject to change and may be changed by SAP SE or its affiliated companies at any time for any reason without notice. The information in this document is not a commitment, promise, or legal obligation to deliver any material, code, or functionality. All forward-looking statements are subject to various</a:t>
            </a:r>
            <a:r>
              <a:rPr lang="en-US" sz="1100" kern="1200" baseline="0" dirty="0">
                <a:solidFill>
                  <a:schemeClr val="tx1"/>
                </a:solidFill>
                <a:latin typeface="Arial"/>
                <a:ea typeface="Arial Unicode MS" panose="020B0604020202020204" pitchFamily="34" charset="-128"/>
                <a:cs typeface="+mn-cs"/>
              </a:rPr>
              <a:t> </a:t>
            </a:r>
            <a:r>
              <a:rPr lang="en-US" sz="1100" kern="1200" dirty="0">
                <a:solidFill>
                  <a:schemeClr val="tx1"/>
                </a:solidFill>
                <a:latin typeface="Arial"/>
                <a:ea typeface="Arial Unicode MS" panose="020B0604020202020204" pitchFamily="34" charset="-128"/>
                <a:cs typeface="+mn-cs"/>
              </a:rPr>
              <a:t>risks and uncertainties that could cause actual results to differ materially from expectations. Readers are cautioned not to place undue reliance on these forward-looking statements, and they should not be relied upon in making purchasing decisions.</a:t>
            </a:r>
          </a:p>
          <a:p>
            <a:pPr>
              <a:spcBef>
                <a:spcPts val="1200"/>
              </a:spcBef>
            </a:pPr>
            <a:r>
              <a:rPr lang="en-US" sz="1100" kern="1200" dirty="0">
                <a:solidFill>
                  <a:schemeClr val="tx1"/>
                </a:solidFill>
                <a:latin typeface="Arial"/>
                <a:ea typeface="Arial Unicode MS" panose="020B0604020202020204" pitchFamily="34" charset="-128"/>
                <a:cs typeface="+mn-cs"/>
              </a:rPr>
              <a:t>SAP and other SAP products and services mentioned herein as well as their respective logos are trademarks or registered trademarks of SAP SE (or an SAP affiliate company) </a:t>
            </a:r>
            <a:br>
              <a:rPr lang="en-US" sz="1100" kern="1200" dirty="0">
                <a:solidFill>
                  <a:schemeClr val="tx1"/>
                </a:solidFill>
                <a:latin typeface="Arial"/>
                <a:ea typeface="Arial Unicode MS" panose="020B0604020202020204" pitchFamily="34" charset="-128"/>
                <a:cs typeface="+mn-cs"/>
              </a:rPr>
            </a:br>
            <a:r>
              <a:rPr lang="en-US" sz="1100" kern="1200" dirty="0">
                <a:solidFill>
                  <a:schemeClr val="tx1"/>
                </a:solidFill>
                <a:latin typeface="Arial"/>
                <a:ea typeface="Arial Unicode MS" panose="020B0604020202020204" pitchFamily="34" charset="-128"/>
                <a:cs typeface="+mn-cs"/>
              </a:rPr>
              <a:t>in Germany and other countries. All other product and service names mentioned are the trademarks of their respective companies. </a:t>
            </a:r>
            <a:br>
              <a:rPr lang="en-US" sz="1100" kern="1200" dirty="0">
                <a:solidFill>
                  <a:schemeClr val="tx1"/>
                </a:solidFill>
                <a:latin typeface="Arial"/>
                <a:ea typeface="Arial Unicode MS" panose="020B0604020202020204" pitchFamily="34" charset="-128"/>
                <a:cs typeface="+mn-cs"/>
              </a:rPr>
            </a:br>
            <a:br>
              <a:rPr lang="en-US" sz="1100" kern="1200" dirty="0">
                <a:solidFill>
                  <a:schemeClr val="tx1"/>
                </a:solidFill>
                <a:latin typeface="Arial"/>
                <a:ea typeface="Arial Unicode MS" panose="020B0604020202020204" pitchFamily="34" charset="-128"/>
                <a:cs typeface="+mn-cs"/>
              </a:rPr>
            </a:br>
            <a:r>
              <a:rPr lang="en-US" sz="1100" kern="1200" dirty="0">
                <a:solidFill>
                  <a:schemeClr val="tx1"/>
                </a:solidFill>
                <a:latin typeface="Arial"/>
                <a:ea typeface="Arial Unicode MS" panose="020B0604020202020204" pitchFamily="34" charset="-128"/>
                <a:cs typeface="+mn-cs"/>
              </a:rPr>
              <a:t>See </a:t>
            </a:r>
            <a:r>
              <a:rPr lang="en-US" sz="1100" kern="1200" dirty="0">
                <a:solidFill>
                  <a:schemeClr val="tx2"/>
                </a:solidFill>
                <a:latin typeface="Arial"/>
                <a:ea typeface="Arial Unicode MS" panose="020B0604020202020204" pitchFamily="34" charset="-128"/>
                <a:cs typeface="+mn-cs"/>
                <a:hlinkClick r:id="rId2"/>
              </a:rPr>
              <a:t>http://global.sap.com/corporate-en/legal/copyright/index.epx</a:t>
            </a:r>
            <a:r>
              <a:rPr lang="en-US" sz="1100" kern="1200" dirty="0">
                <a:solidFill>
                  <a:schemeClr val="tx2"/>
                </a:solidFill>
                <a:latin typeface="Arial"/>
                <a:ea typeface="Arial Unicode MS" panose="020B0604020202020204" pitchFamily="34" charset="-128"/>
                <a:cs typeface="+mn-cs"/>
              </a:rPr>
              <a:t> </a:t>
            </a:r>
            <a:r>
              <a:rPr lang="en-US" sz="1100" kern="1200" dirty="0">
                <a:solidFill>
                  <a:schemeClr val="tx1"/>
                </a:solidFill>
                <a:latin typeface="Arial"/>
                <a:ea typeface="Arial Unicode MS" panose="020B0604020202020204" pitchFamily="34" charset="-128"/>
                <a:cs typeface="+mn-cs"/>
              </a:rPr>
              <a:t>for additional trademark information and notices.</a:t>
            </a:r>
          </a:p>
        </p:txBody>
      </p:sp>
      <p:sp>
        <p:nvSpPr>
          <p:cNvPr id="3" name="Headline Copyright english"/>
          <p:cNvSpPr txBox="1"/>
          <p:nvPr userDrawn="1"/>
        </p:nvSpPr>
        <p:spPr>
          <a:xfrm>
            <a:off x="504001" y="719834"/>
            <a:ext cx="8740726" cy="369332"/>
          </a:xfrm>
          <a:prstGeom prst="rect">
            <a:avLst/>
          </a:prstGeom>
          <a:noFill/>
        </p:spPr>
        <p:txBody>
          <a:bodyPr wrap="none" lIns="0" tIns="0" rIns="0" bIns="0" rtlCol="0">
            <a:spAutoFit/>
          </a:bodyPr>
          <a:lstStyle/>
          <a:p>
            <a:pPr fontAlgn="base">
              <a:spcBef>
                <a:spcPct val="50000"/>
              </a:spcBef>
              <a:spcAft>
                <a:spcPct val="0"/>
              </a:spcAft>
              <a:buClr>
                <a:srgbClr val="F0AB00"/>
              </a:buClr>
              <a:buSzPct val="80000"/>
            </a:pPr>
            <a:r>
              <a:rPr lang="en-US" sz="2400" b="0" noProof="0" dirty="0"/>
              <a:t>© 2018 SAP SE or an SAP affiliate company. All rights reserved.</a:t>
            </a:r>
            <a:endParaRPr lang="de-DE" sz="2400" kern="0" dirty="0" err="1">
              <a:ea typeface="Arial Unicode MS" pitchFamily="34" charset="-128"/>
              <a:cs typeface="Arial Unicode MS" pitchFamily="34" charset="-128"/>
            </a:endParaRPr>
          </a:p>
        </p:txBody>
      </p:sp>
      <p:grpSp>
        <p:nvGrpSpPr>
          <p:cNvPr id="10" name="Group 9"/>
          <p:cNvGrpSpPr/>
          <p:nvPr userDrawn="1"/>
        </p:nvGrpSpPr>
        <p:grpSpPr>
          <a:xfrm>
            <a:off x="0" y="0"/>
            <a:ext cx="12195175" cy="251942"/>
            <a:chOff x="0" y="0"/>
            <a:chExt cx="12195175" cy="251942"/>
          </a:xfrm>
        </p:grpSpPr>
        <p:sp>
          <p:nvSpPr>
            <p:cNvPr id="11" name="Rectangle SAP Gold"/>
            <p:cNvSpPr/>
            <p:nvPr userDrawn="1"/>
          </p:nvSpPr>
          <p:spPr bwMode="gray">
            <a:xfrm>
              <a:off x="0" y="0"/>
              <a:ext cx="12195175" cy="251942"/>
            </a:xfrm>
            <a:prstGeom prst="rect">
              <a:avLst/>
            </a:prstGeom>
            <a:solidFill>
              <a:schemeClr val="tx1"/>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grpSp>
          <p:nvGrpSpPr>
            <p:cNvPr id="12" name="Secondary Motion Band"/>
            <p:cNvGrpSpPr/>
            <p:nvPr userDrawn="1"/>
          </p:nvGrpSpPr>
          <p:grpSpPr>
            <a:xfrm>
              <a:off x="10682127" y="0"/>
              <a:ext cx="1513048" cy="251942"/>
              <a:chOff x="10682127" y="0"/>
              <a:chExt cx="1513048" cy="252000"/>
            </a:xfrm>
          </p:grpSpPr>
          <p:sp>
            <p:nvSpPr>
              <p:cNvPr id="13" name="Rectangle SAP Gold"/>
              <p:cNvSpPr/>
              <p:nvPr userDrawn="1"/>
            </p:nvSpPr>
            <p:spPr bwMode="gray">
              <a:xfrm>
                <a:off x="11691175" y="0"/>
                <a:ext cx="504000" cy="252000"/>
              </a:xfrm>
              <a:prstGeom prst="rect">
                <a:avLst/>
              </a:prstGeom>
              <a:solidFill>
                <a:schemeClr val="accent1"/>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4" name="Rectangle SAP Gold 30%"/>
              <p:cNvSpPr/>
              <p:nvPr userDrawn="1"/>
            </p:nvSpPr>
            <p:spPr bwMode="gray">
              <a:xfrm>
                <a:off x="11186476" y="0"/>
                <a:ext cx="504000" cy="252000"/>
              </a:xfrm>
              <a:prstGeom prst="rect">
                <a:avLst/>
              </a:prstGeom>
              <a:solidFill>
                <a:schemeClr val="accent1">
                  <a:alpha val="70000"/>
                </a:schemeClr>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5" name="Rectangle SAP Gold 60%"/>
              <p:cNvSpPr/>
              <p:nvPr userDrawn="1"/>
            </p:nvSpPr>
            <p:spPr bwMode="gray">
              <a:xfrm>
                <a:off x="10682127" y="0"/>
                <a:ext cx="504000" cy="252000"/>
              </a:xfrm>
              <a:prstGeom prst="rect">
                <a:avLst/>
              </a:prstGeom>
              <a:solidFill>
                <a:schemeClr val="accent1">
                  <a:alpha val="40000"/>
                </a:schemeClr>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grpSp>
      </p:grpSp>
    </p:spTree>
    <p:extLst>
      <p:ext uri="{BB962C8B-B14F-4D97-AF65-F5344CB8AC3E}">
        <p14:creationId xmlns:p14="http://schemas.microsoft.com/office/powerpoint/2010/main" val="4519251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opyright German">
    <p:spTree>
      <p:nvGrpSpPr>
        <p:cNvPr id="1" name=""/>
        <p:cNvGrpSpPr/>
        <p:nvPr/>
      </p:nvGrpSpPr>
      <p:grpSpPr>
        <a:xfrm>
          <a:off x="0" y="0"/>
          <a:ext cx="0" cy="0"/>
          <a:chOff x="0" y="0"/>
          <a:chExt cx="0" cy="0"/>
        </a:xfrm>
      </p:grpSpPr>
      <p:sp>
        <p:nvSpPr>
          <p:cNvPr id="4" name="Copyright information"/>
          <p:cNvSpPr txBox="1"/>
          <p:nvPr userDrawn="1"/>
        </p:nvSpPr>
        <p:spPr bwMode="black">
          <a:xfrm>
            <a:off x="504000" y="1620000"/>
            <a:ext cx="11185200" cy="3830931"/>
          </a:xfrm>
          <a:prstGeom prst="rect">
            <a:avLst/>
          </a:prstGeom>
          <a:noFill/>
        </p:spPr>
        <p:txBody>
          <a:bodyPr wrap="square" lIns="0" tIns="0" rIns="0" bIns="0" rtlCol="0">
            <a:spAutoFit/>
          </a:bodyPr>
          <a:lstStyle/>
          <a:p>
            <a:pPr>
              <a:spcBef>
                <a:spcPts val="1200"/>
              </a:spcBef>
            </a:pPr>
            <a:r>
              <a:rPr lang="de-DE" sz="1100" kern="1200" noProof="0" dirty="0">
                <a:solidFill>
                  <a:schemeClr val="tx1"/>
                </a:solidFill>
                <a:effectLst/>
                <a:latin typeface="Arial"/>
                <a:ea typeface="+mn-ea"/>
                <a:cs typeface="+mn-cs"/>
              </a:rPr>
              <a:t>Weitergabe und Vervielfältigung dieser Publikation oder von Teilen daraus sind, zu welchem Zweck und in welcher Form auch immer, ohne die ausdrückliche schriftliche Genehmigung durch SAP SE oder ein SAP-Konzernunternehmen nicht gestattet.</a:t>
            </a:r>
          </a:p>
          <a:p>
            <a:pPr>
              <a:spcBef>
                <a:spcPts val="1200"/>
              </a:spcBef>
            </a:pPr>
            <a:r>
              <a:rPr lang="de-DE" sz="1100" kern="1200" noProof="0" dirty="0">
                <a:solidFill>
                  <a:schemeClr val="tx1"/>
                </a:solidFill>
                <a:effectLst/>
                <a:latin typeface="Arial"/>
                <a:ea typeface="+mn-ea"/>
                <a:cs typeface="+mn-cs"/>
              </a:rPr>
              <a:t>In dieser Publikation enthaltene Informationen können ohne vorherige Ankündigung geändert werden. Die von SAP SE oder deren Vertriebsfirmen angebotenen Softwareprodukte können Softwarekomponenten auch anderer Softwarehersteller enthalten. Produkte können länderspezifische Unterschiede aufweisen.</a:t>
            </a:r>
          </a:p>
          <a:p>
            <a:pPr>
              <a:spcBef>
                <a:spcPts val="1200"/>
              </a:spcBef>
            </a:pPr>
            <a:r>
              <a:rPr lang="de-DE" sz="1100" kern="1200" noProof="0" dirty="0">
                <a:solidFill>
                  <a:schemeClr val="tx1"/>
                </a:solidFill>
                <a:effectLst/>
                <a:latin typeface="Arial"/>
                <a:ea typeface="+mn-ea"/>
                <a:cs typeface="+mn-cs"/>
              </a:rPr>
              <a:t>Die vorliegenden Unterlagen werden von der SAP SE oder einem SAP-Konzernunternehmen bereitgestellt und dienen ausschließlich zu Informationszwecken. </a:t>
            </a:r>
            <a:br>
              <a:rPr lang="de-DE" sz="1100" kern="1200" noProof="0" dirty="0">
                <a:solidFill>
                  <a:schemeClr val="tx1"/>
                </a:solidFill>
                <a:effectLst/>
                <a:latin typeface="Arial"/>
                <a:ea typeface="+mn-ea"/>
                <a:cs typeface="+mn-cs"/>
              </a:rPr>
            </a:br>
            <a:r>
              <a:rPr lang="de-DE" sz="1100" kern="1200" noProof="0" dirty="0">
                <a:solidFill>
                  <a:schemeClr val="tx1"/>
                </a:solidFill>
                <a:effectLst/>
                <a:latin typeface="Arial"/>
                <a:ea typeface="+mn-ea"/>
                <a:cs typeface="+mn-cs"/>
              </a:rPr>
              <a:t>Die SAP SE oder ihre Konzernunternehmen übernehmen keinerlei Haftung oder Gewährleistung für Fehler oder Unvollständigkeiten in dieser Publikation. </a:t>
            </a:r>
            <a:br>
              <a:rPr lang="de-DE" sz="1100" kern="1200" noProof="0" dirty="0">
                <a:solidFill>
                  <a:schemeClr val="tx1"/>
                </a:solidFill>
                <a:effectLst/>
                <a:latin typeface="Arial"/>
                <a:ea typeface="+mn-ea"/>
                <a:cs typeface="+mn-cs"/>
              </a:rPr>
            </a:br>
            <a:r>
              <a:rPr lang="de-DE" sz="1100" kern="1200" noProof="0" dirty="0">
                <a:solidFill>
                  <a:schemeClr val="tx1"/>
                </a:solidFill>
                <a:effectLst/>
                <a:latin typeface="Arial"/>
                <a:ea typeface="+mn-ea"/>
                <a:cs typeface="+mn-cs"/>
              </a:rPr>
              <a:t>Die SAP SE oder ein SAP-Konzernunternehmen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a:spcBef>
                <a:spcPts val="1200"/>
              </a:spcBef>
            </a:pPr>
            <a:r>
              <a:rPr lang="de-DE" sz="1100" kern="1200" noProof="0" dirty="0">
                <a:solidFill>
                  <a:schemeClr val="tx1"/>
                </a:solidFill>
                <a:effectLst/>
                <a:latin typeface="Arial"/>
                <a:ea typeface="+mn-ea"/>
                <a:cs typeface="+mn-cs"/>
              </a:rPr>
              <a:t>Insbesondere sind die SAP SE oder ihre Konzernunternehmen in keiner Weise verpflichtet, in dieser Publikation oder einer zugehörigen Präsentation dargestellte Geschäftsabläufe zu verfolgen oder hierin wiedergegebene Funktionen zu entwickeln oder zu veröffentlichen. Diese Publikation oder eine zugehörige Präsentation, die Strategie und etwaige künftige Entwicklungen, Produkte und/oder Plattformen der SAP SE oder ihrer Konzernunternehmen können von der SAP SE oder ihren Konzernunternehmen jederzeit und ohne Angabe von Gründen unangekündigt geändert werden. Die in dieser Publikation enthaltenen Informationen stellen keine Zusage, kein Versprechen und keine rechtliche Verpflichtung zur Lieferung von Material, Code oder Funktionen dar. Sämtliche vorausschauenden Aussagen unterliegen unterschiedlichen Risiken und Unsicherheiten, durch die die tatsächlichen Ergebnisse von den Erwartungen abweichen können. Dem Leser wird empfohlen, diesen vorausschauenden Aussagen kein übertriebenes Vertrauen zu schenken und sich bei Kaufentscheidungen nicht auf sie zu stützen.</a:t>
            </a:r>
          </a:p>
          <a:p>
            <a:pPr>
              <a:spcBef>
                <a:spcPts val="1200"/>
              </a:spcBef>
            </a:pPr>
            <a:r>
              <a:rPr lang="de-DE" sz="1100" kern="1200" noProof="0" dirty="0">
                <a:solidFill>
                  <a:schemeClr val="tx1"/>
                </a:solidFill>
                <a:effectLst/>
                <a:latin typeface="Arial"/>
                <a:ea typeface="+mn-ea"/>
                <a:cs typeface="+mn-cs"/>
              </a:rPr>
              <a:t>SAP und andere in diesem Dokument erwähnte Produkte und Dienstleistungen von SAP sowie die dazugehörigen Logos sind Marken oder eingetragene Marken der SAP SE </a:t>
            </a:r>
            <a:br>
              <a:rPr lang="de-DE" sz="1100" kern="1200" noProof="0" dirty="0">
                <a:solidFill>
                  <a:schemeClr val="tx1"/>
                </a:solidFill>
                <a:effectLst/>
                <a:latin typeface="Arial"/>
                <a:ea typeface="+mn-ea"/>
                <a:cs typeface="+mn-cs"/>
              </a:rPr>
            </a:br>
            <a:r>
              <a:rPr lang="de-DE" sz="1100" kern="1200" noProof="0" dirty="0">
                <a:solidFill>
                  <a:schemeClr val="tx1"/>
                </a:solidFill>
                <a:effectLst/>
                <a:latin typeface="Arial"/>
                <a:ea typeface="+mn-ea"/>
                <a:cs typeface="+mn-cs"/>
              </a:rPr>
              <a:t>(oder von einem SAP-Konzernunternehmen) in Deutschland und verschiedenen anderen Ländern weltweit. Alle anderen Namen von Produkten und Dienstleistungen sind Marken der jeweiligen Firmen. </a:t>
            </a:r>
            <a:br>
              <a:rPr lang="de-DE" sz="1100" kern="1200" noProof="0" dirty="0">
                <a:solidFill>
                  <a:schemeClr val="tx1"/>
                </a:solidFill>
                <a:effectLst/>
                <a:latin typeface="Arial"/>
                <a:ea typeface="+mn-ea"/>
                <a:cs typeface="+mn-cs"/>
              </a:rPr>
            </a:br>
            <a:r>
              <a:rPr lang="de-DE" sz="1100" kern="1200" noProof="0" dirty="0">
                <a:solidFill>
                  <a:schemeClr val="tx1"/>
                </a:solidFill>
                <a:effectLst/>
                <a:latin typeface="Arial"/>
                <a:ea typeface="+mn-ea"/>
                <a:cs typeface="+mn-cs"/>
              </a:rPr>
              <a:t>Zusätzliche Informationen zur Marke und Vermerke finden Sie auf der Seite </a:t>
            </a:r>
            <a:r>
              <a:rPr lang="de-DE" sz="1100" kern="1200" noProof="0" dirty="0">
                <a:solidFill>
                  <a:schemeClr val="tx1"/>
                </a:solidFill>
                <a:effectLst/>
                <a:latin typeface="Arial"/>
                <a:ea typeface="+mn-ea"/>
                <a:cs typeface="+mn-cs"/>
                <a:hlinkClick r:id="rId2"/>
              </a:rPr>
              <a:t>http://www.sap.com/corporate-de/legal/copyright/index.epx</a:t>
            </a:r>
            <a:endParaRPr lang="de-DE" sz="1100" kern="1200" noProof="0" dirty="0">
              <a:solidFill>
                <a:schemeClr val="tx1"/>
              </a:solidFill>
              <a:effectLst/>
              <a:latin typeface="Arial"/>
              <a:ea typeface="+mn-ea"/>
              <a:cs typeface="+mn-cs"/>
            </a:endParaRPr>
          </a:p>
        </p:txBody>
      </p:sp>
      <p:sp>
        <p:nvSpPr>
          <p:cNvPr id="10" name="Headline Copyright german"/>
          <p:cNvSpPr txBox="1"/>
          <p:nvPr userDrawn="1"/>
        </p:nvSpPr>
        <p:spPr>
          <a:xfrm>
            <a:off x="504001" y="719834"/>
            <a:ext cx="10796097" cy="369332"/>
          </a:xfrm>
          <a:prstGeom prst="rect">
            <a:avLst/>
          </a:prstGeom>
          <a:noFill/>
        </p:spPr>
        <p:txBody>
          <a:bodyPr wrap="none" lIns="0" tIns="0" rIns="0" bIns="0" rtlCol="0">
            <a:spAutoFit/>
          </a:bodyPr>
          <a:lstStyle/>
          <a:p>
            <a:pPr fontAlgn="base">
              <a:spcBef>
                <a:spcPct val="50000"/>
              </a:spcBef>
              <a:spcAft>
                <a:spcPct val="0"/>
              </a:spcAft>
              <a:buClr>
                <a:srgbClr val="F0AB00"/>
              </a:buClr>
              <a:buSzPct val="80000"/>
            </a:pPr>
            <a:r>
              <a:rPr lang="en-US" sz="2400" b="0" noProof="0" dirty="0"/>
              <a:t>© </a:t>
            </a:r>
            <a:r>
              <a:rPr lang="de-DE" sz="2400" b="0" noProof="0" dirty="0"/>
              <a:t>2018 SAP SE oder ein SAP-Konzernunternehmen. Alle Rechte vorbehalten.</a:t>
            </a:r>
            <a:endParaRPr lang="de-DE" sz="2400" kern="0" dirty="0" err="1">
              <a:ea typeface="Arial Unicode MS" pitchFamily="34" charset="-128"/>
              <a:cs typeface="Arial Unicode MS" pitchFamily="34" charset="-128"/>
            </a:endParaRPr>
          </a:p>
        </p:txBody>
      </p:sp>
      <p:grpSp>
        <p:nvGrpSpPr>
          <p:cNvPr id="11" name="Group 10"/>
          <p:cNvGrpSpPr/>
          <p:nvPr userDrawn="1"/>
        </p:nvGrpSpPr>
        <p:grpSpPr>
          <a:xfrm>
            <a:off x="0" y="0"/>
            <a:ext cx="12195175" cy="251942"/>
            <a:chOff x="0" y="0"/>
            <a:chExt cx="12195175" cy="251942"/>
          </a:xfrm>
        </p:grpSpPr>
        <p:sp>
          <p:nvSpPr>
            <p:cNvPr id="12" name="Rectangle SAP Gold"/>
            <p:cNvSpPr/>
            <p:nvPr userDrawn="1"/>
          </p:nvSpPr>
          <p:spPr bwMode="gray">
            <a:xfrm>
              <a:off x="0" y="0"/>
              <a:ext cx="12195175" cy="251942"/>
            </a:xfrm>
            <a:prstGeom prst="rect">
              <a:avLst/>
            </a:prstGeom>
            <a:solidFill>
              <a:schemeClr val="tx1"/>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grpSp>
          <p:nvGrpSpPr>
            <p:cNvPr id="13" name="Secondary Motion Band"/>
            <p:cNvGrpSpPr/>
            <p:nvPr userDrawn="1"/>
          </p:nvGrpSpPr>
          <p:grpSpPr>
            <a:xfrm>
              <a:off x="10682127" y="0"/>
              <a:ext cx="1513048" cy="251942"/>
              <a:chOff x="10682127" y="0"/>
              <a:chExt cx="1513048" cy="252000"/>
            </a:xfrm>
          </p:grpSpPr>
          <p:sp>
            <p:nvSpPr>
              <p:cNvPr id="14" name="Rectangle SAP Gold"/>
              <p:cNvSpPr/>
              <p:nvPr userDrawn="1"/>
            </p:nvSpPr>
            <p:spPr bwMode="gray">
              <a:xfrm>
                <a:off x="11691175" y="0"/>
                <a:ext cx="504000" cy="252000"/>
              </a:xfrm>
              <a:prstGeom prst="rect">
                <a:avLst/>
              </a:prstGeom>
              <a:solidFill>
                <a:schemeClr val="accent1"/>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5" name="Rectangle SAP Gold 30%"/>
              <p:cNvSpPr/>
              <p:nvPr userDrawn="1"/>
            </p:nvSpPr>
            <p:spPr bwMode="gray">
              <a:xfrm>
                <a:off x="11186476" y="0"/>
                <a:ext cx="504000" cy="252000"/>
              </a:xfrm>
              <a:prstGeom prst="rect">
                <a:avLst/>
              </a:prstGeom>
              <a:solidFill>
                <a:schemeClr val="accent1">
                  <a:alpha val="70000"/>
                </a:schemeClr>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6" name="Rectangle SAP Gold 60%"/>
              <p:cNvSpPr/>
              <p:nvPr userDrawn="1"/>
            </p:nvSpPr>
            <p:spPr bwMode="gray">
              <a:xfrm>
                <a:off x="10682127" y="0"/>
                <a:ext cx="504000" cy="252000"/>
              </a:xfrm>
              <a:prstGeom prst="rect">
                <a:avLst/>
              </a:prstGeom>
              <a:solidFill>
                <a:schemeClr val="accent1">
                  <a:alpha val="40000"/>
                </a:schemeClr>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grpSp>
      </p:grpSp>
    </p:spTree>
    <p:extLst>
      <p:ext uri="{BB962C8B-B14F-4D97-AF65-F5344CB8AC3E}">
        <p14:creationId xmlns:p14="http://schemas.microsoft.com/office/powerpoint/2010/main" val="19118627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with picture - short">
    <p:spTree>
      <p:nvGrpSpPr>
        <p:cNvPr id="1" name=""/>
        <p:cNvGrpSpPr/>
        <p:nvPr/>
      </p:nvGrpSpPr>
      <p:grpSpPr>
        <a:xfrm>
          <a:off x="0" y="0"/>
          <a:ext cx="0" cy="0"/>
          <a:chOff x="0" y="0"/>
          <a:chExt cx="0" cy="0"/>
        </a:xfrm>
      </p:grpSpPr>
      <p:sp>
        <p:nvSpPr>
          <p:cNvPr id="3" name="Rectangle 2"/>
          <p:cNvSpPr/>
          <p:nvPr userDrawn="1"/>
        </p:nvSpPr>
        <p:spPr bwMode="gray">
          <a:xfrm>
            <a:off x="432113" y="-1"/>
            <a:ext cx="11330950" cy="2143126"/>
          </a:xfrm>
          <a:prstGeom prst="rect">
            <a:avLst/>
          </a:prstGeom>
          <a:solidFill>
            <a:schemeClr val="bg1">
              <a:alpha val="75000"/>
            </a:schemeClr>
          </a:solidFill>
          <a:ln w="635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100" b="0" i="0" u="none" strike="noStrike" kern="0" cap="none" spc="0" normalizeH="0" baseline="0" noProof="0">
              <a:ln>
                <a:noFill/>
              </a:ln>
              <a:effectLst/>
              <a:uLnTx/>
              <a:uFillTx/>
              <a:latin typeface="Arial" panose="020B0604020202020204" pitchFamily="34" charset="0"/>
              <a:ea typeface="Arial Unicode MS" pitchFamily="34" charset="-128"/>
              <a:cs typeface="Arial Unicode MS" pitchFamily="34" charset="-128"/>
            </a:endParaRPr>
          </a:p>
        </p:txBody>
      </p:sp>
      <p:sp>
        <p:nvSpPr>
          <p:cNvPr id="2" name="Title 1"/>
          <p:cNvSpPr>
            <a:spLocks noGrp="1"/>
          </p:cNvSpPr>
          <p:nvPr>
            <p:ph type="title" hasCustomPrompt="1"/>
          </p:nvPr>
        </p:nvSpPr>
        <p:spPr>
          <a:xfrm>
            <a:off x="552144" y="324000"/>
            <a:ext cx="11042875" cy="738000"/>
          </a:xfrm>
        </p:spPr>
        <p:txBody>
          <a:bodyPr anchor="t" anchorCtr="0">
            <a:noAutofit/>
          </a:bodyPr>
          <a:lstStyle>
            <a:lvl1pPr>
              <a:defRPr sz="4800">
                <a:solidFill>
                  <a:schemeClr val="tx1"/>
                </a:solidFill>
              </a:defRPr>
            </a:lvl1pPr>
          </a:lstStyle>
          <a:p>
            <a:r>
              <a:rPr lang="en-US" dirty="0"/>
              <a:t>Short Presentation Title</a:t>
            </a:r>
          </a:p>
        </p:txBody>
      </p:sp>
      <p:sp>
        <p:nvSpPr>
          <p:cNvPr id="5" name="Rectangle 4"/>
          <p:cNvSpPr/>
          <p:nvPr userDrawn="1"/>
        </p:nvSpPr>
        <p:spPr bwMode="gray">
          <a:xfrm>
            <a:off x="432113" y="0"/>
            <a:ext cx="11330950" cy="162000"/>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err="1">
              <a:ln>
                <a:noFill/>
              </a:ln>
              <a:effectLst/>
              <a:uLnTx/>
              <a:uFillTx/>
              <a:latin typeface="Arial" panose="020B0604020202020204" pitchFamily="34" charset="0"/>
              <a:ea typeface="Arial Unicode MS" pitchFamily="34" charset="-128"/>
              <a:cs typeface="Arial Unicode MS" pitchFamily="34" charset="-128"/>
            </a:endParaRPr>
          </a:p>
        </p:txBody>
      </p:sp>
      <p:sp>
        <p:nvSpPr>
          <p:cNvPr id="6" name="Subtitle 2"/>
          <p:cNvSpPr>
            <a:spLocks noGrp="1"/>
          </p:cNvSpPr>
          <p:nvPr>
            <p:ph type="subTitle" idx="1" hasCustomPrompt="1"/>
          </p:nvPr>
        </p:nvSpPr>
        <p:spPr bwMode="gray">
          <a:xfrm>
            <a:off x="552144" y="1499871"/>
            <a:ext cx="9122375" cy="492443"/>
          </a:xfrm>
        </p:spPr>
        <p:txBody>
          <a:bodyPr anchor="t" anchorCtr="0">
            <a:noAutofit/>
          </a:bodyPr>
          <a:lstStyle>
            <a:lvl1pPr marL="0" marR="0" indent="0" algn="l" defTabSz="914400" rtl="0" eaLnBrk="1" fontAlgn="auto" latinLnBrk="0" hangingPunct="1">
              <a:lnSpc>
                <a:spcPct val="100000"/>
              </a:lnSpc>
              <a:spcBef>
                <a:spcPts val="0"/>
              </a:spcBef>
              <a:spcAft>
                <a:spcPts val="0"/>
              </a:spcAft>
              <a:buClr>
                <a:schemeClr val="accent1"/>
              </a:buClr>
              <a:buSzPct val="80000"/>
              <a:buFontTx/>
              <a:buNone/>
              <a:tabLst/>
              <a:defRPr sz="1600" b="0">
                <a:solidFill>
                  <a:sysClr val="windowText" lastClr="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Speaker’s Name/Department (delete if not needed)</a:t>
            </a:r>
            <a:br>
              <a:rPr lang="en-US" dirty="0"/>
            </a:br>
            <a:r>
              <a:rPr lang="en-US" dirty="0"/>
              <a:t>Month 00, 2013</a:t>
            </a:r>
          </a:p>
        </p:txBody>
      </p:sp>
    </p:spTree>
    <p:extLst>
      <p:ext uri="{BB962C8B-B14F-4D97-AF65-F5344CB8AC3E}">
        <p14:creationId xmlns:p14="http://schemas.microsoft.com/office/powerpoint/2010/main" val="26317428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Divider Page">
    <p:spTree>
      <p:nvGrpSpPr>
        <p:cNvPr id="1" name=""/>
        <p:cNvGrpSpPr/>
        <p:nvPr/>
      </p:nvGrpSpPr>
      <p:grpSpPr>
        <a:xfrm>
          <a:off x="0" y="0"/>
          <a:ext cx="0" cy="0"/>
          <a:chOff x="0" y="0"/>
          <a:chExt cx="0" cy="0"/>
        </a:xfrm>
      </p:grpSpPr>
      <p:sp>
        <p:nvSpPr>
          <p:cNvPr id="9" name="Rectangle 8"/>
          <p:cNvSpPr/>
          <p:nvPr userDrawn="1"/>
        </p:nvSpPr>
        <p:spPr bwMode="gray">
          <a:xfrm>
            <a:off x="432313" y="1"/>
            <a:ext cx="11330950" cy="2295525"/>
          </a:xfrm>
          <a:prstGeom prst="rect">
            <a:avLst/>
          </a:prstGeom>
          <a:solidFill>
            <a:schemeClr val="accent1"/>
          </a:solidFill>
          <a:ln w="9525"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600" b="0" i="0" u="none" strike="noStrike" kern="0" cap="none" spc="0" normalizeH="0" baseline="0" noProof="0">
              <a:ln>
                <a:noFill/>
              </a:ln>
              <a:effectLst/>
              <a:uLnTx/>
              <a:uFillTx/>
              <a:latin typeface="Arial" panose="020B0604020202020204" pitchFamily="34" charset="0"/>
              <a:ea typeface="Arial Unicode MS" pitchFamily="34" charset="-128"/>
              <a:cs typeface="Arial Unicode MS" pitchFamily="34" charset="-128"/>
            </a:endParaRPr>
          </a:p>
        </p:txBody>
      </p:sp>
      <p:sp>
        <p:nvSpPr>
          <p:cNvPr id="2" name="Title 1"/>
          <p:cNvSpPr>
            <a:spLocks noGrp="1"/>
          </p:cNvSpPr>
          <p:nvPr>
            <p:ph type="ctrTitle" hasCustomPrompt="1"/>
          </p:nvPr>
        </p:nvSpPr>
        <p:spPr bwMode="gray">
          <a:xfrm>
            <a:off x="432113" y="2444400"/>
            <a:ext cx="11330950" cy="738664"/>
          </a:xfrm>
        </p:spPr>
        <p:txBody>
          <a:bodyPr anchor="t" anchorCtr="0">
            <a:noAutofit/>
          </a:bodyPr>
          <a:lstStyle>
            <a:lvl1pPr>
              <a:defRPr sz="4800" spc="-100" baseline="0">
                <a:solidFill>
                  <a:schemeClr val="tx1"/>
                </a:solidFill>
                <a:latin typeface="Arial" panose="020B0604020202020204" pitchFamily="34" charset="0"/>
              </a:defRPr>
            </a:lvl1pPr>
          </a:lstStyle>
          <a:p>
            <a:r>
              <a:rPr lang="en-US" dirty="0"/>
              <a:t>Divider page</a:t>
            </a:r>
            <a:endParaRPr lang="de-DE" dirty="0"/>
          </a:p>
        </p:txBody>
      </p:sp>
      <p:sp>
        <p:nvSpPr>
          <p:cNvPr id="93" name="Text Placeholder 92"/>
          <p:cNvSpPr>
            <a:spLocks noGrp="1"/>
          </p:cNvSpPr>
          <p:nvPr>
            <p:ph type="body" sz="quarter" idx="10" hasCustomPrompt="1"/>
          </p:nvPr>
        </p:nvSpPr>
        <p:spPr>
          <a:xfrm>
            <a:off x="432113" y="3506401"/>
            <a:ext cx="11331350" cy="620713"/>
          </a:xfrm>
        </p:spPr>
        <p:txBody>
          <a:bodyPr/>
          <a:lstStyle>
            <a:lvl1pPr>
              <a:spcBef>
                <a:spcPts val="1200"/>
              </a:spcBef>
              <a:defRPr sz="1600" b="0"/>
            </a:lvl1pPr>
          </a:lstStyle>
          <a:p>
            <a:r>
              <a:rPr lang="en-US" dirty="0"/>
              <a:t>Subtitle if needed</a:t>
            </a:r>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32113" y="4345650"/>
            <a:ext cx="1970601" cy="288000"/>
          </a:xfrm>
          <a:prstGeom prst="rect">
            <a:avLst/>
          </a:prstGeom>
        </p:spPr>
      </p:pic>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34031" y="6083725"/>
            <a:ext cx="1222664" cy="453600"/>
          </a:xfrm>
          <a:prstGeom prst="rect">
            <a:avLst/>
          </a:prstGeom>
        </p:spPr>
      </p:pic>
    </p:spTree>
    <p:extLst>
      <p:ext uri="{BB962C8B-B14F-4D97-AF65-F5344CB8AC3E}">
        <p14:creationId xmlns:p14="http://schemas.microsoft.com/office/powerpoint/2010/main" val="48864007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11" name="Classification"/>
          <p:cNvSpPr txBox="1"/>
          <p:nvPr userDrawn="1"/>
        </p:nvSpPr>
        <p:spPr bwMode="black">
          <a:xfrm>
            <a:off x="2814655" y="6559834"/>
            <a:ext cx="278923" cy="92333"/>
          </a:xfrm>
          <a:prstGeom prst="rect">
            <a:avLst/>
          </a:prstGeom>
          <a:noFill/>
        </p:spPr>
        <p:txBody>
          <a:bodyPr wrap="none" lIns="0" tIns="0" rIns="0" bIns="0" rtlCol="0">
            <a:spAutoFit/>
          </a:bodyPr>
          <a:lstStyle/>
          <a:p>
            <a:pPr marL="0" marR="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r>
              <a:rPr kumimoji="0" lang="en-US" sz="600" b="0" i="0" u="none" kern="0" baseline="0">
                <a:solidFill>
                  <a:schemeClr val="tx1"/>
                </a:solidFill>
                <a:latin typeface="Arial"/>
                <a:ea typeface="Arial Unicode MS"/>
                <a:cs typeface="Arial Unicode MS" pitchFamily="34" charset="-128"/>
                <a:sym typeface="Arial"/>
              </a:rPr>
              <a:t>PUBLIC</a:t>
            </a:r>
            <a:endParaRPr kumimoji="0" lang="en-US" sz="600" b="0" i="0" u="none" kern="0" baseline="0" dirty="0">
              <a:solidFill>
                <a:schemeClr val="tx1"/>
              </a:solidFill>
              <a:latin typeface="Arial"/>
              <a:ea typeface="Arial Unicode MS"/>
              <a:cs typeface="Arial Unicode MS" pitchFamily="34" charset="-128"/>
              <a:sym typeface="Arial"/>
            </a:endParaRPr>
          </a:p>
        </p:txBody>
      </p:sp>
      <p:sp>
        <p:nvSpPr>
          <p:cNvPr id="10" name="Copyright"/>
          <p:cNvSpPr txBox="1"/>
          <p:nvPr userDrawn="1"/>
        </p:nvSpPr>
        <p:spPr bwMode="black">
          <a:xfrm>
            <a:off x="504001" y="6559834"/>
            <a:ext cx="2269679" cy="92333"/>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2018 SAP SE or an SAP affiliate company. All rights reserved.  </a:t>
            </a:r>
            <a:r>
              <a:rPr kumimoji="0" lang="en-US" sz="600" b="0" i="0" u="none" kern="0" baseline="0" dirty="0">
                <a:solidFill>
                  <a:schemeClr val="tx1"/>
                </a:solidFill>
                <a:latin typeface="Arial"/>
                <a:ea typeface="Arial Unicode MS"/>
                <a:cs typeface="Arial Unicode MS" pitchFamily="34" charset="-128"/>
                <a:sym typeface="Arial"/>
              </a:rPr>
              <a:t>ǀ</a:t>
            </a:r>
          </a:p>
        </p:txBody>
      </p:sp>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grpSp>
        <p:nvGrpSpPr>
          <p:cNvPr id="4" name="Group 3"/>
          <p:cNvGrpSpPr/>
          <p:nvPr userDrawn="1"/>
        </p:nvGrpSpPr>
        <p:grpSpPr>
          <a:xfrm>
            <a:off x="0" y="0"/>
            <a:ext cx="12195175" cy="251942"/>
            <a:chOff x="0" y="0"/>
            <a:chExt cx="12195175" cy="251942"/>
          </a:xfrm>
        </p:grpSpPr>
        <p:sp>
          <p:nvSpPr>
            <p:cNvPr id="12" name="Rectangle SAP Gold"/>
            <p:cNvSpPr/>
            <p:nvPr userDrawn="1"/>
          </p:nvSpPr>
          <p:spPr bwMode="gray">
            <a:xfrm>
              <a:off x="0" y="0"/>
              <a:ext cx="12195175" cy="251942"/>
            </a:xfrm>
            <a:prstGeom prst="rect">
              <a:avLst/>
            </a:prstGeom>
            <a:solidFill>
              <a:schemeClr val="tx1"/>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grpSp>
          <p:nvGrpSpPr>
            <p:cNvPr id="9" name="Secondary Motion Band"/>
            <p:cNvGrpSpPr/>
            <p:nvPr userDrawn="1"/>
          </p:nvGrpSpPr>
          <p:grpSpPr>
            <a:xfrm>
              <a:off x="10682127" y="0"/>
              <a:ext cx="1513048" cy="251942"/>
              <a:chOff x="10682127" y="0"/>
              <a:chExt cx="1513048" cy="252000"/>
            </a:xfrm>
          </p:grpSpPr>
          <p:sp>
            <p:nvSpPr>
              <p:cNvPr id="16" name="Rectangle SAP Gold"/>
              <p:cNvSpPr/>
              <p:nvPr userDrawn="1"/>
            </p:nvSpPr>
            <p:spPr bwMode="gray">
              <a:xfrm>
                <a:off x="11691175" y="0"/>
                <a:ext cx="504000" cy="252000"/>
              </a:xfrm>
              <a:prstGeom prst="rect">
                <a:avLst/>
              </a:prstGeom>
              <a:solidFill>
                <a:schemeClr val="accent1"/>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7" name="Rectangle SAP Gold 30%"/>
              <p:cNvSpPr/>
              <p:nvPr userDrawn="1"/>
            </p:nvSpPr>
            <p:spPr bwMode="gray">
              <a:xfrm>
                <a:off x="11186476" y="0"/>
                <a:ext cx="504000" cy="252000"/>
              </a:xfrm>
              <a:prstGeom prst="rect">
                <a:avLst/>
              </a:prstGeom>
              <a:solidFill>
                <a:schemeClr val="accent1">
                  <a:alpha val="70000"/>
                </a:schemeClr>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8" name="Rectangle SAP Gold 60%"/>
              <p:cNvSpPr/>
              <p:nvPr userDrawn="1"/>
            </p:nvSpPr>
            <p:spPr bwMode="gray">
              <a:xfrm>
                <a:off x="10682127" y="0"/>
                <a:ext cx="504000" cy="252000"/>
              </a:xfrm>
              <a:prstGeom prst="rect">
                <a:avLst/>
              </a:prstGeom>
              <a:solidFill>
                <a:schemeClr val="accent1">
                  <a:alpha val="40000"/>
                </a:schemeClr>
              </a:solidFill>
              <a:ln w="6350" algn="ctr">
                <a:noFill/>
                <a:miter lim="800000"/>
                <a:headEnd/>
                <a:tailEnd/>
              </a:ln>
            </p:spPr>
            <p:txBody>
              <a:bodyPr lIns="90000" tIns="72000" rIns="90000" bIns="72000" rtlCol="0" anchor="ctr"/>
              <a:lstStyle/>
              <a:p>
                <a:pPr marR="0" lvl="0" algn="ctr" defTabSz="914217" fontAlgn="base">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grpSp>
      </p:grpSp>
    </p:spTree>
    <p:extLst>
      <p:ext uri="{BB962C8B-B14F-4D97-AF65-F5344CB8AC3E}">
        <p14:creationId xmlns:p14="http://schemas.microsoft.com/office/powerpoint/2010/main" val="3408294523"/>
      </p:ext>
    </p:extLst>
  </p:cSld>
  <p:clrMap bg1="lt1" tx1="dk1" bg2="lt2" tx2="dk2" accent1="accent1" accent2="accent2" accent3="accent3" accent4="accent4" accent5="accent5" accent6="accent6" hlink="hlink" folHlink="folHlink"/>
  <p:sldLayoutIdLst>
    <p:sldLayoutId id="2147483772" r:id="rId1"/>
    <p:sldLayoutId id="2147483776" r:id="rId2"/>
    <p:sldLayoutId id="2147483773" r:id="rId3"/>
    <p:sldLayoutId id="2147483775" r:id="rId4"/>
    <p:sldLayoutId id="2147483741" r:id="rId5"/>
    <p:sldLayoutId id="2147483765" r:id="rId6"/>
    <p:sldLayoutId id="2147483767" r:id="rId7"/>
    <p:sldLayoutId id="2147483743" r:id="rId8"/>
    <p:sldLayoutId id="2147483774" r:id="rId9"/>
    <p:sldLayoutId id="2147483745" r:id="rId10"/>
    <p:sldLayoutId id="2147483760" r:id="rId11"/>
    <p:sldLayoutId id="2147483768" r:id="rId12"/>
    <p:sldLayoutId id="2147483769" r:id="rId13"/>
    <p:sldLayoutId id="2147483770" r:id="rId14"/>
    <p:sldLayoutId id="2147483744" r:id="rId15"/>
    <p:sldLayoutId id="2147483777" r:id="rId16"/>
    <p:sldLayoutId id="2147483757" r:id="rId17"/>
    <p:sldLayoutId id="2147483748" r:id="rId18"/>
    <p:sldLayoutId id="2147483762" r:id="rId19"/>
    <p:sldLayoutId id="2147483771" r:id="rId20"/>
    <p:sldLayoutId id="2147483763" r:id="rId21"/>
    <p:sldLayoutId id="2147483751" r:id="rId22"/>
    <p:sldLayoutId id="2147483753" r:id="rId23"/>
    <p:sldLayoutId id="2147483756" r:id="rId24"/>
    <p:sldLayoutId id="2147483740" r:id="rId25"/>
    <p:sldLayoutId id="2147483754" r:id="rId26"/>
    <p:sldLayoutId id="2147483755" r:id="rId27"/>
    <p:sldLayoutId id="2147483778" r:id="rId28"/>
    <p:sldLayoutId id="2147483779" r:id="rId29"/>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hyperlink" Target="http://www.1.com/12354.jpg" TargetMode="External"/><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hyperlink" Target="http://www.1.com/34.jpg"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supplier.ariba.com/" TargetMode="External"/><Relationship Id="rId2" Type="http://schemas.openxmlformats.org/officeDocument/2006/relationships/notesSlide" Target="../notesSlides/notesSlide16.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9.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9.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9.xml"/><Relationship Id="rId5" Type="http://schemas.openxmlformats.org/officeDocument/2006/relationships/image" Target="../media/image26.png"/><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9.xml"/><Relationship Id="rId5" Type="http://schemas.openxmlformats.org/officeDocument/2006/relationships/image" Target="../media/image33.png"/><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resentation Title"/>
          <p:cNvSpPr>
            <a:spLocks noGrp="1"/>
          </p:cNvSpPr>
          <p:nvPr>
            <p:ph type="title"/>
          </p:nvPr>
        </p:nvSpPr>
        <p:spPr bwMode="gray"/>
        <p:txBody>
          <a:bodyPr/>
          <a:lstStyle/>
          <a:p>
            <a:r>
              <a:rPr lang="en-US" dirty="0"/>
              <a:t>Creating and Publishing Static</a:t>
            </a:r>
            <a:br>
              <a:rPr lang="en-US" dirty="0"/>
            </a:br>
            <a:r>
              <a:rPr lang="en-US" dirty="0"/>
              <a:t>Catalogs for </a:t>
            </a:r>
            <a:r>
              <a:rPr lang="en-US" dirty="0">
                <a:solidFill>
                  <a:schemeClr val="accent1"/>
                </a:solidFill>
              </a:rPr>
              <a:t>Baker Hughes</a:t>
            </a:r>
            <a:endParaRPr lang="de-DE" dirty="0">
              <a:solidFill>
                <a:schemeClr val="accent1"/>
              </a:solidFill>
            </a:endParaRPr>
          </a:p>
        </p:txBody>
      </p:sp>
    </p:spTree>
    <p:extLst>
      <p:ext uri="{BB962C8B-B14F-4D97-AF65-F5344CB8AC3E}">
        <p14:creationId xmlns:p14="http://schemas.microsoft.com/office/powerpoint/2010/main" val="374625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latin typeface="+mj-lt"/>
              </a:rPr>
              <a:t>The Catalog </a:t>
            </a:r>
            <a:r>
              <a:rPr lang="en-US" noProof="0" dirty="0">
                <a:solidFill>
                  <a:schemeClr val="accent1"/>
                </a:solidFill>
                <a:latin typeface="+mj-lt"/>
              </a:rPr>
              <a:t>Template</a:t>
            </a:r>
          </a:p>
        </p:txBody>
      </p:sp>
    </p:spTree>
    <p:extLst>
      <p:ext uri="{BB962C8B-B14F-4D97-AF65-F5344CB8AC3E}">
        <p14:creationId xmlns:p14="http://schemas.microsoft.com/office/powerpoint/2010/main" val="3541986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noProof="0" dirty="0">
                <a:latin typeface="+mj-lt"/>
              </a:rPr>
              <a:t>The CIF Catalog Template</a:t>
            </a:r>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
        <p:nvSpPr>
          <p:cNvPr id="5" name="Content Placeholder 2"/>
          <p:cNvSpPr txBox="1">
            <a:spLocks/>
          </p:cNvSpPr>
          <p:nvPr/>
        </p:nvSpPr>
        <p:spPr bwMode="gray">
          <a:xfrm>
            <a:off x="503998" y="1617663"/>
            <a:ext cx="11186351" cy="1733550"/>
          </a:xfrm>
          <a:prstGeom prst="rect">
            <a:avLst/>
          </a:prstGeom>
        </p:spPr>
        <p:txBody>
          <a:bodyPr vert="horz" lIns="0" tIns="0" rIns="0" bIns="0" rtlCol="0">
            <a:noAutofit/>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400"/>
              </a:lnSpc>
              <a:spcBef>
                <a:spcPts val="0"/>
              </a:spcBef>
              <a:spcAft>
                <a:spcPts val="1200"/>
              </a:spcAft>
            </a:pPr>
            <a:r>
              <a:rPr lang="en-US" sz="2200" b="0" dirty="0">
                <a:latin typeface="Arial" panose="020B0604020202020204" pitchFamily="34" charset="0"/>
              </a:rPr>
              <a:t>CIF Catalogs are the most common type of static Catalogs. For ease of CIF Catalog creation, we provide Suppliers with an Excel template. The Supplier then creates and uploads the Catalog file to Ariba Network. Below is a sample of an Excel CIF Template:</a:t>
            </a:r>
          </a:p>
        </p:txBody>
      </p:sp>
      <p:pic>
        <p:nvPicPr>
          <p:cNvPr id="8" name="Picture 2" descr="C:\Users\i837236\AppData\Local\Temp\SNAGHTMLa78a915.PNG">
            <a:extLst>
              <a:ext uri="{FF2B5EF4-FFF2-40B4-BE49-F238E27FC236}">
                <a16:creationId xmlns:a16="http://schemas.microsoft.com/office/drawing/2014/main" id="{A0270C1F-DD70-470E-8E26-DD3A2F0B36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998" y="2750967"/>
            <a:ext cx="3655359" cy="164612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C:\Users\i837236\AppData\Local\Temp\SNAGHTMLa7b3f02.PNG">
            <a:extLst>
              <a:ext uri="{FF2B5EF4-FFF2-40B4-BE49-F238E27FC236}">
                <a16:creationId xmlns:a16="http://schemas.microsoft.com/office/drawing/2014/main" id="{1802DF92-E2AC-4AFE-A57E-6F0A9869AE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998" y="4691393"/>
            <a:ext cx="8402857" cy="142476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B273B09-FD2F-4F0B-87A7-9EE0A5C18534}"/>
              </a:ext>
            </a:extLst>
          </p:cNvPr>
          <p:cNvSpPr txBox="1"/>
          <p:nvPr/>
        </p:nvSpPr>
        <p:spPr>
          <a:xfrm>
            <a:off x="4252345" y="2750967"/>
            <a:ext cx="1577355" cy="276999"/>
          </a:xfrm>
          <a:prstGeom prst="rect">
            <a:avLst/>
          </a:prstGeom>
          <a:noFill/>
        </p:spPr>
        <p:txBody>
          <a:bodyPr wrap="none" lIns="0" tIns="0" rIns="0" bIns="0" rtlCol="0">
            <a:spAutoFit/>
          </a:bodyPr>
          <a:lstStyle/>
          <a:p>
            <a:pPr fontAlgn="base">
              <a:spcBef>
                <a:spcPct val="50000"/>
              </a:spcBef>
              <a:spcAft>
                <a:spcPct val="0"/>
              </a:spcAft>
              <a:buClr>
                <a:srgbClr val="F0AB00"/>
              </a:buClr>
              <a:buSzPct val="80000"/>
            </a:pPr>
            <a:r>
              <a:rPr lang="en-US" sz="1800" b="1" kern="0" dirty="0">
                <a:solidFill>
                  <a:schemeClr val="accent1"/>
                </a:solidFill>
                <a:ea typeface="Arial Unicode MS" pitchFamily="34" charset="-128"/>
                <a:cs typeface="Arial Unicode MS" pitchFamily="34" charset="-128"/>
              </a:rPr>
              <a:t>Header </a:t>
            </a:r>
            <a:r>
              <a:rPr lang="en-US" sz="1800" kern="0" dirty="0">
                <a:ea typeface="Arial Unicode MS" pitchFamily="34" charset="-128"/>
                <a:cs typeface="Arial Unicode MS" pitchFamily="34" charset="-128"/>
              </a:rPr>
              <a:t>section</a:t>
            </a:r>
          </a:p>
        </p:txBody>
      </p:sp>
      <p:sp>
        <p:nvSpPr>
          <p:cNvPr id="14" name="TextBox 13">
            <a:extLst>
              <a:ext uri="{FF2B5EF4-FFF2-40B4-BE49-F238E27FC236}">
                <a16:creationId xmlns:a16="http://schemas.microsoft.com/office/drawing/2014/main" id="{A79168AD-1E1D-48E2-9892-5C2931E1827E}"/>
              </a:ext>
            </a:extLst>
          </p:cNvPr>
          <p:cNvSpPr txBox="1"/>
          <p:nvPr/>
        </p:nvSpPr>
        <p:spPr>
          <a:xfrm>
            <a:off x="8999843" y="4691393"/>
            <a:ext cx="1295226" cy="276999"/>
          </a:xfrm>
          <a:prstGeom prst="rect">
            <a:avLst/>
          </a:prstGeom>
          <a:noFill/>
        </p:spPr>
        <p:txBody>
          <a:bodyPr wrap="none" lIns="0" tIns="0" rIns="0" bIns="0" rtlCol="0">
            <a:spAutoFit/>
          </a:bodyPr>
          <a:lstStyle/>
          <a:p>
            <a:pPr fontAlgn="base">
              <a:spcBef>
                <a:spcPct val="50000"/>
              </a:spcBef>
              <a:spcAft>
                <a:spcPct val="0"/>
              </a:spcAft>
              <a:buClr>
                <a:srgbClr val="F0AB00"/>
              </a:buClr>
              <a:buSzPct val="80000"/>
            </a:pPr>
            <a:r>
              <a:rPr lang="en-US" sz="1800" b="1" kern="0" dirty="0">
                <a:solidFill>
                  <a:schemeClr val="accent1"/>
                </a:solidFill>
                <a:ea typeface="Arial Unicode MS" pitchFamily="34" charset="-128"/>
                <a:cs typeface="Arial Unicode MS" pitchFamily="34" charset="-128"/>
              </a:rPr>
              <a:t>Data </a:t>
            </a:r>
            <a:r>
              <a:rPr lang="en-US" sz="1800" kern="0" dirty="0">
                <a:ea typeface="Arial Unicode MS" pitchFamily="34" charset="-128"/>
                <a:cs typeface="Arial Unicode MS" pitchFamily="34" charset="-128"/>
              </a:rPr>
              <a:t>section</a:t>
            </a:r>
          </a:p>
        </p:txBody>
      </p:sp>
    </p:spTree>
    <p:extLst>
      <p:ext uri="{BB962C8B-B14F-4D97-AF65-F5344CB8AC3E}">
        <p14:creationId xmlns:p14="http://schemas.microsoft.com/office/powerpoint/2010/main" val="32148436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noProof="0" dirty="0">
                <a:latin typeface="+mj-lt"/>
              </a:rPr>
              <a:t>The CIF Catalog Template</a:t>
            </a:r>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
        <p:nvSpPr>
          <p:cNvPr id="5" name="Content Placeholder 2"/>
          <p:cNvSpPr txBox="1">
            <a:spLocks/>
          </p:cNvSpPr>
          <p:nvPr/>
        </p:nvSpPr>
        <p:spPr bwMode="gray">
          <a:xfrm>
            <a:off x="504001" y="1617663"/>
            <a:ext cx="11186476" cy="1733550"/>
          </a:xfrm>
          <a:prstGeom prst="rect">
            <a:avLst/>
          </a:prstGeom>
        </p:spPr>
        <p:txBody>
          <a:bodyPr vert="horz" lIns="0" tIns="0" rIns="0" bIns="0" rtlCol="0">
            <a:noAutofit/>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b="0" dirty="0">
                <a:latin typeface="Arial" panose="020B0604020202020204" pitchFamily="34" charset="0"/>
              </a:rPr>
              <a:t>The Template is color coded and has Tool Tips that provide information about how to treat each field.</a:t>
            </a:r>
          </a:p>
          <a:p>
            <a:pPr>
              <a:lnSpc>
                <a:spcPts val="2300"/>
              </a:lnSpc>
              <a:spcBef>
                <a:spcPts val="0"/>
              </a:spcBef>
              <a:spcAft>
                <a:spcPts val="1200"/>
              </a:spcAft>
            </a:pPr>
            <a:r>
              <a:rPr lang="en-US" sz="2200" b="0" dirty="0">
                <a:latin typeface="Arial" panose="020B0604020202020204" pitchFamily="34" charset="0"/>
              </a:rPr>
              <a:t>Each Template includes specific instructions, including custom fields or other requirements set by Baker Hughes.</a:t>
            </a:r>
          </a:p>
          <a:p>
            <a:pPr>
              <a:lnSpc>
                <a:spcPts val="2300"/>
              </a:lnSpc>
              <a:spcBef>
                <a:spcPts val="0"/>
              </a:spcBef>
              <a:spcAft>
                <a:spcPts val="1200"/>
              </a:spcAft>
            </a:pPr>
            <a:endParaRPr lang="en-US" sz="2200" b="0" dirty="0">
              <a:latin typeface="Arial" panose="020B0604020202020204" pitchFamily="34" charset="0"/>
            </a:endParaRPr>
          </a:p>
          <a:p>
            <a:pPr>
              <a:lnSpc>
                <a:spcPts val="2300"/>
              </a:lnSpc>
              <a:spcBef>
                <a:spcPts val="0"/>
              </a:spcBef>
              <a:spcAft>
                <a:spcPts val="1200"/>
              </a:spcAft>
            </a:pPr>
            <a:endParaRPr lang="en-US" sz="2200" b="0" dirty="0">
              <a:latin typeface="Arial" panose="020B0604020202020204" pitchFamily="34" charset="0"/>
            </a:endParaRPr>
          </a:p>
          <a:p>
            <a:pPr>
              <a:lnSpc>
                <a:spcPts val="2300"/>
              </a:lnSpc>
              <a:spcBef>
                <a:spcPts val="0"/>
              </a:spcBef>
              <a:spcAft>
                <a:spcPts val="1200"/>
              </a:spcAft>
            </a:pPr>
            <a:endParaRPr lang="en-US" sz="2200" b="0" dirty="0">
              <a:latin typeface="Arial" panose="020B0604020202020204" pitchFamily="34" charset="0"/>
            </a:endParaRPr>
          </a:p>
          <a:p>
            <a:pPr>
              <a:lnSpc>
                <a:spcPts val="2300"/>
              </a:lnSpc>
              <a:spcBef>
                <a:spcPts val="2000"/>
              </a:spcBef>
              <a:spcAft>
                <a:spcPts val="1200"/>
              </a:spcAft>
            </a:pPr>
            <a:endParaRPr lang="en-US" sz="2200" b="0" kern="0" spc="-50" dirty="0">
              <a:solidFill>
                <a:srgbClr val="000000"/>
              </a:solidFill>
              <a:latin typeface="Arial" panose="020B0604020202020204" pitchFamily="34" charset="0"/>
            </a:endParaRPr>
          </a:p>
          <a:p>
            <a:pPr>
              <a:lnSpc>
                <a:spcPts val="2300"/>
              </a:lnSpc>
              <a:spcBef>
                <a:spcPts val="2000"/>
              </a:spcBef>
              <a:spcAft>
                <a:spcPts val="1200"/>
              </a:spcAft>
            </a:pPr>
            <a:r>
              <a:rPr lang="en-US" sz="2200" b="0" kern="0" spc="-50" dirty="0">
                <a:solidFill>
                  <a:srgbClr val="000000"/>
                </a:solidFill>
                <a:latin typeface="Arial" panose="020B0604020202020204" pitchFamily="34" charset="0"/>
              </a:rPr>
              <a:t>The CIF Template and instructions are provided to Suppliers as part of this education </a:t>
            </a:r>
            <a:r>
              <a:rPr lang="en-US" sz="2200" b="0" kern="0" dirty="0">
                <a:solidFill>
                  <a:srgbClr val="000000"/>
                </a:solidFill>
                <a:latin typeface="Arial" panose="020B0604020202020204" pitchFamily="34" charset="0"/>
              </a:rPr>
              <a:t>and can also be found on the Baker Hughes Supplier Portal page on the AN.</a:t>
            </a:r>
          </a:p>
          <a:p>
            <a:pPr>
              <a:lnSpc>
                <a:spcPts val="2300"/>
              </a:lnSpc>
              <a:spcBef>
                <a:spcPts val="0"/>
              </a:spcBef>
              <a:spcAft>
                <a:spcPts val="1200"/>
              </a:spcAft>
            </a:pPr>
            <a:endParaRPr lang="en-US" sz="2200" b="0" dirty="0">
              <a:latin typeface="Arial" panose="020B0604020202020204" pitchFamily="34" charset="0"/>
            </a:endParaRPr>
          </a:p>
        </p:txBody>
      </p:sp>
      <p:pic>
        <p:nvPicPr>
          <p:cNvPr id="1028" name="Picture 4" descr="C:\Users\i837236\AppData\Local\Temp\SNAGHTML9cf32b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980" y="3178413"/>
            <a:ext cx="8581461" cy="197772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Table 13"/>
          <p:cNvGraphicFramePr>
            <a:graphicFrameLocks noGrp="1"/>
          </p:cNvGraphicFramePr>
          <p:nvPr>
            <p:extLst>
              <p:ext uri="{D42A27DB-BD31-4B8C-83A1-F6EECF244321}">
                <p14:modId xmlns:p14="http://schemas.microsoft.com/office/powerpoint/2010/main" val="3917212519"/>
              </p:ext>
            </p:extLst>
          </p:nvPr>
        </p:nvGraphicFramePr>
        <p:xfrm>
          <a:off x="9781844" y="3351213"/>
          <a:ext cx="1908506" cy="1153959"/>
        </p:xfrm>
        <a:graphic>
          <a:graphicData uri="http://schemas.openxmlformats.org/drawingml/2006/table">
            <a:tbl>
              <a:tblPr firstRow="1" bandRow="1">
                <a:tableStyleId>{69012ECD-51FC-41F1-AA8D-1B2483CD663E}</a:tableStyleId>
              </a:tblPr>
              <a:tblGrid>
                <a:gridCol w="207887">
                  <a:extLst>
                    <a:ext uri="{9D8B030D-6E8A-4147-A177-3AD203B41FA5}">
                      <a16:colId xmlns:a16="http://schemas.microsoft.com/office/drawing/2014/main" val="20000"/>
                    </a:ext>
                  </a:extLst>
                </a:gridCol>
                <a:gridCol w="1700619">
                  <a:extLst>
                    <a:ext uri="{9D8B030D-6E8A-4147-A177-3AD203B41FA5}">
                      <a16:colId xmlns:a16="http://schemas.microsoft.com/office/drawing/2014/main" val="20001"/>
                    </a:ext>
                  </a:extLst>
                </a:gridCol>
              </a:tblGrid>
              <a:tr h="211415">
                <a:tc gridSpan="2">
                  <a:txBody>
                    <a:bodyPr/>
                    <a:lstStyle/>
                    <a:p>
                      <a:pPr algn="ctr"/>
                      <a:r>
                        <a:rPr lang="en-US" sz="900" b="0" dirty="0">
                          <a:solidFill>
                            <a:schemeClr val="tx1"/>
                          </a:solidFill>
                          <a:latin typeface="Arial" panose="020B0604020202020204" pitchFamily="34" charset="0"/>
                        </a:rPr>
                        <a:t>F I E L D   C O L O R   C O D E S</a:t>
                      </a:r>
                    </a:p>
                  </a:txBody>
                  <a:tcPr marL="70472" marR="70472" marT="35236" marB="35236">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207500">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0000"/>
                    </a:solidFill>
                  </a:tcPr>
                </a:tc>
                <a:tc>
                  <a:txBody>
                    <a:bodyPr/>
                    <a:lstStyle/>
                    <a:p>
                      <a:pPr>
                        <a:lnSpc>
                          <a:spcPts val="1400"/>
                        </a:lnSpc>
                      </a:pPr>
                      <a:r>
                        <a:rPr lang="en-US" sz="1100" baseline="0">
                          <a:latin typeface="Arial" panose="020B0604020202020204" pitchFamily="34" charset="0"/>
                        </a:rPr>
                        <a:t>Required</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1"/>
                  </a:ext>
                </a:extLst>
              </a:tr>
              <a:tr h="207500">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00B050"/>
                    </a:solidFill>
                  </a:tcPr>
                </a:tc>
                <a:tc>
                  <a:txBody>
                    <a:bodyPr/>
                    <a:lstStyle/>
                    <a:p>
                      <a:pPr>
                        <a:lnSpc>
                          <a:spcPts val="1400"/>
                        </a:lnSpc>
                      </a:pPr>
                      <a:r>
                        <a:rPr lang="en-US" sz="1100" baseline="0">
                          <a:latin typeface="Arial" panose="020B0604020202020204" pitchFamily="34" charset="0"/>
                        </a:rPr>
                        <a:t>Optional</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2"/>
                  </a:ext>
                </a:extLst>
              </a:tr>
              <a:tr h="235474">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79646"/>
                    </a:solidFill>
                  </a:tcPr>
                </a:tc>
                <a:tc>
                  <a:txBody>
                    <a:bodyPr/>
                    <a:lstStyle/>
                    <a:p>
                      <a:pPr>
                        <a:lnSpc>
                          <a:spcPts val="1400"/>
                        </a:lnSpc>
                      </a:pPr>
                      <a:r>
                        <a:rPr lang="en-US" sz="1100" baseline="0">
                          <a:latin typeface="Arial" panose="020B0604020202020204" pitchFamily="34" charset="0"/>
                        </a:rPr>
                        <a:t>Optional, but preferred</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3"/>
                  </a:ext>
                </a:extLst>
              </a:tr>
              <a:tr h="207500">
                <a:tc>
                  <a:txBody>
                    <a:bodyPr/>
                    <a:lstStyle/>
                    <a:p>
                      <a:pPr marL="0" algn="l" defTabSz="914400" rtl="0" eaLnBrk="1" latinLnBrk="0" hangingPunct="1">
                        <a:lnSpc>
                          <a:spcPts val="1400"/>
                        </a:lnSpc>
                      </a:pPr>
                      <a:endParaRPr lang="en-US" sz="1100" kern="1200" baseline="0">
                        <a:solidFill>
                          <a:schemeClr val="bg1"/>
                        </a:solidFill>
                        <a:latin typeface="Arial" panose="020B0604020202020204" pitchFamily="34" charset="0"/>
                        <a:ea typeface="+mn-ea"/>
                        <a:cs typeface="+mn-cs"/>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chemeClr val="bg1">
                        <a:lumMod val="50000"/>
                      </a:schemeClr>
                    </a:solidFill>
                  </a:tcPr>
                </a:tc>
                <a:tc>
                  <a:txBody>
                    <a:bodyPr/>
                    <a:lstStyle/>
                    <a:p>
                      <a:pPr marL="0" algn="l" defTabSz="914400" rtl="0" eaLnBrk="1" latinLnBrk="0" hangingPunct="1">
                        <a:lnSpc>
                          <a:spcPts val="1400"/>
                        </a:lnSpc>
                      </a:pPr>
                      <a:r>
                        <a:rPr lang="en-US" sz="1100" kern="1200" baseline="0" dirty="0">
                          <a:solidFill>
                            <a:schemeClr val="tx1"/>
                          </a:solidFill>
                          <a:latin typeface="Arial" panose="020B0604020202020204" pitchFamily="34" charset="0"/>
                          <a:ea typeface="+mn-ea"/>
                          <a:cs typeface="+mn-cs"/>
                        </a:rPr>
                        <a:t>Do not use</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03288056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latin typeface="+mj-lt"/>
              </a:rPr>
              <a:t>Creating a </a:t>
            </a:r>
            <a:r>
              <a:rPr lang="en-US" noProof="0" dirty="0">
                <a:solidFill>
                  <a:schemeClr val="accent1"/>
                </a:solidFill>
                <a:latin typeface="+mj-lt"/>
              </a:rPr>
              <a:t>CIF Catalog</a:t>
            </a:r>
          </a:p>
        </p:txBody>
      </p:sp>
    </p:spTree>
    <p:extLst>
      <p:ext uri="{BB962C8B-B14F-4D97-AF65-F5344CB8AC3E}">
        <p14:creationId xmlns:p14="http://schemas.microsoft.com/office/powerpoint/2010/main" val="69392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type="body" sz="quarter" idx="10"/>
          </p:nvPr>
        </p:nvSpPr>
        <p:spPr/>
        <p:txBody>
          <a:bodyPr/>
          <a:lstStyle/>
          <a:p>
            <a:pPr fontAlgn="base">
              <a:lnSpc>
                <a:spcPts val="2100"/>
              </a:lnSpc>
              <a:spcBef>
                <a:spcPts val="0"/>
              </a:spcBef>
              <a:spcAft>
                <a:spcPts val="600"/>
              </a:spcAft>
              <a:buClr>
                <a:srgbClr val="FFC000"/>
              </a:buClr>
              <a:buSzPct val="100000"/>
            </a:pPr>
            <a:r>
              <a:rPr lang="en-US" sz="2200" b="1" kern="0" dirty="0">
                <a:solidFill>
                  <a:schemeClr val="accent1"/>
                </a:solidFill>
              </a:rPr>
              <a:t>General Rules</a:t>
            </a:r>
          </a:p>
          <a:p>
            <a:pPr marL="461963" indent="-177800" fontAlgn="base">
              <a:lnSpc>
                <a:spcPts val="2200"/>
              </a:lnSpc>
              <a:spcBef>
                <a:spcPts val="0"/>
              </a:spcBef>
              <a:spcAft>
                <a:spcPts val="400"/>
              </a:spcAft>
              <a:buClr>
                <a:srgbClr val="FFC000"/>
              </a:buClr>
              <a:buSzPct val="100000"/>
              <a:buFont typeface="Wingdings" pitchFamily="2" charset="2"/>
              <a:buChar char="§"/>
            </a:pPr>
            <a:r>
              <a:rPr lang="en-US" b="0" kern="0" noProof="0" dirty="0">
                <a:solidFill>
                  <a:srgbClr val="000000"/>
                </a:solidFill>
              </a:rPr>
              <a:t>All fields marked “Required” must be populated </a:t>
            </a:r>
          </a:p>
          <a:p>
            <a:pPr marL="461963" indent="-177800" fontAlgn="base">
              <a:lnSpc>
                <a:spcPts val="2200"/>
              </a:lnSpc>
              <a:spcBef>
                <a:spcPts val="0"/>
              </a:spcBef>
              <a:spcAft>
                <a:spcPts val="400"/>
              </a:spcAft>
              <a:buClr>
                <a:srgbClr val="FFC000"/>
              </a:buClr>
              <a:buSzPct val="100000"/>
              <a:buFont typeface="Wingdings" pitchFamily="2" charset="2"/>
              <a:buChar char="§"/>
            </a:pPr>
            <a:r>
              <a:rPr lang="en-US" b="0" kern="0" noProof="0" dirty="0">
                <a:solidFill>
                  <a:srgbClr val="000000"/>
                </a:solidFill>
              </a:rPr>
              <a:t>Supplier Part Numbers must be unique per item</a:t>
            </a:r>
          </a:p>
          <a:p>
            <a:pPr marL="461963" indent="-177800" fontAlgn="base">
              <a:lnSpc>
                <a:spcPts val="2200"/>
              </a:lnSpc>
              <a:spcBef>
                <a:spcPts val="0"/>
              </a:spcBef>
              <a:spcAft>
                <a:spcPts val="1200"/>
              </a:spcAft>
              <a:buClr>
                <a:srgbClr val="FFC000"/>
              </a:buClr>
              <a:buSzPct val="100000"/>
              <a:buFont typeface="Wingdings" pitchFamily="2" charset="2"/>
              <a:buChar char="§"/>
            </a:pPr>
            <a:r>
              <a:rPr lang="en-US" b="0" kern="0" noProof="0" dirty="0">
                <a:solidFill>
                  <a:srgbClr val="000000"/>
                </a:solidFill>
              </a:rPr>
              <a:t>Commodity Codes must be assigned to each item</a:t>
            </a:r>
          </a:p>
          <a:p>
            <a:pPr fontAlgn="base">
              <a:lnSpc>
                <a:spcPts val="2100"/>
              </a:lnSpc>
              <a:spcBef>
                <a:spcPts val="0"/>
              </a:spcBef>
              <a:spcAft>
                <a:spcPts val="600"/>
              </a:spcAft>
              <a:buClr>
                <a:srgbClr val="FFC000"/>
              </a:buClr>
              <a:buSzPct val="100000"/>
            </a:pPr>
            <a:r>
              <a:rPr lang="en-US" sz="2200" b="1" kern="0" dirty="0">
                <a:solidFill>
                  <a:schemeClr val="accent1"/>
                </a:solidFill>
              </a:rPr>
              <a:t>Best Practices</a:t>
            </a: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Data should be submitted in “Sentence case”—using both upper and lower case letters—not in </a:t>
            </a:r>
            <a:r>
              <a:rPr lang="en-US" sz="2000" b="0" kern="0" noProof="0" dirty="0">
                <a:solidFill>
                  <a:srgbClr val="000000"/>
                </a:solidFill>
              </a:rPr>
              <a:t>ALL CAPS </a:t>
            </a:r>
            <a:r>
              <a:rPr lang="en-US" sz="2000" kern="0" dirty="0">
                <a:solidFill>
                  <a:srgbClr val="000000"/>
                </a:solidFill>
              </a:rPr>
              <a:t>or all lower case text</a:t>
            </a: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Abbreviations should be kept to a minimum—if you have the space, spell it out</a:t>
            </a: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Be descriptive in the Description field—all the words are indexed for ease of finding the items</a:t>
            </a: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Use Short Names not just Descriptions—it makes it easier for Users, and you get an additional 80 characters to describe your item</a:t>
            </a: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Always include images</a:t>
            </a:r>
          </a:p>
          <a:p>
            <a:pPr fontAlgn="base">
              <a:lnSpc>
                <a:spcPts val="2300"/>
              </a:lnSpc>
              <a:spcBef>
                <a:spcPts val="0"/>
              </a:spcBef>
              <a:spcAft>
                <a:spcPts val="400"/>
              </a:spcAft>
              <a:buClr>
                <a:srgbClr val="FFC000"/>
              </a:buClr>
              <a:buSzPct val="100000"/>
            </a:pPr>
            <a:endParaRPr lang="en-US" sz="2200" kern="0" dirty="0">
              <a:solidFill>
                <a:srgbClr val="000000"/>
              </a:solidFill>
            </a:endParaRPr>
          </a:p>
        </p:txBody>
      </p:sp>
      <p:sp>
        <p:nvSpPr>
          <p:cNvPr id="3" name="Title 2"/>
          <p:cNvSpPr>
            <a:spLocks noGrp="1"/>
          </p:cNvSpPr>
          <p:nvPr>
            <p:ph type="title"/>
          </p:nvPr>
        </p:nvSpPr>
        <p:spPr/>
        <p:txBody>
          <a:bodyPr/>
          <a:lstStyle/>
          <a:p>
            <a:r>
              <a:rPr lang="en-US" noProof="0" dirty="0">
                <a:latin typeface="+mj-lt"/>
              </a:rPr>
              <a:t>Creating a CIF Catalog</a:t>
            </a:r>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
        <p:nvSpPr>
          <p:cNvPr id="7"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Tree>
    <p:extLst>
      <p:ext uri="{BB962C8B-B14F-4D97-AF65-F5344CB8AC3E}">
        <p14:creationId xmlns:p14="http://schemas.microsoft.com/office/powerpoint/2010/main" val="144608923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dirty="0">
                <a:latin typeface="+mj-lt"/>
              </a:rPr>
              <a:t>Creating a CIF Catalog</a:t>
            </a:r>
          </a:p>
        </p:txBody>
      </p:sp>
      <p:sp>
        <p:nvSpPr>
          <p:cNvPr id="12" name="Content Placeholder 2"/>
          <p:cNvSpPr txBox="1">
            <a:spLocks/>
          </p:cNvSpPr>
          <p:nvPr/>
        </p:nvSpPr>
        <p:spPr>
          <a:xfrm>
            <a:off x="435548" y="1539705"/>
            <a:ext cx="8071078" cy="1734074"/>
          </a:xfrm>
          <a:prstGeom prst="rect">
            <a:avLst/>
          </a:prstGeom>
        </p:spPr>
        <p:txBody>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dirty="0">
                <a:solidFill>
                  <a:schemeClr val="accent1"/>
                </a:solidFill>
                <a:latin typeface="Arial" panose="020B0604020202020204" pitchFamily="34" charset="0"/>
              </a:rPr>
              <a:t>The Header Section</a:t>
            </a:r>
          </a:p>
        </p:txBody>
      </p:sp>
      <p:pic>
        <p:nvPicPr>
          <p:cNvPr id="7" name="Picture 2" descr="C:\Users\mardavis\AppData\Local\Temp\SNAGHTML4d5a7eb.PNG">
            <a:extLst>
              <a:ext uri="{FF2B5EF4-FFF2-40B4-BE49-F238E27FC236}">
                <a16:creationId xmlns:a16="http://schemas.microsoft.com/office/drawing/2014/main" id="{8658651A-980D-4CEA-89C3-4667832CE4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001" y="1919031"/>
            <a:ext cx="3457143" cy="1923810"/>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4">
            <a:extLst>
              <a:ext uri="{FF2B5EF4-FFF2-40B4-BE49-F238E27FC236}">
                <a16:creationId xmlns:a16="http://schemas.microsoft.com/office/drawing/2014/main" id="{E10700A1-F0FE-4585-9708-9FD33AFCBD55}"/>
              </a:ext>
            </a:extLst>
          </p:cNvPr>
          <p:cNvSpPr txBox="1">
            <a:spLocks noChangeArrowheads="1"/>
          </p:cNvSpPr>
          <p:nvPr/>
        </p:nvSpPr>
        <p:spPr bwMode="auto">
          <a:xfrm>
            <a:off x="5562897" y="1806268"/>
            <a:ext cx="6050089" cy="4029308"/>
          </a:xfrm>
          <a:prstGeom prst="rect">
            <a:avLst/>
          </a:prstGeom>
          <a:noFill/>
          <a:ln w="9525">
            <a:noFill/>
            <a:miter lim="800000"/>
            <a:headEnd/>
            <a:tailEnd type="none" w="lg" len="lg"/>
          </a:ln>
        </p:spPr>
        <p:txBody>
          <a:bodyPr wrap="square">
            <a:spAutoFit/>
          </a:bodyPr>
          <a:lstStyle/>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CIF_I_V3.0—</a:t>
            </a:r>
            <a:r>
              <a:rPr lang="fr-FR" sz="1200" dirty="0">
                <a:latin typeface="Arial Narrow" panose="020B0606020202030204" pitchFamily="34" charset="0"/>
              </a:rPr>
              <a:t>Specifies the </a:t>
            </a:r>
            <a:r>
              <a:rPr lang="fr-FR" sz="1200" dirty="0" err="1">
                <a:latin typeface="Arial Narrow" panose="020B0606020202030204" pitchFamily="34" charset="0"/>
              </a:rPr>
              <a:t>Catalog</a:t>
            </a:r>
            <a:r>
              <a:rPr lang="fr-FR" sz="1200" dirty="0">
                <a:latin typeface="Arial Narrow" panose="020B0606020202030204" pitchFamily="34" charset="0"/>
              </a:rPr>
              <a:t> format (CIF 3.0). Do not change </a:t>
            </a:r>
            <a:r>
              <a:rPr lang="fr-FR" sz="1200" dirty="0" err="1">
                <a:latin typeface="Arial Narrow" panose="020B0606020202030204" pitchFamily="34" charset="0"/>
              </a:rPr>
              <a:t>this</a:t>
            </a:r>
            <a:r>
              <a:rPr lang="fr-FR" sz="1200" dirty="0">
                <a:latin typeface="Arial Narrow" panose="020B0606020202030204" pitchFamily="34" charset="0"/>
              </a:rPr>
              <a:t> value</a:t>
            </a:r>
            <a:endParaRPr lang="en-US" sz="1200" dirty="0">
              <a:latin typeface="Arial Narrow" panose="020B0606020202030204" pitchFamily="34" charset="0"/>
            </a:endParaRP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CHARSET—</a:t>
            </a:r>
            <a:r>
              <a:rPr lang="en-US" sz="1200" dirty="0">
                <a:latin typeface="Arial Narrow" panose="020B0606020202030204" pitchFamily="34" charset="0"/>
              </a:rPr>
              <a:t>UTF-8 Specifies the data coding type. Do not change this value, unless instructed by your Catalog Expert</a:t>
            </a: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LOADMODE—</a:t>
            </a:r>
            <a:r>
              <a:rPr lang="en-US" sz="1200" dirty="0">
                <a:latin typeface="Arial Narrow" panose="020B0606020202030204" pitchFamily="34" charset="0"/>
              </a:rPr>
              <a:t>F  (Full) or I (Incremental)</a:t>
            </a:r>
            <a:endParaRPr lang="fr-FR" sz="1200" dirty="0">
              <a:latin typeface="Arial Narrow" panose="020B0606020202030204" pitchFamily="34" charset="0"/>
            </a:endParaRP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CODEFORMAT—</a:t>
            </a:r>
            <a:r>
              <a:rPr lang="en-US" sz="1200" dirty="0">
                <a:latin typeface="Arial Narrow" panose="020B0606020202030204" pitchFamily="34" charset="0"/>
              </a:rPr>
              <a:t>S</a:t>
            </a:r>
            <a:r>
              <a:rPr lang="fr-FR" sz="1200" dirty="0" err="1">
                <a:latin typeface="Arial Narrow" panose="020B0606020202030204" pitchFamily="34" charset="0"/>
              </a:rPr>
              <a:t>pecifies</a:t>
            </a:r>
            <a:r>
              <a:rPr lang="fr-FR" sz="1200" dirty="0">
                <a:latin typeface="Arial Narrow" panose="020B0606020202030204" pitchFamily="34" charset="0"/>
              </a:rPr>
              <a:t> the </a:t>
            </a:r>
            <a:r>
              <a:rPr lang="fr-FR" sz="1200" dirty="0" err="1">
                <a:latin typeface="Arial Narrow" panose="020B0606020202030204" pitchFamily="34" charset="0"/>
              </a:rPr>
              <a:t>commodity</a:t>
            </a:r>
            <a:r>
              <a:rPr lang="fr-FR" sz="1200" dirty="0">
                <a:latin typeface="Arial Narrow" panose="020B0606020202030204" pitchFamily="34" charset="0"/>
              </a:rPr>
              <a:t> </a:t>
            </a:r>
            <a:r>
              <a:rPr lang="fr-FR" sz="1200" dirty="0" err="1">
                <a:latin typeface="Arial Narrow" panose="020B0606020202030204" pitchFamily="34" charset="0"/>
              </a:rPr>
              <a:t>coding</a:t>
            </a:r>
            <a:r>
              <a:rPr lang="fr-FR" sz="1200" dirty="0">
                <a:latin typeface="Arial Narrow" panose="020B0606020202030204" pitchFamily="34" charset="0"/>
              </a:rPr>
              <a:t> (UNSPSC: </a:t>
            </a:r>
            <a:r>
              <a:rPr lang="en-US" sz="1200" dirty="0">
                <a:latin typeface="Arial Narrow" panose="020B0606020202030204" pitchFamily="34" charset="0"/>
              </a:rPr>
              <a:t>United Nations Standard Products and Services Code</a:t>
            </a:r>
            <a:r>
              <a:rPr lang="fr-FR" sz="1200" dirty="0">
                <a:latin typeface="Arial Narrow" panose="020B0606020202030204" pitchFamily="34" charset="0"/>
              </a:rPr>
              <a:t>) in the </a:t>
            </a:r>
            <a:r>
              <a:rPr lang="fr-FR" sz="1200" dirty="0" err="1">
                <a:latin typeface="Arial Narrow" panose="020B0606020202030204" pitchFamily="34" charset="0"/>
              </a:rPr>
              <a:t>field</a:t>
            </a:r>
            <a:r>
              <a:rPr lang="fr-FR" sz="1200" dirty="0">
                <a:latin typeface="Arial Narrow" panose="020B0606020202030204" pitchFamily="34" charset="0"/>
              </a:rPr>
              <a:t> “SPSC Code”</a:t>
            </a:r>
          </a:p>
          <a:p>
            <a:pPr marL="115888"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CURRENCY—</a:t>
            </a:r>
            <a:r>
              <a:rPr lang="en-US" sz="1200" dirty="0">
                <a:latin typeface="Arial Narrow" panose="020B0606020202030204" pitchFamily="34" charset="0"/>
              </a:rPr>
              <a:t>Specifies the currency used for the prices. The value “USD” (United States Dollar) is here by default and can be changed to a difference currency</a:t>
            </a: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SUPPLIERID_DOMAIN—</a:t>
            </a:r>
            <a:r>
              <a:rPr lang="fr-FR" sz="1200" dirty="0" err="1">
                <a:latin typeface="Arial Narrow" panose="020B0606020202030204" pitchFamily="34" charset="0"/>
              </a:rPr>
              <a:t>Specifies</a:t>
            </a:r>
            <a:r>
              <a:rPr lang="fr-FR" sz="1200" dirty="0">
                <a:latin typeface="Arial Narrow" panose="020B0606020202030204" pitchFamily="34" charset="0"/>
              </a:rPr>
              <a:t> the Domain </a:t>
            </a:r>
            <a:r>
              <a:rPr lang="fr-FR" sz="1200" dirty="0" err="1">
                <a:latin typeface="Arial Narrow" panose="020B0606020202030204" pitchFamily="34" charset="0"/>
              </a:rPr>
              <a:t>used</a:t>
            </a:r>
            <a:r>
              <a:rPr lang="fr-FR" sz="1200" dirty="0">
                <a:latin typeface="Arial Narrow" panose="020B0606020202030204" pitchFamily="34" charset="0"/>
              </a:rPr>
              <a:t>. The </a:t>
            </a:r>
            <a:r>
              <a:rPr lang="fr-FR" sz="1200" dirty="0" err="1">
                <a:latin typeface="Arial Narrow" panose="020B0606020202030204" pitchFamily="34" charset="0"/>
              </a:rPr>
              <a:t>preferred</a:t>
            </a:r>
            <a:r>
              <a:rPr lang="fr-FR" sz="1200" dirty="0">
                <a:latin typeface="Arial Narrow" panose="020B0606020202030204" pitchFamily="34" charset="0"/>
              </a:rPr>
              <a:t> value </a:t>
            </a:r>
            <a:r>
              <a:rPr lang="fr-FR" sz="1200" dirty="0" err="1">
                <a:latin typeface="Arial Narrow" panose="020B0606020202030204" pitchFamily="34" charset="0"/>
              </a:rPr>
              <a:t>is</a:t>
            </a:r>
            <a:r>
              <a:rPr lang="fr-FR" sz="1200" dirty="0">
                <a:latin typeface="Arial Narrow" panose="020B0606020202030204" pitchFamily="34" charset="0"/>
              </a:rPr>
              <a:t> the </a:t>
            </a:r>
            <a:r>
              <a:rPr lang="fr-FR" sz="1200" dirty="0" err="1">
                <a:latin typeface="Arial Narrow" panose="020B0606020202030204" pitchFamily="34" charset="0"/>
              </a:rPr>
              <a:t>Supplier’s</a:t>
            </a:r>
            <a:r>
              <a:rPr lang="fr-FR" sz="1200" dirty="0">
                <a:latin typeface="Arial Narrow" panose="020B0606020202030204" pitchFamily="34" charset="0"/>
              </a:rPr>
              <a:t> </a:t>
            </a:r>
            <a:r>
              <a:rPr lang="fr-FR" sz="1200" dirty="0" err="1">
                <a:latin typeface="Arial Narrow" panose="020B0606020202030204" pitchFamily="34" charset="0"/>
              </a:rPr>
              <a:t>Ariba</a:t>
            </a:r>
            <a:r>
              <a:rPr lang="fr-FR" sz="1200" dirty="0">
                <a:latin typeface="Arial Narrow" panose="020B0606020202030204" pitchFamily="34" charset="0"/>
              </a:rPr>
              <a:t> Network ID </a:t>
            </a:r>
            <a:r>
              <a:rPr lang="fr-FR" sz="1200" dirty="0" err="1">
                <a:latin typeface="Arial Narrow" panose="020B0606020202030204" pitchFamily="34" charset="0"/>
              </a:rPr>
              <a:t>Number</a:t>
            </a:r>
            <a:r>
              <a:rPr lang="fr-FR" sz="1200" dirty="0">
                <a:latin typeface="Arial Narrow" panose="020B0606020202030204" pitchFamily="34" charset="0"/>
              </a:rPr>
              <a:t>—“</a:t>
            </a:r>
            <a:r>
              <a:rPr lang="fr-FR" sz="1200" dirty="0" err="1">
                <a:latin typeface="Arial Narrow" panose="020B0606020202030204" pitchFamily="34" charset="0"/>
              </a:rPr>
              <a:t>NetworkID</a:t>
            </a:r>
            <a:r>
              <a:rPr lang="fr-FR" sz="1200" dirty="0">
                <a:latin typeface="Arial Narrow" panose="020B0606020202030204" pitchFamily="34" charset="0"/>
              </a:rPr>
              <a:t>”. </a:t>
            </a:r>
            <a:r>
              <a:rPr lang="fr-FR" sz="1200" dirty="0" err="1">
                <a:latin typeface="Arial Narrow" panose="020B0606020202030204" pitchFamily="34" charset="0"/>
              </a:rPr>
              <a:t>Other</a:t>
            </a:r>
            <a:r>
              <a:rPr lang="fr-FR" sz="1200" dirty="0">
                <a:latin typeface="Arial Narrow" panose="020B0606020202030204" pitchFamily="34" charset="0"/>
              </a:rPr>
              <a:t> values </a:t>
            </a:r>
            <a:r>
              <a:rPr lang="fr-FR" sz="1200" dirty="0" err="1">
                <a:latin typeface="Arial Narrow" panose="020B0606020202030204" pitchFamily="34" charset="0"/>
              </a:rPr>
              <a:t>include</a:t>
            </a:r>
            <a:r>
              <a:rPr lang="fr-FR" sz="1200" dirty="0">
                <a:latin typeface="Arial Narrow" panose="020B0606020202030204" pitchFamily="34" charset="0"/>
              </a:rPr>
              <a:t> “DUNS”, “</a:t>
            </a:r>
            <a:r>
              <a:rPr lang="fr-FR" sz="1200" dirty="0" err="1">
                <a:latin typeface="Arial Narrow" panose="020B0606020202030204" pitchFamily="34" charset="0"/>
              </a:rPr>
              <a:t>internalsupplierid</a:t>
            </a:r>
            <a:r>
              <a:rPr lang="fr-FR" sz="1200" dirty="0">
                <a:latin typeface="Arial Narrow" panose="020B0606020202030204" pitchFamily="34" charset="0"/>
              </a:rPr>
              <a:t>” or </a:t>
            </a:r>
            <a:r>
              <a:rPr lang="fr-FR" sz="1200" dirty="0" err="1">
                <a:latin typeface="Arial Narrow" panose="020B0606020202030204" pitchFamily="34" charset="0"/>
              </a:rPr>
              <a:t>other</a:t>
            </a:r>
            <a:r>
              <a:rPr lang="fr-FR" sz="1200" dirty="0">
                <a:latin typeface="Arial Narrow" panose="020B0606020202030204" pitchFamily="34" charset="0"/>
              </a:rPr>
              <a:t> custom values</a:t>
            </a:r>
          </a:p>
          <a:p>
            <a:pPr marL="115888"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ITEMCOUNT—</a:t>
            </a:r>
            <a:r>
              <a:rPr lang="fr-FR" sz="1200" dirty="0" err="1">
                <a:latin typeface="Arial Narrow" panose="020B0606020202030204" pitchFamily="34" charset="0"/>
              </a:rPr>
              <a:t>Specifies</a:t>
            </a:r>
            <a:r>
              <a:rPr lang="fr-FR" sz="1200" dirty="0">
                <a:latin typeface="Arial Narrow" panose="020B0606020202030204" pitchFamily="34" charset="0"/>
              </a:rPr>
              <a:t> the </a:t>
            </a:r>
            <a:r>
              <a:rPr lang="fr-FR" sz="1200" dirty="0" err="1">
                <a:latin typeface="Arial Narrow" panose="020B0606020202030204" pitchFamily="34" charset="0"/>
              </a:rPr>
              <a:t>number</a:t>
            </a:r>
            <a:r>
              <a:rPr lang="fr-FR" sz="1200" dirty="0">
                <a:latin typeface="Arial Narrow" panose="020B0606020202030204" pitchFamily="34" charset="0"/>
              </a:rPr>
              <a:t> of items of the </a:t>
            </a:r>
            <a:r>
              <a:rPr lang="fr-FR" sz="1200" dirty="0" err="1">
                <a:latin typeface="Arial Narrow" panose="020B0606020202030204" pitchFamily="34" charset="0"/>
              </a:rPr>
              <a:t>Catalog</a:t>
            </a:r>
            <a:r>
              <a:rPr lang="fr-FR" sz="1200" dirty="0">
                <a:latin typeface="Arial Narrow" panose="020B0606020202030204" pitchFamily="34" charset="0"/>
              </a:rPr>
              <a:t>. Enter the total </a:t>
            </a:r>
            <a:r>
              <a:rPr lang="fr-FR" sz="1200" dirty="0" err="1">
                <a:latin typeface="Arial Narrow" panose="020B0606020202030204" pitchFamily="34" charset="0"/>
              </a:rPr>
              <a:t>number</a:t>
            </a:r>
            <a:r>
              <a:rPr lang="fr-FR" sz="1200" dirty="0">
                <a:latin typeface="Arial Narrow" panose="020B0606020202030204" pitchFamily="34" charset="0"/>
              </a:rPr>
              <a:t> of all items </a:t>
            </a:r>
            <a:r>
              <a:rPr lang="fr-FR" sz="1200" dirty="0" err="1">
                <a:latin typeface="Arial Narrow" panose="020B0606020202030204" pitchFamily="34" charset="0"/>
              </a:rPr>
              <a:t>between</a:t>
            </a:r>
            <a:r>
              <a:rPr lang="fr-FR" sz="1200" dirty="0">
                <a:latin typeface="Arial Narrow" panose="020B0606020202030204" pitchFamily="34" charset="0"/>
              </a:rPr>
              <a:t> the DATA and ENDOFDATA markers</a:t>
            </a:r>
          </a:p>
          <a:p>
            <a:pPr marL="115888"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TIMESTAMP—</a:t>
            </a:r>
            <a:r>
              <a:rPr lang="fr-FR" sz="1200" dirty="0">
                <a:latin typeface="Arial Narrow" panose="020B0606020202030204" pitchFamily="34" charset="0"/>
              </a:rPr>
              <a:t>Enter the date </a:t>
            </a:r>
            <a:r>
              <a:rPr lang="fr-FR" sz="1200" dirty="0" err="1">
                <a:latin typeface="Arial Narrow" panose="020B0606020202030204" pitchFamily="34" charset="0"/>
              </a:rPr>
              <a:t>you</a:t>
            </a:r>
            <a:r>
              <a:rPr lang="fr-FR" sz="1200" dirty="0">
                <a:latin typeface="Arial Narrow" panose="020B0606020202030204" pitchFamily="34" charset="0"/>
              </a:rPr>
              <a:t> </a:t>
            </a:r>
            <a:r>
              <a:rPr lang="fr-FR" sz="1200" dirty="0" err="1">
                <a:latin typeface="Arial Narrow" panose="020B0606020202030204" pitchFamily="34" charset="0"/>
              </a:rPr>
              <a:t>created</a:t>
            </a:r>
            <a:r>
              <a:rPr lang="fr-FR" sz="1200" dirty="0">
                <a:latin typeface="Arial Narrow" panose="020B0606020202030204" pitchFamily="34" charset="0"/>
              </a:rPr>
              <a:t> </a:t>
            </a:r>
            <a:r>
              <a:rPr lang="fr-FR" sz="1200" dirty="0" err="1">
                <a:latin typeface="Arial Narrow" panose="020B0606020202030204" pitchFamily="34" charset="0"/>
              </a:rPr>
              <a:t>your</a:t>
            </a:r>
            <a:r>
              <a:rPr lang="fr-FR" sz="1200" dirty="0">
                <a:latin typeface="Arial Narrow" panose="020B0606020202030204" pitchFamily="34" charset="0"/>
              </a:rPr>
              <a:t> </a:t>
            </a:r>
            <a:r>
              <a:rPr lang="fr-FR" sz="1200" dirty="0" err="1">
                <a:latin typeface="Arial Narrow" panose="020B0606020202030204" pitchFamily="34" charset="0"/>
              </a:rPr>
              <a:t>Catalog</a:t>
            </a:r>
            <a:r>
              <a:rPr lang="fr-FR" sz="1200" dirty="0">
                <a:latin typeface="Arial Narrow" panose="020B0606020202030204" pitchFamily="34" charset="0"/>
              </a:rPr>
              <a:t>. </a:t>
            </a:r>
          </a:p>
          <a:p>
            <a:pPr marL="115888" indent="-115888">
              <a:lnSpc>
                <a:spcPts val="1300"/>
              </a:lnSpc>
              <a:spcAft>
                <a:spcPts val="600"/>
              </a:spcAft>
              <a:buFont typeface="Wingdings" pitchFamily="2" charset="2"/>
              <a:buChar char="§"/>
              <a:defRPr/>
            </a:pPr>
            <a:r>
              <a:rPr lang="en-US" sz="1200" b="1" dirty="0">
                <a:latin typeface="Arial Narrow" panose="020B0606020202030204" pitchFamily="34" charset="0"/>
              </a:rPr>
              <a:t>UNUOM—</a:t>
            </a:r>
            <a:r>
              <a:rPr lang="fr-FR" sz="1200" dirty="0">
                <a:latin typeface="Arial Narrow" panose="020B0606020202030204" pitchFamily="34" charset="0"/>
              </a:rPr>
              <a:t>If  set to “TRUE”, the Unit Of </a:t>
            </a:r>
            <a:r>
              <a:rPr lang="fr-FR" sz="1200" dirty="0" err="1">
                <a:latin typeface="Arial Narrow" panose="020B0606020202030204" pitchFamily="34" charset="0"/>
              </a:rPr>
              <a:t>Measure</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set to UNUOM (United Nations Unit of </a:t>
            </a:r>
            <a:r>
              <a:rPr lang="fr-FR" sz="1200" dirty="0" err="1">
                <a:latin typeface="Arial Narrow" panose="020B0606020202030204" pitchFamily="34" charset="0"/>
              </a:rPr>
              <a:t>Measure</a:t>
            </a:r>
            <a:r>
              <a:rPr lang="fr-FR" sz="1200" dirty="0">
                <a:latin typeface="Arial Narrow" panose="020B0606020202030204" pitchFamily="34" charset="0"/>
              </a:rPr>
              <a:t>); if set to “FALSE”,  the value </a:t>
            </a:r>
            <a:r>
              <a:rPr lang="fr-FR" sz="1200" dirty="0" err="1">
                <a:latin typeface="Arial Narrow" panose="020B0606020202030204" pitchFamily="34" charset="0"/>
              </a:rPr>
              <a:t>is</a:t>
            </a:r>
            <a:r>
              <a:rPr lang="fr-FR" sz="1200" dirty="0">
                <a:latin typeface="Arial Narrow" panose="020B0606020202030204" pitchFamily="34" charset="0"/>
              </a:rPr>
              <a:t> set to ANSI. (</a:t>
            </a:r>
            <a:r>
              <a:rPr lang="fr-FR" sz="1200" dirty="0" err="1">
                <a:latin typeface="Arial Narrow" panose="020B0606020202030204" pitchFamily="34" charset="0"/>
              </a:rPr>
              <a:t>Ariba</a:t>
            </a:r>
            <a:r>
              <a:rPr lang="fr-FR" sz="1200" dirty="0">
                <a:latin typeface="Arial Narrow" panose="020B0606020202030204" pitchFamily="34" charset="0"/>
              </a:rPr>
              <a:t> </a:t>
            </a:r>
            <a:r>
              <a:rPr lang="fr-FR" sz="1200" dirty="0" err="1">
                <a:latin typeface="Arial Narrow" panose="020B0606020202030204" pitchFamily="34" charset="0"/>
              </a:rPr>
              <a:t>recommends</a:t>
            </a:r>
            <a:r>
              <a:rPr lang="fr-FR" sz="1200" dirty="0">
                <a:latin typeface="Arial Narrow" panose="020B0606020202030204" pitchFamily="34" charset="0"/>
              </a:rPr>
              <a:t> UNUOM)</a:t>
            </a:r>
          </a:p>
          <a:p>
            <a:pPr marL="115888" lvl="1" indent="-115888">
              <a:lnSpc>
                <a:spcPts val="1300"/>
              </a:lnSpc>
              <a:spcAft>
                <a:spcPts val="600"/>
              </a:spcAft>
              <a:buFont typeface="Wingdings" pitchFamily="2" charset="2"/>
              <a:buChar char="§"/>
              <a:defRPr/>
            </a:pPr>
            <a:r>
              <a:rPr lang="en-US" sz="1200" b="1" dirty="0">
                <a:solidFill>
                  <a:srgbClr val="FF0000"/>
                </a:solidFill>
                <a:latin typeface="Arial Narrow" panose="020B0606020202030204" pitchFamily="34" charset="0"/>
              </a:rPr>
              <a:t>COMMENTS—</a:t>
            </a:r>
            <a:r>
              <a:rPr lang="fr-FR" sz="1200" dirty="0">
                <a:latin typeface="Arial Narrow" panose="020B0606020202030204" pitchFamily="34" charset="0"/>
              </a:rPr>
              <a:t>This </a:t>
            </a:r>
            <a:r>
              <a:rPr lang="fr-FR" sz="1200" dirty="0" err="1">
                <a:latin typeface="Arial Narrow" panose="020B0606020202030204" pitchFamily="34" charset="0"/>
              </a:rPr>
              <a:t>field</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a:t>
            </a:r>
            <a:r>
              <a:rPr lang="fr-FR" sz="1200" dirty="0" err="1">
                <a:latin typeface="Arial Narrow" panose="020B0606020202030204" pitchFamily="34" charset="0"/>
              </a:rPr>
              <a:t>optional</a:t>
            </a:r>
            <a:r>
              <a:rPr lang="fr-FR" sz="1200" dirty="0">
                <a:latin typeface="Arial Narrow" panose="020B0606020202030204" pitchFamily="34" charset="0"/>
              </a:rPr>
              <a:t>, but </a:t>
            </a:r>
            <a:r>
              <a:rPr lang="fr-FR" sz="1200" dirty="0" err="1">
                <a:latin typeface="Arial Narrow" panose="020B0606020202030204" pitchFamily="34" charset="0"/>
              </a:rPr>
              <a:t>can</a:t>
            </a:r>
            <a:r>
              <a:rPr lang="fr-FR" sz="1200" dirty="0">
                <a:latin typeface="Arial Narrow" panose="020B0606020202030204" pitchFamily="34" charset="0"/>
              </a:rPr>
              <a:t> </a:t>
            </a:r>
            <a:r>
              <a:rPr lang="fr-FR" sz="1200" dirty="0" err="1">
                <a:latin typeface="Arial Narrow" panose="020B0606020202030204" pitchFamily="34" charset="0"/>
              </a:rPr>
              <a:t>be</a:t>
            </a:r>
            <a:r>
              <a:rPr lang="fr-FR" sz="1200" dirty="0">
                <a:latin typeface="Arial Narrow" panose="020B0606020202030204" pitchFamily="34" charset="0"/>
              </a:rPr>
              <a:t> </a:t>
            </a:r>
            <a:r>
              <a:rPr lang="fr-FR" sz="1200" dirty="0" err="1">
                <a:latin typeface="Arial Narrow" panose="020B0606020202030204" pitchFamily="34" charset="0"/>
              </a:rPr>
              <a:t>used</a:t>
            </a:r>
            <a:r>
              <a:rPr lang="fr-FR" sz="1200" dirty="0">
                <a:latin typeface="Arial Narrow" panose="020B0606020202030204" pitchFamily="34" charset="0"/>
              </a:rPr>
              <a:t> for </a:t>
            </a:r>
            <a:r>
              <a:rPr lang="fr-FR" sz="1200" dirty="0" err="1">
                <a:latin typeface="Arial Narrow" panose="020B0606020202030204" pitchFamily="34" charset="0"/>
              </a:rPr>
              <a:t>comments</a:t>
            </a:r>
            <a:r>
              <a:rPr lang="fr-FR" sz="1200" dirty="0">
                <a:latin typeface="Arial Narrow" panose="020B0606020202030204" pitchFamily="34" charset="0"/>
              </a:rPr>
              <a:t> </a:t>
            </a:r>
            <a:r>
              <a:rPr lang="fr-FR" sz="1200" dirty="0" err="1">
                <a:latin typeface="Arial Narrow" panose="020B0606020202030204" pitchFamily="34" charset="0"/>
              </a:rPr>
              <a:t>related</a:t>
            </a:r>
            <a:r>
              <a:rPr lang="fr-FR" sz="1200" dirty="0">
                <a:latin typeface="Arial Narrow" panose="020B0606020202030204" pitchFamily="34" charset="0"/>
              </a:rPr>
              <a:t> to </a:t>
            </a:r>
            <a:r>
              <a:rPr lang="fr-FR" sz="1200" dirty="0" err="1">
                <a:latin typeface="Arial Narrow" panose="020B0606020202030204" pitchFamily="34" charset="0"/>
              </a:rPr>
              <a:t>your</a:t>
            </a:r>
            <a:r>
              <a:rPr lang="fr-FR" sz="1200" dirty="0">
                <a:latin typeface="Arial Narrow" panose="020B0606020202030204" pitchFamily="34" charset="0"/>
              </a:rPr>
              <a:t> </a:t>
            </a:r>
            <a:r>
              <a:rPr lang="fr-FR" sz="1200" dirty="0" err="1">
                <a:latin typeface="Arial Narrow" panose="020B0606020202030204" pitchFamily="34" charset="0"/>
              </a:rPr>
              <a:t>Catalog</a:t>
            </a:r>
            <a:r>
              <a:rPr lang="fr-FR" sz="1200" dirty="0">
                <a:latin typeface="Arial Narrow" panose="020B0606020202030204" pitchFamily="34" charset="0"/>
              </a:rPr>
              <a:t>. It </a:t>
            </a:r>
            <a:r>
              <a:rPr lang="fr-FR" sz="1200" dirty="0" err="1">
                <a:latin typeface="Arial Narrow" panose="020B0606020202030204" pitchFamily="34" charset="0"/>
              </a:rPr>
              <a:t>is</a:t>
            </a:r>
            <a:r>
              <a:rPr lang="fr-FR" sz="1200" dirty="0">
                <a:latin typeface="Arial Narrow" panose="020B0606020202030204" pitchFamily="34" charset="0"/>
              </a:rPr>
              <a:t> a good place to enter the Supplier Name, the Customer Name and </a:t>
            </a:r>
            <a:r>
              <a:rPr lang="fr-FR" sz="1200" dirty="0" err="1">
                <a:latin typeface="Arial Narrow" panose="020B0606020202030204" pitchFamily="34" charset="0"/>
              </a:rPr>
              <a:t>Catalog</a:t>
            </a:r>
            <a:r>
              <a:rPr lang="fr-FR" sz="1200" dirty="0">
                <a:latin typeface="Arial Narrow" panose="020B0606020202030204" pitchFamily="34" charset="0"/>
              </a:rPr>
              <a:t> Name</a:t>
            </a:r>
          </a:p>
          <a:p>
            <a:pPr lvl="1">
              <a:lnSpc>
                <a:spcPts val="1300"/>
              </a:lnSpc>
              <a:spcAft>
                <a:spcPts val="400"/>
              </a:spcAft>
              <a:defRPr/>
            </a:pPr>
            <a:endParaRPr lang="fr-FR" sz="1200" dirty="0">
              <a:latin typeface="Arial Narrow" panose="020B0606020202030204" pitchFamily="34" charset="0"/>
            </a:endParaRPr>
          </a:p>
        </p:txBody>
      </p:sp>
      <p:sp>
        <p:nvSpPr>
          <p:cNvPr id="9" name="TextBox 8">
            <a:extLst>
              <a:ext uri="{FF2B5EF4-FFF2-40B4-BE49-F238E27FC236}">
                <a16:creationId xmlns:a16="http://schemas.microsoft.com/office/drawing/2014/main" id="{94D2CD3A-9799-42DC-962F-FF10654FCD14}"/>
              </a:ext>
            </a:extLst>
          </p:cNvPr>
          <p:cNvSpPr txBox="1"/>
          <p:nvPr/>
        </p:nvSpPr>
        <p:spPr>
          <a:xfrm>
            <a:off x="507584" y="3939093"/>
            <a:ext cx="3113590" cy="1467068"/>
          </a:xfrm>
          <a:prstGeom prst="rect">
            <a:avLst/>
          </a:prstGeom>
          <a:noFill/>
        </p:spPr>
        <p:txBody>
          <a:bodyPr wrap="square" lIns="0" tIns="0" rIns="0" bIns="0" rtlCol="0">
            <a:spAutoFit/>
          </a:bodyPr>
          <a:lstStyle/>
          <a:p>
            <a:pPr lvl="0">
              <a:lnSpc>
                <a:spcPts val="1300"/>
              </a:lnSpc>
              <a:spcAft>
                <a:spcPts val="400"/>
              </a:spcAft>
              <a:defRPr/>
            </a:pPr>
            <a:r>
              <a:rPr lang="fr-FR" sz="1200" i="1" dirty="0">
                <a:solidFill>
                  <a:srgbClr val="000000"/>
                </a:solidFill>
                <a:latin typeface="Arial Narrow" panose="020B0606020202030204" pitchFamily="34" charset="0"/>
              </a:rPr>
              <a:t>Note: </a:t>
            </a:r>
            <a:r>
              <a:rPr lang="fr-FR" sz="1200" dirty="0">
                <a:solidFill>
                  <a:srgbClr val="000000"/>
                </a:solidFill>
                <a:latin typeface="Arial Narrow" panose="020B0606020202030204" pitchFamily="34" charset="0"/>
              </a:rPr>
              <a:t>The </a:t>
            </a:r>
            <a:r>
              <a:rPr lang="fr-FR" sz="1200" dirty="0" err="1">
                <a:solidFill>
                  <a:srgbClr val="000000"/>
                </a:solidFill>
                <a:latin typeface="Arial Narrow" panose="020B0606020202030204" pitchFamily="34" charset="0"/>
              </a:rPr>
              <a:t>only</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fields</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that</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Suppliers</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should</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modify</a:t>
            </a:r>
            <a:r>
              <a:rPr lang="fr-FR" sz="1200" dirty="0">
                <a:solidFill>
                  <a:srgbClr val="000000"/>
                </a:solidFill>
                <a:latin typeface="Arial Narrow" panose="020B0606020202030204" pitchFamily="34" charset="0"/>
              </a:rPr>
              <a:t> in the Template are </a:t>
            </a:r>
            <a:r>
              <a:rPr lang="fr-FR" sz="1200" dirty="0" err="1">
                <a:solidFill>
                  <a:srgbClr val="000000"/>
                </a:solidFill>
                <a:latin typeface="Arial Narrow" panose="020B0606020202030204" pitchFamily="34" charset="0"/>
              </a:rPr>
              <a:t>indicated</a:t>
            </a:r>
            <a:r>
              <a:rPr lang="fr-FR" sz="1200" dirty="0">
                <a:solidFill>
                  <a:srgbClr val="000000"/>
                </a:solidFill>
                <a:latin typeface="Arial Narrow" panose="020B0606020202030204" pitchFamily="34" charset="0"/>
              </a:rPr>
              <a:t> in </a:t>
            </a:r>
            <a:r>
              <a:rPr lang="fr-FR" sz="1200" dirty="0" err="1">
                <a:solidFill>
                  <a:srgbClr val="000000"/>
                </a:solidFill>
                <a:latin typeface="Arial Narrow" panose="020B0606020202030204" pitchFamily="34" charset="0"/>
              </a:rPr>
              <a:t>red</a:t>
            </a:r>
            <a:r>
              <a:rPr lang="fr-FR" sz="1200" dirty="0">
                <a:solidFill>
                  <a:srgbClr val="000000"/>
                </a:solidFill>
                <a:latin typeface="Arial Narrow" panose="020B0606020202030204" pitchFamily="34" charset="0"/>
              </a:rPr>
              <a:t>: </a:t>
            </a:r>
            <a:r>
              <a:rPr lang="fr-FR" sz="1200" b="1" dirty="0">
                <a:solidFill>
                  <a:srgbClr val="FF0000"/>
                </a:solidFill>
                <a:latin typeface="Arial Narrow" panose="020B0606020202030204" pitchFamily="34" charset="0"/>
              </a:rPr>
              <a:t>CURRENCY,</a:t>
            </a:r>
            <a:r>
              <a:rPr lang="fr-FR" sz="1200" b="1" dirty="0">
                <a:solidFill>
                  <a:srgbClr val="000000"/>
                </a:solidFill>
                <a:latin typeface="Arial Narrow" panose="020B0606020202030204" pitchFamily="34" charset="0"/>
              </a:rPr>
              <a:t> </a:t>
            </a:r>
            <a:r>
              <a:rPr lang="fr-FR" sz="1200" b="1" dirty="0">
                <a:solidFill>
                  <a:srgbClr val="FF0000"/>
                </a:solidFill>
                <a:latin typeface="Arial Narrow" panose="020B0606020202030204" pitchFamily="34" charset="0"/>
              </a:rPr>
              <a:t>ITEMCOUNT</a:t>
            </a:r>
            <a:r>
              <a:rPr lang="fr-FR" sz="1200" b="1" dirty="0">
                <a:solidFill>
                  <a:srgbClr val="000000"/>
                </a:solidFill>
                <a:latin typeface="Arial Narrow" panose="020B0606020202030204" pitchFamily="34" charset="0"/>
              </a:rPr>
              <a:t>, </a:t>
            </a:r>
            <a:r>
              <a:rPr lang="fr-FR" sz="1200" b="1" dirty="0">
                <a:solidFill>
                  <a:srgbClr val="FF0000"/>
                </a:solidFill>
                <a:latin typeface="Arial Narrow" panose="020B0606020202030204" pitchFamily="34" charset="0"/>
              </a:rPr>
              <a:t>TIMESTAMP</a:t>
            </a:r>
            <a:r>
              <a:rPr lang="fr-FR" sz="1200" dirty="0">
                <a:solidFill>
                  <a:srgbClr val="FF0000"/>
                </a:solidFill>
                <a:latin typeface="Arial Narrow" panose="020B0606020202030204" pitchFamily="34" charset="0"/>
              </a:rPr>
              <a:t> </a:t>
            </a:r>
            <a:r>
              <a:rPr lang="fr-FR" sz="1200" dirty="0">
                <a:latin typeface="Arial Narrow" panose="020B0606020202030204" pitchFamily="34" charset="0"/>
              </a:rPr>
              <a:t>and</a:t>
            </a:r>
            <a:r>
              <a:rPr lang="fr-FR" sz="1200" dirty="0">
                <a:solidFill>
                  <a:srgbClr val="FF0000"/>
                </a:solidFill>
                <a:latin typeface="Arial Narrow" panose="020B0606020202030204" pitchFamily="34" charset="0"/>
              </a:rPr>
              <a:t> </a:t>
            </a:r>
            <a:r>
              <a:rPr lang="fr-FR" sz="1200" b="1" dirty="0">
                <a:solidFill>
                  <a:srgbClr val="FF0000"/>
                </a:solidFill>
                <a:latin typeface="Arial Narrow" panose="020B0606020202030204" pitchFamily="34" charset="0"/>
              </a:rPr>
              <a:t>COMMENTS</a:t>
            </a:r>
            <a:r>
              <a:rPr lang="fr-FR" sz="1200" b="1" dirty="0">
                <a:solidFill>
                  <a:srgbClr val="000000"/>
                </a:solidFill>
                <a:latin typeface="Arial Narrow" panose="020B0606020202030204" pitchFamily="34" charset="0"/>
              </a:rPr>
              <a:t>. </a:t>
            </a:r>
            <a:r>
              <a:rPr lang="fr-FR" sz="1200" dirty="0">
                <a:solidFill>
                  <a:srgbClr val="000000"/>
                </a:solidFill>
                <a:latin typeface="Arial Narrow" panose="020B0606020202030204" pitchFamily="34" charset="0"/>
              </a:rPr>
              <a:t>All the </a:t>
            </a:r>
            <a:r>
              <a:rPr lang="fr-FR" sz="1200" dirty="0" err="1">
                <a:solidFill>
                  <a:srgbClr val="000000"/>
                </a:solidFill>
                <a:latin typeface="Arial Narrow" panose="020B0606020202030204" pitchFamily="34" charset="0"/>
              </a:rPr>
              <a:t>other</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fields</a:t>
            </a:r>
            <a:r>
              <a:rPr lang="fr-FR" sz="1200" dirty="0">
                <a:solidFill>
                  <a:srgbClr val="000000"/>
                </a:solidFill>
                <a:latin typeface="Arial Narrow" panose="020B0606020202030204" pitchFamily="34" charset="0"/>
              </a:rPr>
              <a:t> are </a:t>
            </a:r>
            <a:r>
              <a:rPr lang="fr-FR" sz="1200" dirty="0" err="1">
                <a:solidFill>
                  <a:srgbClr val="000000"/>
                </a:solidFill>
                <a:latin typeface="Arial Narrow" panose="020B0606020202030204" pitchFamily="34" charset="0"/>
              </a:rPr>
              <a:t>predefined</a:t>
            </a:r>
            <a:r>
              <a:rPr lang="fr-FR" sz="1200" dirty="0">
                <a:solidFill>
                  <a:srgbClr val="000000"/>
                </a:solidFill>
                <a:latin typeface="Arial Narrow" panose="020B0606020202030204" pitchFamily="34" charset="0"/>
              </a:rPr>
              <a:t> in the Template for the Customer and </a:t>
            </a:r>
            <a:r>
              <a:rPr lang="fr-FR" sz="1200" dirty="0" err="1">
                <a:solidFill>
                  <a:srgbClr val="000000"/>
                </a:solidFill>
                <a:latin typeface="Arial Narrow" panose="020B0606020202030204" pitchFamily="34" charset="0"/>
              </a:rPr>
              <a:t>should</a:t>
            </a:r>
            <a:r>
              <a:rPr lang="fr-FR" sz="1200" dirty="0">
                <a:solidFill>
                  <a:srgbClr val="000000"/>
                </a:solidFill>
                <a:latin typeface="Arial Narrow" panose="020B0606020202030204" pitchFamily="34" charset="0"/>
              </a:rPr>
              <a:t> not </a:t>
            </a:r>
            <a:r>
              <a:rPr lang="fr-FR" sz="1200" dirty="0" err="1">
                <a:solidFill>
                  <a:srgbClr val="000000"/>
                </a:solidFill>
                <a:latin typeface="Arial Narrow" panose="020B0606020202030204" pitchFamily="34" charset="0"/>
              </a:rPr>
              <a:t>be</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modified</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unless</a:t>
            </a:r>
            <a:r>
              <a:rPr lang="fr-FR" sz="1200" dirty="0">
                <a:solidFill>
                  <a:srgbClr val="000000"/>
                </a:solidFill>
                <a:latin typeface="Arial Narrow" panose="020B0606020202030204" pitchFamily="34" charset="0"/>
              </a:rPr>
              <a:t> </a:t>
            </a:r>
            <a:r>
              <a:rPr lang="fr-FR" sz="1200" dirty="0" err="1">
                <a:solidFill>
                  <a:srgbClr val="000000"/>
                </a:solidFill>
                <a:latin typeface="Arial Narrow" panose="020B0606020202030204" pitchFamily="34" charset="0"/>
              </a:rPr>
              <a:t>instructed</a:t>
            </a:r>
            <a:r>
              <a:rPr lang="fr-FR" sz="1200" dirty="0">
                <a:solidFill>
                  <a:srgbClr val="000000"/>
                </a:solidFill>
                <a:latin typeface="Arial Narrow" panose="020B0606020202030204" pitchFamily="34" charset="0"/>
              </a:rPr>
              <a:t> by a </a:t>
            </a:r>
            <a:r>
              <a:rPr lang="fr-FR" sz="1200" dirty="0" err="1">
                <a:solidFill>
                  <a:srgbClr val="000000"/>
                </a:solidFill>
                <a:latin typeface="Arial Narrow" panose="020B0606020202030204" pitchFamily="34" charset="0"/>
              </a:rPr>
              <a:t>Catalog</a:t>
            </a:r>
            <a:r>
              <a:rPr lang="fr-FR" sz="1200" dirty="0">
                <a:solidFill>
                  <a:srgbClr val="000000"/>
                </a:solidFill>
                <a:latin typeface="Arial Narrow" panose="020B0606020202030204" pitchFamily="34" charset="0"/>
              </a:rPr>
              <a:t> Expert.</a:t>
            </a:r>
            <a:endParaRPr lang="en-US" sz="1200" dirty="0">
              <a:solidFill>
                <a:srgbClr val="000000"/>
              </a:solidFill>
              <a:latin typeface="Arial Narrow" panose="020B0606020202030204" pitchFamily="34" charset="0"/>
            </a:endParaRPr>
          </a:p>
          <a:p>
            <a:pPr fontAlgn="base">
              <a:spcBef>
                <a:spcPct val="50000"/>
              </a:spcBef>
              <a:spcAft>
                <a:spcPct val="0"/>
              </a:spcAft>
              <a:buClr>
                <a:srgbClr val="F0AB00"/>
              </a:buClr>
              <a:buSzPct val="80000"/>
            </a:pPr>
            <a:endParaRPr lang="en-US" sz="1800" kern="0" dirty="0">
              <a:ea typeface="Arial Unicode MS" pitchFamily="34" charset="-128"/>
              <a:cs typeface="Arial Unicode MS" pitchFamily="34" charset="-128"/>
            </a:endParaRPr>
          </a:p>
        </p:txBody>
      </p:sp>
    </p:spTree>
    <p:extLst>
      <p:ext uri="{BB962C8B-B14F-4D97-AF65-F5344CB8AC3E}">
        <p14:creationId xmlns:p14="http://schemas.microsoft.com/office/powerpoint/2010/main" val="2327155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5640388" y="1922463"/>
            <a:ext cx="6050089" cy="4167808"/>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ID - </a:t>
            </a:r>
            <a:r>
              <a:rPr lang="en-US" sz="1400" b="1" dirty="0">
                <a:solidFill>
                  <a:srgbClr val="FF0000"/>
                </a:solidFill>
                <a:latin typeface="Arial Narrow" panose="020B0606020202030204" pitchFamily="34" charset="0"/>
              </a:rPr>
              <a:t>Required</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If the Header is set to “</a:t>
            </a:r>
            <a:r>
              <a:rPr lang="en-US" sz="1200" dirty="0" err="1">
                <a:latin typeface="Arial Narrow" panose="020B0606020202030204" pitchFamily="34" charset="0"/>
              </a:rPr>
              <a:t>NetworkID</a:t>
            </a:r>
            <a:r>
              <a:rPr lang="en-US" sz="1200" dirty="0">
                <a:latin typeface="Arial Narrow" panose="020B0606020202030204" pitchFamily="34" charset="0"/>
              </a:rPr>
              <a:t>”, then enter the Supplier’s </a:t>
            </a:r>
            <a:r>
              <a:rPr lang="en-US" sz="1200" dirty="0" err="1">
                <a:latin typeface="Arial Narrow" panose="020B0606020202030204" pitchFamily="34" charset="0"/>
              </a:rPr>
              <a:t>Ariba</a:t>
            </a:r>
            <a:r>
              <a:rPr lang="en-US" sz="1200" dirty="0">
                <a:latin typeface="Arial Narrow" panose="020B0606020202030204" pitchFamily="34" charset="0"/>
              </a:rPr>
              <a:t> Network ID, otherwise the appropriate value for the Domain used—DUNS, </a:t>
            </a:r>
            <a:r>
              <a:rPr lang="en-US" sz="1200" dirty="0" err="1">
                <a:latin typeface="Arial Narrow" panose="020B0606020202030204" pitchFamily="34" charset="0"/>
              </a:rPr>
              <a:t>internalsystem</a:t>
            </a:r>
            <a:r>
              <a:rPr lang="en-US" sz="1200" dirty="0">
                <a:latin typeface="Arial Narrow" panose="020B0606020202030204" pitchFamily="34" charset="0"/>
              </a:rPr>
              <a:t>, etc. Ask your Catalog Expert if you have questions  </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fr-FR" sz="1200" b="1" i="1" dirty="0" err="1">
                <a:latin typeface="Arial Narrow" panose="020B0606020202030204" pitchFamily="34" charset="0"/>
              </a:rPr>
              <a:t>Example</a:t>
            </a:r>
            <a:r>
              <a:rPr lang="fr-FR" sz="1200" b="1" i="1" dirty="0">
                <a:latin typeface="Arial Narrow" panose="020B0606020202030204" pitchFamily="34" charset="0"/>
              </a:rPr>
              <a:t>: </a:t>
            </a:r>
            <a:r>
              <a:rPr lang="en-US" sz="1200" dirty="0">
                <a:latin typeface="Arial Narrow" panose="020B0606020202030204" pitchFamily="34" charset="0"/>
              </a:rPr>
              <a:t>AN09067477712</a:t>
            </a: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If you publish the Catalog in your test account, add a suffix –T to your ANID or DUNS number like this: AN09067477712-T</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Part ID - </a:t>
            </a:r>
            <a:r>
              <a:rPr lang="en-US" sz="1400" b="1" dirty="0">
                <a:solidFill>
                  <a:srgbClr val="FF0000"/>
                </a:solidFill>
                <a:latin typeface="Arial Narrow" panose="020B0606020202030204" pitchFamily="34" charset="0"/>
              </a:rPr>
              <a:t>Required </a:t>
            </a:r>
            <a:r>
              <a:rPr lang="en-US" sz="1400" dirty="0">
                <a:solidFill>
                  <a:srgbClr val="FF0000"/>
                </a:solidFill>
                <a:latin typeface="Arial Narrow" panose="020B0606020202030204" pitchFamily="34" charset="0"/>
              </a:rPr>
              <a:t> </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Part Number used by the Supplier. </a:t>
            </a:r>
            <a:r>
              <a:rPr lang="fr-FR" sz="1200" dirty="0">
                <a:latin typeface="Arial Narrow" panose="020B0606020202030204" pitchFamily="34" charset="0"/>
              </a:rPr>
              <a:t>The Part </a:t>
            </a:r>
            <a:r>
              <a:rPr lang="fr-FR" sz="1200" dirty="0" err="1">
                <a:latin typeface="Arial Narrow" panose="020B0606020202030204" pitchFamily="34" charset="0"/>
              </a:rPr>
              <a:t>Number</a:t>
            </a:r>
            <a:r>
              <a:rPr lang="fr-FR" sz="1200" dirty="0">
                <a:latin typeface="Arial Narrow" panose="020B0606020202030204" pitchFamily="34" charset="0"/>
              </a:rPr>
              <a:t> must </a:t>
            </a:r>
            <a:r>
              <a:rPr lang="fr-FR" sz="1200" dirty="0" err="1">
                <a:latin typeface="Arial Narrow" panose="020B0606020202030204" pitchFamily="34" charset="0"/>
              </a:rPr>
              <a:t>be</a:t>
            </a:r>
            <a:r>
              <a:rPr lang="fr-FR" sz="1200" dirty="0">
                <a:latin typeface="Arial Narrow" panose="020B0606020202030204" pitchFamily="34" charset="0"/>
              </a:rPr>
              <a:t> unique for </a:t>
            </a:r>
            <a:r>
              <a:rPr lang="fr-FR" sz="1200" dirty="0" err="1">
                <a:latin typeface="Arial Narrow" panose="020B0606020202030204" pitchFamily="34" charset="0"/>
              </a:rPr>
              <a:t>each</a:t>
            </a:r>
            <a:r>
              <a:rPr lang="fr-FR" sz="1200" dirty="0">
                <a:latin typeface="Arial Narrow" panose="020B0606020202030204" pitchFamily="34" charset="0"/>
              </a:rPr>
              <a:t> item in the </a:t>
            </a:r>
            <a:r>
              <a:rPr lang="fr-FR" sz="1200" dirty="0" err="1">
                <a:latin typeface="Arial Narrow" panose="020B0606020202030204" pitchFamily="34" charset="0"/>
              </a:rPr>
              <a:t>Catalog</a:t>
            </a:r>
            <a:r>
              <a:rPr lang="fr-FR" sz="1200" dirty="0">
                <a:latin typeface="Arial Narrow" panose="020B0606020202030204" pitchFamily="34" charset="0"/>
              </a:rPr>
              <a:t>.</a:t>
            </a:r>
            <a:endParaRPr lang="en-US"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2772882</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Manufacturer Part ID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A Part Number that a Manufacturer uses</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TTSIBM412CID</a:t>
            </a:r>
          </a:p>
          <a:p>
            <a:pPr marL="171450">
              <a:lnSpc>
                <a:spcPts val="1300"/>
              </a:lnSpc>
              <a:spcAft>
                <a:spcPts val="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noProof="0" dirty="0"/>
              <a:t>Creating a CIF Catalog</a:t>
            </a:r>
          </a:p>
        </p:txBody>
      </p:sp>
      <p:graphicFrame>
        <p:nvGraphicFramePr>
          <p:cNvPr id="8" name="Table 7"/>
          <p:cNvGraphicFramePr>
            <a:graphicFrameLocks noGrp="1"/>
          </p:cNvGraphicFramePr>
          <p:nvPr>
            <p:extLst>
              <p:ext uri="{D42A27DB-BD31-4B8C-83A1-F6EECF244321}">
                <p14:modId xmlns:p14="http://schemas.microsoft.com/office/powerpoint/2010/main" val="3657020156"/>
              </p:ext>
            </p:extLst>
          </p:nvPr>
        </p:nvGraphicFramePr>
        <p:xfrm>
          <a:off x="504000" y="1922463"/>
          <a:ext cx="4356099" cy="890426"/>
        </p:xfrm>
        <a:graphic>
          <a:graphicData uri="http://schemas.openxmlformats.org/drawingml/2006/table">
            <a:tbl>
              <a:tblPr firstRow="1" bandRow="1">
                <a:effectLst>
                  <a:outerShdw blurRad="50800" dist="38100" dir="2700000" algn="tl" rotWithShape="0">
                    <a:prstClr val="black">
                      <a:alpha val="40000"/>
                    </a:prstClr>
                  </a:outerShdw>
                </a:effectLst>
                <a:tableStyleId>{2D5ABB26-0587-4C30-8999-92F81FD0307C}</a:tableStyleId>
              </a:tblPr>
              <a:tblGrid>
                <a:gridCol w="1453828">
                  <a:extLst>
                    <a:ext uri="{9D8B030D-6E8A-4147-A177-3AD203B41FA5}">
                      <a16:colId xmlns:a16="http://schemas.microsoft.com/office/drawing/2014/main" val="20000"/>
                    </a:ext>
                  </a:extLst>
                </a:gridCol>
                <a:gridCol w="1281598">
                  <a:extLst>
                    <a:ext uri="{9D8B030D-6E8A-4147-A177-3AD203B41FA5}">
                      <a16:colId xmlns:a16="http://schemas.microsoft.com/office/drawing/2014/main" val="20001"/>
                    </a:ext>
                  </a:extLst>
                </a:gridCol>
                <a:gridCol w="1620673">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Supplier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Supplier Part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Manufacturer Part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AN01000258741</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r>
                        <a:rPr lang="en-US" sz="1000" dirty="0">
                          <a:latin typeface="Arial" panose="020B0604020202020204" pitchFamily="34" charset="0"/>
                          <a:cs typeface="Arial" panose="020B0604020202020204" pitchFamily="34" charset="0"/>
                        </a:rPr>
                        <a:t>12345</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panose="020B0604020202020204" pitchFamily="34" charset="0"/>
                          <a:cs typeface="Arial" panose="020B0604020202020204" pitchFamily="34" charset="0"/>
                        </a:rPr>
                        <a:t>CFG 11562</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99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AN01000258741</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r>
                        <a:rPr lang="en-US" sz="1000">
                          <a:latin typeface="Arial" panose="020B0604020202020204" pitchFamily="34" charset="0"/>
                          <a:cs typeface="Arial" panose="020B0604020202020204" pitchFamily="34" charset="0"/>
                        </a:rPr>
                        <a:t>87690</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panose="020B0604020202020204" pitchFamily="34" charset="0"/>
                          <a:cs typeface="Arial" panose="020B0604020202020204" pitchFamily="34" charset="0"/>
                        </a:rPr>
                        <a:t>87690-12</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AN01000258741</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r>
                        <a:rPr lang="en-US" sz="1000">
                          <a:latin typeface="Arial" panose="020B0604020202020204" pitchFamily="34" charset="0"/>
                          <a:cs typeface="Arial" panose="020B0604020202020204" pitchFamily="34" charset="0"/>
                        </a:rPr>
                        <a:t>479-56</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panose="020B0604020202020204" pitchFamily="34" charset="0"/>
                          <a:cs typeface="Arial" panose="020B0604020202020204" pitchFamily="34" charset="0"/>
                        </a:rPr>
                        <a:t>A100-BLK</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7" name="Content Placeholder 2"/>
          <p:cNvSpPr txBox="1">
            <a:spLocks/>
          </p:cNvSpPr>
          <p:nvPr/>
        </p:nvSpPr>
        <p:spPr>
          <a:xfrm>
            <a:off x="435548" y="1539705"/>
            <a:ext cx="8071078" cy="1734074"/>
          </a:xfrm>
          <a:prstGeom prst="rect">
            <a:avLst/>
          </a:prstGeom>
        </p:spPr>
        <p:txBody>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dirty="0">
                <a:solidFill>
                  <a:schemeClr val="accent1"/>
                </a:solidFill>
                <a:latin typeface="Arial" panose="020B0604020202020204" pitchFamily="34" charset="0"/>
              </a:rPr>
              <a:t>The Data Section</a:t>
            </a:r>
          </a:p>
        </p:txBody>
      </p:sp>
    </p:spTree>
    <p:extLst>
      <p:ext uri="{BB962C8B-B14F-4D97-AF65-F5344CB8AC3E}">
        <p14:creationId xmlns:p14="http://schemas.microsoft.com/office/powerpoint/2010/main" val="12387402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5640388" y="1627188"/>
            <a:ext cx="6050089" cy="4988545"/>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Item Description </a:t>
            </a:r>
            <a:r>
              <a:rPr lang="en-US" sz="1400" b="1" dirty="0">
                <a:solidFill>
                  <a:srgbClr val="FF0000"/>
                </a:solidFill>
                <a:latin typeface="Arial Narrow" panose="020B0606020202030204" pitchFamily="34" charset="0"/>
              </a:rPr>
              <a:t>- Required</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Description of the product or service. Make your </a:t>
            </a:r>
            <a:r>
              <a:rPr lang="fr-FR" sz="1200" dirty="0">
                <a:latin typeface="Arial Narrow" panose="020B0606020202030204" pitchFamily="34" charset="0"/>
              </a:rPr>
              <a:t>descriptions as </a:t>
            </a:r>
            <a:r>
              <a:rPr lang="fr-FR" sz="1200" dirty="0" err="1">
                <a:latin typeface="Arial Narrow" panose="020B0606020202030204" pitchFamily="34" charset="0"/>
              </a:rPr>
              <a:t>clear</a:t>
            </a:r>
            <a:r>
              <a:rPr lang="fr-FR" sz="1200" dirty="0">
                <a:latin typeface="Arial Narrow" panose="020B0606020202030204" pitchFamily="34" charset="0"/>
              </a:rPr>
              <a:t> and </a:t>
            </a:r>
            <a:r>
              <a:rPr lang="fr-FR" sz="1200" dirty="0" err="1">
                <a:latin typeface="Arial Narrow" panose="020B0606020202030204" pitchFamily="34" charset="0"/>
              </a:rPr>
              <a:t>complete</a:t>
            </a:r>
            <a:r>
              <a:rPr lang="fr-FR" sz="1200" dirty="0">
                <a:latin typeface="Arial Narrow" panose="020B0606020202030204" pitchFamily="34" charset="0"/>
              </a:rPr>
              <a:t> as possible (Item type, brand, model, </a:t>
            </a:r>
            <a:r>
              <a:rPr lang="fr-FR" sz="1200" dirty="0" err="1">
                <a:latin typeface="Arial Narrow" panose="020B0606020202030204" pitchFamily="34" charset="0"/>
              </a:rPr>
              <a:t>color</a:t>
            </a:r>
            <a:r>
              <a:rPr lang="fr-FR" sz="1200" dirty="0">
                <a:latin typeface="Arial Narrow" panose="020B0606020202030204" pitchFamily="34" charset="0"/>
              </a:rPr>
              <a:t>, etc.)</a:t>
            </a:r>
            <a:r>
              <a:rPr lang="fr-FR" sz="1200" b="1" dirty="0">
                <a:solidFill>
                  <a:srgbClr val="FF0000"/>
                </a:solidFill>
                <a:latin typeface="Arial Narrow" panose="020B0606020202030204" pitchFamily="34" charset="0"/>
              </a:rPr>
              <a:t> </a:t>
            </a:r>
          </a:p>
          <a:p>
            <a:pPr marL="171450">
              <a:lnSpc>
                <a:spcPts val="1300"/>
              </a:lnSpc>
              <a:spcAft>
                <a:spcPts val="200"/>
              </a:spcAft>
              <a:defRPr/>
            </a:pPr>
            <a:r>
              <a:rPr lang="fr-FR" sz="1200" i="1" dirty="0">
                <a:latin typeface="Arial Narrow" panose="020B0606020202030204" pitchFamily="34" charset="0"/>
              </a:rPr>
              <a:t>Note: </a:t>
            </a:r>
            <a:r>
              <a:rPr lang="en-US" sz="1200" dirty="0">
                <a:latin typeface="Arial Narrow" panose="020B0606020202030204" pitchFamily="34" charset="0"/>
              </a:rPr>
              <a:t>To use a special character as a literal value, you need to “escape” it by putting a backslash (\) in front of it. For example, \" lets a double quote be seen as a quote instead of a delimiter for an entry. To escape a quote (") within a quoted field, use two quotes ("")</a:t>
            </a:r>
            <a:endParaRPr lang="fr-FR"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2000</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Printer, Laser, A4, Epson Stylus Color 740</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SPSC Code </a:t>
            </a:r>
            <a:r>
              <a:rPr lang="en-US" sz="1400" b="1" dirty="0">
                <a:solidFill>
                  <a:srgbClr val="FF0000"/>
                </a:solidFill>
                <a:latin typeface="Arial Narrow" panose="020B0606020202030204" pitchFamily="34" charset="0"/>
              </a:rPr>
              <a:t>– Required</a:t>
            </a:r>
          </a:p>
          <a:p>
            <a:pPr marL="171450">
              <a:lnSpc>
                <a:spcPts val="1300"/>
              </a:lnSpc>
              <a:spcAft>
                <a:spcPts val="200"/>
              </a:spcAft>
              <a:defRPr/>
            </a:pPr>
            <a:r>
              <a:rPr lang="fr-FR" sz="1200" b="1" i="1" dirty="0">
                <a:latin typeface="Arial Narrow" panose="020B0606020202030204" pitchFamily="34" charset="0"/>
              </a:rPr>
              <a:t>Description: </a:t>
            </a:r>
            <a:r>
              <a:rPr lang="fr-FR" sz="1200" dirty="0">
                <a:latin typeface="Arial Narrow" panose="020B0606020202030204" pitchFamily="34" charset="0"/>
              </a:rPr>
              <a:t>Classification of the </a:t>
            </a:r>
            <a:r>
              <a:rPr lang="fr-FR" sz="1200" dirty="0" err="1">
                <a:latin typeface="Arial Narrow" panose="020B0606020202030204" pitchFamily="34" charset="0"/>
              </a:rPr>
              <a:t>product</a:t>
            </a:r>
            <a:r>
              <a:rPr lang="fr-FR" sz="1200" dirty="0">
                <a:latin typeface="Arial Narrow" panose="020B0606020202030204" pitchFamily="34" charset="0"/>
              </a:rPr>
              <a:t> or service. Use a UNSPSC code if the Header </a:t>
            </a:r>
            <a:r>
              <a:rPr lang="fr-FR" sz="1200" dirty="0" err="1">
                <a:latin typeface="Arial Narrow" panose="020B0606020202030204" pitchFamily="34" charset="0"/>
              </a:rPr>
              <a:t>specifies</a:t>
            </a:r>
            <a:r>
              <a:rPr lang="fr-FR" sz="1200" dirty="0">
                <a:latin typeface="Arial Narrow" panose="020B0606020202030204" pitchFamily="34" charset="0"/>
              </a:rPr>
              <a:t> “UNSPSC” as the CODEFORMAT</a:t>
            </a:r>
          </a:p>
          <a:p>
            <a:pPr marL="171450">
              <a:lnSpc>
                <a:spcPts val="1300"/>
              </a:lnSpc>
              <a:spcAft>
                <a:spcPts val="200"/>
              </a:spcAft>
              <a:defRPr/>
            </a:pPr>
            <a:r>
              <a:rPr lang="fr-FR" sz="1200" b="1" i="1" dirty="0">
                <a:latin typeface="Arial Narrow" panose="020B0606020202030204" pitchFamily="34" charset="0"/>
              </a:rPr>
              <a:t>T</a:t>
            </a:r>
            <a:r>
              <a:rPr lang="en-US" sz="1200" b="1" i="1" dirty="0" err="1">
                <a:latin typeface="Arial Narrow" panose="020B0606020202030204" pitchFamily="34" charset="0"/>
              </a:rPr>
              <a:t>ype</a:t>
            </a:r>
            <a:r>
              <a:rPr lang="en-US" sz="1200" b="1" i="1" dirty="0">
                <a:latin typeface="Arial Narrow" panose="020B0606020202030204" pitchFamily="34" charset="0"/>
              </a:rPr>
              <a:t>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40</a:t>
            </a:r>
          </a:p>
          <a:p>
            <a:pPr marL="171450">
              <a:lnSpc>
                <a:spcPts val="1300"/>
              </a:lnSpc>
              <a:spcAft>
                <a:spcPts val="200"/>
              </a:spcAft>
              <a:defRPr/>
            </a:pPr>
            <a:r>
              <a:rPr lang="en-US" sz="1200" b="1" i="1" dirty="0">
                <a:latin typeface="Arial Narrow" panose="020B0606020202030204" pitchFamily="34" charset="0"/>
              </a:rPr>
              <a:t>Example: </a:t>
            </a:r>
            <a:r>
              <a:rPr lang="fr-FR" sz="1200" dirty="0">
                <a:latin typeface="Arial Narrow" panose="020B0606020202030204" pitchFamily="34" charset="0"/>
              </a:rPr>
              <a:t>45678900 (</a:t>
            </a:r>
            <a:r>
              <a:rPr lang="fr-FR" sz="1200" dirty="0" err="1">
                <a:latin typeface="Arial Narrow" panose="020B0606020202030204" pitchFamily="34" charset="0"/>
              </a:rPr>
              <a:t>level</a:t>
            </a:r>
            <a:r>
              <a:rPr lang="fr-FR" sz="1200" dirty="0">
                <a:latin typeface="Arial Narrow" panose="020B0606020202030204" pitchFamily="34" charset="0"/>
              </a:rPr>
              <a:t> 3) and 45678923 (</a:t>
            </a:r>
            <a:r>
              <a:rPr lang="fr-FR" sz="1200" dirty="0" err="1">
                <a:latin typeface="Arial Narrow" panose="020B0606020202030204" pitchFamily="34" charset="0"/>
              </a:rPr>
              <a:t>level</a:t>
            </a:r>
            <a:r>
              <a:rPr lang="fr-FR" sz="1200" dirty="0">
                <a:latin typeface="Arial Narrow" panose="020B0606020202030204" pitchFamily="34" charset="0"/>
              </a:rPr>
              <a:t> 4)</a:t>
            </a: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Ariba supports UNSPSC Version 13.5. A code list is available in your Customer’s Supplier Information Portal</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Unit Price - </a:t>
            </a:r>
            <a:r>
              <a:rPr lang="en-US" sz="1400" b="1" dirty="0">
                <a:solidFill>
                  <a:srgbClr val="FF0000"/>
                </a:solidFill>
                <a:latin typeface="Arial Narrow" panose="020B0606020202030204" pitchFamily="34" charset="0"/>
              </a:rPr>
              <a:t>Required</a:t>
            </a:r>
          </a:p>
          <a:p>
            <a:pPr marL="171450">
              <a:lnSpc>
                <a:spcPts val="1300"/>
              </a:lnSpc>
              <a:spcAft>
                <a:spcPts val="200"/>
              </a:spcAft>
              <a:defRPr/>
            </a:pPr>
            <a:r>
              <a:rPr lang="en-US" sz="1200" b="1" i="1" dirty="0">
                <a:latin typeface="Arial Narrow" panose="020B0606020202030204" pitchFamily="34" charset="0"/>
              </a:rPr>
              <a:t>Description: </a:t>
            </a:r>
            <a:r>
              <a:rPr lang="fr-FR" sz="1200" dirty="0">
                <a:latin typeface="Arial Narrow" panose="020B0606020202030204" pitchFamily="34" charset="0"/>
              </a:rPr>
              <a:t>Customer-</a:t>
            </a:r>
            <a:r>
              <a:rPr lang="fr-FR" sz="1200" dirty="0" err="1">
                <a:latin typeface="Arial Narrow" panose="020B0606020202030204" pitchFamily="34" charset="0"/>
              </a:rPr>
              <a:t>specific</a:t>
            </a:r>
            <a:r>
              <a:rPr lang="fr-FR" sz="1200" dirty="0">
                <a:latin typeface="Arial Narrow" panose="020B0606020202030204" pitchFamily="34" charset="0"/>
              </a:rPr>
              <a:t> </a:t>
            </a:r>
            <a:r>
              <a:rPr lang="fr-FR" sz="1200" dirty="0" err="1">
                <a:latin typeface="Arial Narrow" panose="020B0606020202030204" pitchFamily="34" charset="0"/>
              </a:rPr>
              <a:t>price</a:t>
            </a:r>
            <a:endParaRPr lang="fr-FR"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Decimal</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4.32 or 1234.78</a:t>
            </a:r>
          </a:p>
          <a:p>
            <a:pPr marL="171450">
              <a:lnSpc>
                <a:spcPts val="1300"/>
              </a:lnSpc>
              <a:spcAft>
                <a:spcPts val="1200"/>
              </a:spcAft>
              <a:defRPr/>
            </a:pPr>
            <a:r>
              <a:rPr lang="en-US" sz="1200" i="1" dirty="0">
                <a:latin typeface="Arial Narrow" panose="020B0606020202030204" pitchFamily="34" charset="0"/>
              </a:rPr>
              <a:t>Note: </a:t>
            </a:r>
            <a:r>
              <a:rPr lang="fr-FR" sz="1200" dirty="0">
                <a:latin typeface="Arial Narrow" panose="020B0606020202030204" pitchFamily="34" charset="0"/>
              </a:rPr>
              <a:t>To </a:t>
            </a:r>
            <a:r>
              <a:rPr lang="fr-FR" sz="1200" dirty="0" err="1">
                <a:latin typeface="Arial Narrow" panose="020B0606020202030204" pitchFamily="34" charset="0"/>
              </a:rPr>
              <a:t>separate</a:t>
            </a:r>
            <a:r>
              <a:rPr lang="fr-FR" sz="1200" dirty="0">
                <a:latin typeface="Arial Narrow" panose="020B0606020202030204" pitchFamily="34" charset="0"/>
              </a:rPr>
              <a:t> the </a:t>
            </a:r>
            <a:r>
              <a:rPr lang="fr-FR" sz="1200" dirty="0" err="1">
                <a:latin typeface="Arial Narrow" panose="020B0606020202030204" pitchFamily="34" charset="0"/>
              </a:rPr>
              <a:t>integer</a:t>
            </a:r>
            <a:r>
              <a:rPr lang="fr-FR" sz="1200" dirty="0">
                <a:latin typeface="Arial Narrow" panose="020B0606020202030204" pitchFamily="34" charset="0"/>
              </a:rPr>
              <a:t> </a:t>
            </a:r>
            <a:r>
              <a:rPr lang="fr-FR" sz="1200" dirty="0" err="1">
                <a:latin typeface="Arial Narrow" panose="020B0606020202030204" pitchFamily="34" charset="0"/>
              </a:rPr>
              <a:t>from</a:t>
            </a:r>
            <a:r>
              <a:rPr lang="fr-FR" sz="1200" dirty="0">
                <a:latin typeface="Arial Narrow" panose="020B0606020202030204" pitchFamily="34" charset="0"/>
              </a:rPr>
              <a:t> the </a:t>
            </a:r>
            <a:r>
              <a:rPr lang="fr-FR" sz="1200" dirty="0" err="1">
                <a:latin typeface="Arial Narrow" panose="020B0606020202030204" pitchFamily="34" charset="0"/>
              </a:rPr>
              <a:t>decimal</a:t>
            </a:r>
            <a:r>
              <a:rPr lang="fr-FR" sz="1200" dirty="0">
                <a:latin typeface="Arial Narrow" panose="020B0606020202030204" pitchFamily="34" charset="0"/>
              </a:rPr>
              <a:t>, </a:t>
            </a:r>
            <a:r>
              <a:rPr lang="fr-FR" sz="1200" dirty="0" err="1">
                <a:latin typeface="Arial Narrow" panose="020B0606020202030204" pitchFamily="34" charset="0"/>
              </a:rPr>
              <a:t>you</a:t>
            </a:r>
            <a:r>
              <a:rPr lang="fr-FR" sz="1200" dirty="0">
                <a:latin typeface="Arial Narrow" panose="020B0606020202030204" pitchFamily="34" charset="0"/>
              </a:rPr>
              <a:t> must use a ‘dot’ and not a comma. </a:t>
            </a:r>
            <a:r>
              <a:rPr lang="fr-FR" sz="1200" dirty="0" err="1">
                <a:latin typeface="Arial Narrow" panose="020B0606020202030204" pitchFamily="34" charset="0"/>
              </a:rPr>
              <a:t>Also</a:t>
            </a:r>
            <a:r>
              <a:rPr lang="fr-FR" sz="1200" dirty="0">
                <a:latin typeface="Arial Narrow" panose="020B0606020202030204" pitchFamily="34" charset="0"/>
              </a:rPr>
              <a:t>, do not use a comma to </a:t>
            </a:r>
            <a:r>
              <a:rPr lang="fr-FR" sz="1200" dirty="0" err="1">
                <a:latin typeface="Arial Narrow" panose="020B0606020202030204" pitchFamily="34" charset="0"/>
              </a:rPr>
              <a:t>indicate</a:t>
            </a:r>
            <a:r>
              <a:rPr lang="fr-FR" sz="1200" dirty="0">
                <a:latin typeface="Arial Narrow" panose="020B0606020202030204" pitchFamily="34" charset="0"/>
              </a:rPr>
              <a:t> ‘</a:t>
            </a:r>
            <a:r>
              <a:rPr lang="fr-FR" sz="1200" dirty="0" err="1">
                <a:latin typeface="Arial Narrow" panose="020B0606020202030204" pitchFamily="34" charset="0"/>
              </a:rPr>
              <a:t>thousands</a:t>
            </a:r>
            <a:r>
              <a:rPr lang="fr-FR" sz="1200" dirty="0">
                <a:latin typeface="Arial Narrow" panose="020B0606020202030204" pitchFamily="34" charset="0"/>
              </a:rPr>
              <a:t>’. Do not </a:t>
            </a:r>
            <a:r>
              <a:rPr lang="fr-FR" sz="1200" dirty="0" err="1">
                <a:latin typeface="Arial Narrow" panose="020B0606020202030204" pitchFamily="34" charset="0"/>
              </a:rPr>
              <a:t>include</a:t>
            </a:r>
            <a:r>
              <a:rPr lang="fr-FR" sz="1200" dirty="0">
                <a:latin typeface="Arial Narrow" panose="020B0606020202030204" pitchFamily="34" charset="0"/>
              </a:rPr>
              <a:t> </a:t>
            </a:r>
            <a:r>
              <a:rPr lang="fr-FR" sz="1200" dirty="0" err="1">
                <a:latin typeface="Arial Narrow" panose="020B0606020202030204" pitchFamily="34" charset="0"/>
              </a:rPr>
              <a:t>any</a:t>
            </a:r>
            <a:r>
              <a:rPr lang="fr-FR" sz="1200" dirty="0">
                <a:latin typeface="Arial Narrow" panose="020B0606020202030204" pitchFamily="34" charset="0"/>
              </a:rPr>
              <a:t> </a:t>
            </a:r>
            <a:r>
              <a:rPr lang="fr-FR" sz="1200" dirty="0" err="1">
                <a:latin typeface="Arial Narrow" panose="020B0606020202030204" pitchFamily="34" charset="0"/>
              </a:rPr>
              <a:t>currency</a:t>
            </a:r>
            <a:r>
              <a:rPr lang="fr-FR" sz="1200" dirty="0">
                <a:latin typeface="Arial Narrow" panose="020B0606020202030204" pitchFamily="34" charset="0"/>
              </a:rPr>
              <a:t> </a:t>
            </a:r>
            <a:r>
              <a:rPr lang="fr-FR" sz="1200" dirty="0" err="1">
                <a:latin typeface="Arial Narrow" panose="020B0606020202030204" pitchFamily="34" charset="0"/>
              </a:rPr>
              <a:t>symbols</a:t>
            </a:r>
            <a:r>
              <a:rPr lang="fr-FR" sz="1200" dirty="0">
                <a:latin typeface="Arial Narrow" panose="020B0606020202030204" pitchFamily="34" charset="0"/>
              </a:rPr>
              <a:t> </a:t>
            </a:r>
            <a:r>
              <a:rPr lang="fr-FR" sz="1200" dirty="0" err="1">
                <a:latin typeface="Arial Narrow" panose="020B0606020202030204" pitchFamily="34" charset="0"/>
              </a:rPr>
              <a:t>such</a:t>
            </a:r>
            <a:r>
              <a:rPr lang="fr-FR" sz="1200" dirty="0">
                <a:latin typeface="Arial Narrow" panose="020B0606020202030204" pitchFamily="34" charset="0"/>
              </a:rPr>
              <a:t> as $, </a:t>
            </a:r>
            <a:r>
              <a:rPr lang="en-US" sz="1200" dirty="0"/>
              <a:t>£ </a:t>
            </a:r>
            <a:r>
              <a:rPr lang="fr-FR" sz="1200" dirty="0">
                <a:latin typeface="Arial Narrow" panose="020B0606020202030204" pitchFamily="34" charset="0"/>
              </a:rPr>
              <a:t>or </a:t>
            </a:r>
            <a:r>
              <a:rPr lang="en-US" sz="1200" dirty="0"/>
              <a:t>¥.</a:t>
            </a:r>
          </a:p>
          <a:p>
            <a:pPr marL="115888">
              <a:lnSpc>
                <a:spcPts val="1300"/>
              </a:lnSpc>
              <a:spcAft>
                <a:spcPts val="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noProof="0" dirty="0"/>
              <a:t>Creating a CIF Catalog</a:t>
            </a:r>
          </a:p>
        </p:txBody>
      </p:sp>
      <p:graphicFrame>
        <p:nvGraphicFramePr>
          <p:cNvPr id="6" name="Table 5"/>
          <p:cNvGraphicFramePr>
            <a:graphicFrameLocks noGrp="1"/>
          </p:cNvGraphicFramePr>
          <p:nvPr>
            <p:extLst>
              <p:ext uri="{D42A27DB-BD31-4B8C-83A1-F6EECF244321}">
                <p14:modId xmlns:p14="http://schemas.microsoft.com/office/powerpoint/2010/main" val="3226606192"/>
              </p:ext>
            </p:extLst>
          </p:nvPr>
        </p:nvGraphicFramePr>
        <p:xfrm>
          <a:off x="504000" y="1617663"/>
          <a:ext cx="3696525" cy="1066223"/>
        </p:xfrm>
        <a:graphic>
          <a:graphicData uri="http://schemas.openxmlformats.org/drawingml/2006/table">
            <a:tbl>
              <a:tblPr firstRow="1" bandRow="1">
                <a:effectLst>
                  <a:outerShdw blurRad="50800" dist="38100" dir="2700000" algn="tl" rotWithShape="0">
                    <a:prstClr val="black">
                      <a:alpha val="40000"/>
                    </a:prstClr>
                  </a:outerShdw>
                </a:effectLst>
                <a:tableStyleId>{2D5ABB26-0587-4C30-8999-92F81FD0307C}</a:tableStyleId>
              </a:tblPr>
              <a:tblGrid>
                <a:gridCol w="2061641">
                  <a:extLst>
                    <a:ext uri="{9D8B030D-6E8A-4147-A177-3AD203B41FA5}">
                      <a16:colId xmlns:a16="http://schemas.microsoft.com/office/drawing/2014/main" val="20000"/>
                    </a:ext>
                  </a:extLst>
                </a:gridCol>
                <a:gridCol w="710252">
                  <a:extLst>
                    <a:ext uri="{9D8B030D-6E8A-4147-A177-3AD203B41FA5}">
                      <a16:colId xmlns:a16="http://schemas.microsoft.com/office/drawing/2014/main" val="20001"/>
                    </a:ext>
                  </a:extLst>
                </a:gridCol>
                <a:gridCol w="924632">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Item Description</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SPSC Code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Unit Price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182880">
                <a:tc>
                  <a:txBody>
                    <a:bodyPr/>
                    <a:lstStyle/>
                    <a:p>
                      <a:r>
                        <a:rPr lang="en-US" sz="1000">
                          <a:latin typeface="Arial" panose="020B0604020202020204" pitchFamily="34" charset="0"/>
                          <a:cs typeface="Arial" panose="020B0604020202020204" pitchFamily="34" charset="0"/>
                        </a:rPr>
                        <a:t>Pens, </a:t>
                      </a:r>
                      <a:r>
                        <a:rPr lang="en-US" sz="1000" err="1">
                          <a:latin typeface="Arial" panose="020B0604020202020204" pitchFamily="34" charset="0"/>
                          <a:cs typeface="Arial" panose="020B0604020202020204" pitchFamily="34" charset="0"/>
                        </a:rPr>
                        <a:t>Bic</a:t>
                      </a:r>
                      <a:r>
                        <a:rPr lang="en-US" sz="1000">
                          <a:latin typeface="Arial" panose="020B0604020202020204" pitchFamily="34" charset="0"/>
                          <a:cs typeface="Arial" panose="020B0604020202020204" pitchFamily="34" charset="0"/>
                        </a:rPr>
                        <a:t>, Ballpoint, Blue, 1 dozen</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43191504</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r"/>
                      <a:r>
                        <a:rPr lang="en-US" sz="1000" dirty="0">
                          <a:latin typeface="Arial" panose="020B0604020202020204" pitchFamily="34" charset="0"/>
                          <a:cs typeface="Arial" panose="020B0604020202020204" pitchFamily="34" charset="0"/>
                        </a:rPr>
                        <a:t>3.48</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Stapler,</a:t>
                      </a:r>
                      <a:r>
                        <a:rPr lang="en-US" sz="1000" baseline="0">
                          <a:latin typeface="Arial" panose="020B0604020202020204" pitchFamily="34" charset="0"/>
                          <a:cs typeface="Arial" panose="020B0604020202020204" pitchFamily="34" charset="0"/>
                        </a:rPr>
                        <a:t> </a:t>
                      </a:r>
                      <a:r>
                        <a:rPr lang="en-US" sz="1000" baseline="0" err="1">
                          <a:latin typeface="Arial" panose="020B0604020202020204" pitchFamily="34" charset="0"/>
                          <a:cs typeface="Arial" panose="020B0604020202020204" pitchFamily="34" charset="0"/>
                        </a:rPr>
                        <a:t>Swingline</a:t>
                      </a:r>
                      <a:r>
                        <a:rPr lang="en-US" sz="1000" baseline="0">
                          <a:latin typeface="Arial" panose="020B0604020202020204" pitchFamily="34" charset="0"/>
                          <a:cs typeface="Arial" panose="020B0604020202020204" pitchFamily="34" charset="0"/>
                        </a:rPr>
                        <a:t>, Black</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55010125</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r"/>
                      <a:r>
                        <a:rPr lang="en-US" sz="1000" dirty="0">
                          <a:latin typeface="Arial" panose="020B0604020202020204" pitchFamily="34" charset="0"/>
                          <a:cs typeface="Arial" panose="020B0604020202020204" pitchFamily="34" charset="0"/>
                        </a:rPr>
                        <a:t>18.72</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Post-It, Yellow, 1”x2”, pad of 100</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15874236</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r"/>
                      <a:r>
                        <a:rPr lang="en-US" sz="1000" dirty="0">
                          <a:latin typeface="Arial" panose="020B0604020202020204" pitchFamily="34" charset="0"/>
                          <a:cs typeface="Arial" panose="020B0604020202020204" pitchFamily="34" charset="0"/>
                        </a:rPr>
                        <a:t>6.49</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Folders, Letter, </a:t>
                      </a:r>
                      <a:r>
                        <a:rPr lang="en-US" sz="1000" err="1">
                          <a:latin typeface="Arial" panose="020B0604020202020204" pitchFamily="34" charset="0"/>
                          <a:cs typeface="Arial" panose="020B0604020202020204" pitchFamily="34" charset="0"/>
                        </a:rPr>
                        <a:t>Manilla</a:t>
                      </a:r>
                      <a:r>
                        <a:rPr lang="en-US" sz="1000">
                          <a:latin typeface="Arial" panose="020B0604020202020204" pitchFamily="34" charset="0"/>
                          <a:cs typeface="Arial" panose="020B0604020202020204" pitchFamily="34" charset="0"/>
                        </a:rPr>
                        <a:t>,</a:t>
                      </a:r>
                      <a:r>
                        <a:rPr lang="en-US" sz="1000" baseline="0">
                          <a:latin typeface="Arial" panose="020B0604020202020204" pitchFamily="34" charset="0"/>
                          <a:cs typeface="Arial" panose="020B0604020202020204" pitchFamily="34" charset="0"/>
                        </a:rPr>
                        <a:t> 100</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89745125</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r"/>
                      <a:r>
                        <a:rPr lang="en-US" sz="1000" dirty="0">
                          <a:latin typeface="Arial" panose="020B0604020202020204" pitchFamily="34" charset="0"/>
                          <a:cs typeface="Arial" panose="020B0604020202020204" pitchFamily="34" charset="0"/>
                        </a:rPr>
                        <a:t>12.98</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6212656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5640388" y="1630364"/>
            <a:ext cx="6049962" cy="3654847"/>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Unit of Measure - </a:t>
            </a:r>
            <a:r>
              <a:rPr lang="en-US" sz="1400" b="1" dirty="0">
                <a:solidFill>
                  <a:srgbClr val="FF0000"/>
                </a:solidFill>
                <a:latin typeface="Arial Narrow" panose="020B0606020202030204" pitchFamily="34" charset="0"/>
              </a:rPr>
              <a:t>Required</a:t>
            </a:r>
          </a:p>
          <a:p>
            <a:pPr marL="171450">
              <a:lnSpc>
                <a:spcPts val="1300"/>
              </a:lnSpc>
              <a:spcAft>
                <a:spcPts val="200"/>
              </a:spcAft>
              <a:defRPr/>
            </a:pPr>
            <a:r>
              <a:rPr lang="en-US" sz="1200" b="1" i="1" dirty="0">
                <a:latin typeface="Arial Narrow" panose="020B0606020202030204" pitchFamily="34" charset="0"/>
              </a:rPr>
              <a:t>Description: </a:t>
            </a:r>
            <a:r>
              <a:rPr lang="fr-FR" sz="1200" dirty="0">
                <a:latin typeface="Arial Narrow" panose="020B0606020202030204" pitchFamily="34" charset="0"/>
              </a:rPr>
              <a:t>Unit of </a:t>
            </a:r>
            <a:r>
              <a:rPr lang="fr-FR" sz="1200" dirty="0" err="1">
                <a:latin typeface="Arial Narrow" panose="020B0606020202030204" pitchFamily="34" charset="0"/>
              </a:rPr>
              <a:t>measure</a:t>
            </a:r>
            <a:r>
              <a:rPr lang="fr-FR" sz="1200" dirty="0">
                <a:latin typeface="Arial Narrow" panose="020B0606020202030204" pitchFamily="34" charset="0"/>
              </a:rPr>
              <a:t> </a:t>
            </a:r>
            <a:r>
              <a:rPr lang="fr-FR" sz="1200" dirty="0" err="1">
                <a:latin typeface="Arial Narrow" panose="020B0606020202030204" pitchFamily="34" charset="0"/>
              </a:rPr>
              <a:t>related</a:t>
            </a:r>
            <a:r>
              <a:rPr lang="fr-FR" sz="1200" dirty="0">
                <a:latin typeface="Arial Narrow" panose="020B0606020202030204" pitchFamily="34" charset="0"/>
              </a:rPr>
              <a:t> to the Unit Price. Use a United Nations UOM if the UNUOM  in the Header </a:t>
            </a:r>
            <a:r>
              <a:rPr lang="fr-FR" sz="1200" dirty="0" err="1">
                <a:latin typeface="Arial Narrow" panose="020B0606020202030204" pitchFamily="34" charset="0"/>
              </a:rPr>
              <a:t>is</a:t>
            </a:r>
            <a:r>
              <a:rPr lang="fr-FR" sz="1200" dirty="0">
                <a:latin typeface="Arial Narrow" panose="020B0606020202030204" pitchFamily="34" charset="0"/>
              </a:rPr>
              <a:t> set to “</a:t>
            </a:r>
            <a:r>
              <a:rPr lang="fr-FR" sz="1200" dirty="0" err="1">
                <a:latin typeface="Arial Narrow" panose="020B0606020202030204" pitchFamily="34" charset="0"/>
              </a:rPr>
              <a:t>True</a:t>
            </a:r>
            <a:r>
              <a:rPr lang="fr-FR" sz="1200" dirty="0">
                <a:latin typeface="Arial Narrow" panose="020B0606020202030204" pitchFamily="34" charset="0"/>
              </a:rPr>
              <a:t>”</a:t>
            </a:r>
            <a:endParaRPr lang="en-US"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32 </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BX</a:t>
            </a:r>
          </a:p>
          <a:p>
            <a:pPr marL="171450">
              <a:lnSpc>
                <a:spcPts val="1300"/>
              </a:lnSpc>
              <a:spcAft>
                <a:spcPts val="900"/>
              </a:spcAft>
              <a:defRPr/>
            </a:pPr>
            <a:r>
              <a:rPr lang="fr-FR" sz="1200" i="1" dirty="0">
                <a:latin typeface="Arial Narrow" panose="020B0606020202030204" pitchFamily="34" charset="0"/>
              </a:rPr>
              <a:t>Note: </a:t>
            </a:r>
            <a:r>
              <a:rPr lang="fr-FR" sz="1200" dirty="0">
                <a:latin typeface="Arial Narrow" panose="020B0606020202030204" pitchFamily="34" charset="0"/>
              </a:rPr>
              <a:t>A file </a:t>
            </a:r>
            <a:r>
              <a:rPr lang="fr-FR" sz="1200" dirty="0" err="1">
                <a:latin typeface="Arial Narrow" panose="020B0606020202030204" pitchFamily="34" charset="0"/>
              </a:rPr>
              <a:t>containing</a:t>
            </a:r>
            <a:r>
              <a:rPr lang="fr-FR" sz="1200" dirty="0">
                <a:latin typeface="Arial Narrow" panose="020B0606020202030204" pitchFamily="34" charset="0"/>
              </a:rPr>
              <a:t> the </a:t>
            </a:r>
            <a:r>
              <a:rPr lang="fr-FR" sz="1200" dirty="0" err="1">
                <a:latin typeface="Arial Narrow" panose="020B0606020202030204" pitchFamily="34" charset="0"/>
              </a:rPr>
              <a:t>Units</a:t>
            </a:r>
            <a:r>
              <a:rPr lang="fr-FR" sz="1200" dirty="0">
                <a:latin typeface="Arial Narrow" panose="020B0606020202030204" pitchFamily="34" charset="0"/>
              </a:rPr>
              <a:t> of </a:t>
            </a:r>
            <a:r>
              <a:rPr lang="fr-FR" sz="1200" dirty="0" err="1">
                <a:latin typeface="Arial Narrow" panose="020B0606020202030204" pitchFamily="34" charset="0"/>
              </a:rPr>
              <a:t>Measure</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a:t>
            </a:r>
            <a:r>
              <a:rPr lang="fr-FR" sz="1200" dirty="0" err="1">
                <a:latin typeface="Arial Narrow" panose="020B0606020202030204" pitchFamily="34" charset="0"/>
              </a:rPr>
              <a:t>available</a:t>
            </a:r>
            <a:r>
              <a:rPr lang="fr-FR" sz="1200" dirty="0">
                <a:latin typeface="Arial Narrow" panose="020B0606020202030204" pitchFamily="34" charset="0"/>
              </a:rPr>
              <a:t> in </a:t>
            </a:r>
            <a:r>
              <a:rPr lang="fr-FR" sz="1200" dirty="0" err="1">
                <a:latin typeface="Arial Narrow" panose="020B0606020202030204" pitchFamily="34" charset="0"/>
              </a:rPr>
              <a:t>your</a:t>
            </a:r>
            <a:r>
              <a:rPr lang="fr-FR" sz="1200" dirty="0">
                <a:latin typeface="Arial Narrow" panose="020B0606020202030204" pitchFamily="34" charset="0"/>
              </a:rPr>
              <a:t> </a:t>
            </a:r>
            <a:r>
              <a:rPr lang="fr-FR" sz="1200" dirty="0" err="1">
                <a:latin typeface="Arial Narrow" panose="020B0606020202030204" pitchFamily="34" charset="0"/>
              </a:rPr>
              <a:t>Customer’s</a:t>
            </a:r>
            <a:r>
              <a:rPr lang="fr-FR" sz="1200" dirty="0">
                <a:latin typeface="Arial Narrow" panose="020B0606020202030204" pitchFamily="34" charset="0"/>
              </a:rPr>
              <a:t> Supplier Information Portal</a:t>
            </a:r>
            <a:endParaRPr lang="en-US" sz="1200" b="1" dirty="0">
              <a:latin typeface="Arial Narrow" panose="020B0606020202030204" pitchFamily="34" charset="0"/>
            </a:endParaRP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Lead Time - </a:t>
            </a:r>
            <a:r>
              <a:rPr lang="en-US" sz="1400" b="1" dirty="0">
                <a:solidFill>
                  <a:srgbClr val="00B050"/>
                </a:solidFill>
                <a:latin typeface="Arial Narrow" panose="020B0606020202030204" pitchFamily="34" charset="0"/>
              </a:rPr>
              <a:t>Optional</a:t>
            </a:r>
          </a:p>
          <a:p>
            <a:pPr marL="171450">
              <a:lnSpc>
                <a:spcPts val="1300"/>
              </a:lnSpc>
              <a:spcAft>
                <a:spcPts val="6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Number of working days for the product to be shipped from the date you receive the Purchase Order</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Integer</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40</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1</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Manufacturer Name - </a:t>
            </a:r>
            <a:r>
              <a:rPr lang="en-US" sz="1400" b="1" dirty="0">
                <a:solidFill>
                  <a:srgbClr val="00B050"/>
                </a:solidFill>
                <a:latin typeface="Arial Narrow" panose="020B0606020202030204" pitchFamily="34" charset="0"/>
              </a:rPr>
              <a:t>Optional </a:t>
            </a:r>
          </a:p>
          <a:p>
            <a:pPr marL="171450">
              <a:lnSpc>
                <a:spcPts val="1300"/>
              </a:lnSpc>
              <a:spcAft>
                <a:spcPts val="200"/>
              </a:spcAft>
              <a:defRPr/>
            </a:pPr>
            <a:r>
              <a:rPr lang="en-US" sz="1200" b="1" i="1" dirty="0">
                <a:latin typeface="Arial Narrow" panose="020B0606020202030204" pitchFamily="34" charset="0"/>
              </a:rPr>
              <a:t>Description: </a:t>
            </a:r>
            <a:r>
              <a:rPr lang="fr-FR" sz="1200" dirty="0">
                <a:latin typeface="Arial Narrow" panose="020B0606020202030204" pitchFamily="34" charset="0"/>
              </a:rPr>
              <a:t>Name of the manufacturer</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Epson</a:t>
            </a:r>
          </a:p>
        </p:txBody>
      </p:sp>
      <p:sp>
        <p:nvSpPr>
          <p:cNvPr id="2" name="Title 1"/>
          <p:cNvSpPr>
            <a:spLocks noGrp="1"/>
          </p:cNvSpPr>
          <p:nvPr>
            <p:ph type="title"/>
          </p:nvPr>
        </p:nvSpPr>
        <p:spPr/>
        <p:txBody>
          <a:bodyPr/>
          <a:lstStyle/>
          <a:p>
            <a:r>
              <a:rPr lang="en-US" noProof="0" dirty="0"/>
              <a:t>Creating a CIF Catalog</a:t>
            </a:r>
          </a:p>
        </p:txBody>
      </p:sp>
      <p:graphicFrame>
        <p:nvGraphicFramePr>
          <p:cNvPr id="6" name="Table 5"/>
          <p:cNvGraphicFramePr>
            <a:graphicFrameLocks noGrp="1"/>
          </p:cNvGraphicFramePr>
          <p:nvPr>
            <p:extLst>
              <p:ext uri="{D42A27DB-BD31-4B8C-83A1-F6EECF244321}">
                <p14:modId xmlns:p14="http://schemas.microsoft.com/office/powerpoint/2010/main" val="249030928"/>
              </p:ext>
            </p:extLst>
          </p:nvPr>
        </p:nvGraphicFramePr>
        <p:xfrm>
          <a:off x="504001" y="1630364"/>
          <a:ext cx="3944174" cy="1066223"/>
        </p:xfrm>
        <a:graphic>
          <a:graphicData uri="http://schemas.openxmlformats.org/drawingml/2006/table">
            <a:tbl>
              <a:tblPr firstRow="1" bandRow="1">
                <a:tableStyleId>{2D5ABB26-0587-4C30-8999-92F81FD0307C}</a:tableStyleId>
              </a:tblPr>
              <a:tblGrid>
                <a:gridCol w="1034287">
                  <a:extLst>
                    <a:ext uri="{9D8B030D-6E8A-4147-A177-3AD203B41FA5}">
                      <a16:colId xmlns:a16="http://schemas.microsoft.com/office/drawing/2014/main" val="20000"/>
                    </a:ext>
                  </a:extLst>
                </a:gridCol>
                <a:gridCol w="957262">
                  <a:extLst>
                    <a:ext uri="{9D8B030D-6E8A-4147-A177-3AD203B41FA5}">
                      <a16:colId xmlns:a16="http://schemas.microsoft.com/office/drawing/2014/main" val="20001"/>
                    </a:ext>
                  </a:extLst>
                </a:gridCol>
                <a:gridCol w="1952625">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Unit of Measure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0000"/>
                    </a:solidFill>
                  </a:tcPr>
                </a:tc>
                <a:tc>
                  <a:txBody>
                    <a:bodyPr/>
                    <a:lstStyle/>
                    <a:p>
                      <a:pPr marL="0" algn="ctr" defTabSz="1088558" rtl="0" eaLnBrk="1" latinLnBrk="0" hangingPunct="1"/>
                      <a:r>
                        <a:rPr lang="en-US" sz="1000" b="1" kern="1200" dirty="0">
                          <a:solidFill>
                            <a:schemeClr val="bg1"/>
                          </a:solidFill>
                          <a:latin typeface="Arial" panose="020B0604020202020204" pitchFamily="34" charset="0"/>
                          <a:ea typeface="+mn-ea"/>
                          <a:cs typeface="Arial" panose="020B0604020202020204" pitchFamily="34" charset="0"/>
                        </a:rPr>
                        <a:t>Lead Time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Manufacturer Name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algn="ctr"/>
                      <a:r>
                        <a:rPr lang="en-US" sz="1000">
                          <a:latin typeface="Arial" panose="020B0604020202020204" pitchFamily="34" charset="0"/>
                          <a:cs typeface="Arial" panose="020B0604020202020204" pitchFamily="34" charset="0"/>
                        </a:rPr>
                        <a:t>EA</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dirty="0">
                          <a:solidFill>
                            <a:schemeClr val="tx1"/>
                          </a:solidFill>
                          <a:latin typeface="Arial" panose="020B0604020202020204" pitchFamily="34" charset="0"/>
                          <a:ea typeface="+mn-ea"/>
                          <a:cs typeface="Arial" panose="020B0604020202020204" pitchFamily="34" charset="0"/>
                        </a:rPr>
                        <a:t>1</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err="1">
                          <a:latin typeface="Arial" panose="020B0604020202020204" pitchFamily="34" charset="0"/>
                          <a:cs typeface="Arial" panose="020B0604020202020204" pitchFamily="34" charset="0"/>
                        </a:rPr>
                        <a:t>Intelidata</a:t>
                      </a:r>
                      <a:endParaRPr lang="en-US" sz="1000" dirty="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EA</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dirty="0">
                          <a:solidFill>
                            <a:schemeClr val="tx1"/>
                          </a:solidFill>
                          <a:latin typeface="Arial" panose="020B0604020202020204" pitchFamily="34" charset="0"/>
                          <a:ea typeface="+mn-ea"/>
                          <a:cs typeface="Arial" panose="020B0604020202020204" pitchFamily="34" charset="0"/>
                        </a:rPr>
                        <a:t>1</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panose="020B0604020202020204" pitchFamily="34" charset="0"/>
                          <a:cs typeface="Arial" panose="020B0604020202020204" pitchFamily="34" charset="0"/>
                        </a:rPr>
                        <a:t>IDG Book</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DZN</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dirty="0">
                          <a:solidFill>
                            <a:schemeClr val="tx1"/>
                          </a:solidFill>
                          <a:latin typeface="Arial" panose="020B0604020202020204" pitchFamily="34" charset="0"/>
                          <a:ea typeface="+mn-ea"/>
                          <a:cs typeface="Arial" panose="020B0604020202020204" pitchFamily="34" charset="0"/>
                        </a:rPr>
                        <a:t>3</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panose="020B0604020202020204" pitchFamily="34" charset="0"/>
                          <a:cs typeface="Arial" panose="020B0604020202020204" pitchFamily="34" charset="0"/>
                        </a:rPr>
                        <a:t>Bic</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EA</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dirty="0">
                          <a:solidFill>
                            <a:schemeClr val="tx1"/>
                          </a:solidFill>
                          <a:latin typeface="Arial" panose="020B0604020202020204" pitchFamily="34" charset="0"/>
                          <a:ea typeface="+mn-ea"/>
                          <a:cs typeface="Arial" panose="020B0604020202020204" pitchFamily="34" charset="0"/>
                        </a:rPr>
                        <a:t>1</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err="1">
                          <a:latin typeface="Arial" panose="020B0604020202020204" pitchFamily="34" charset="0"/>
                          <a:cs typeface="Arial" panose="020B0604020202020204" pitchFamily="34" charset="0"/>
                        </a:rPr>
                        <a:t>Swingline</a:t>
                      </a:r>
                      <a:endParaRPr lang="en-US" sz="1000" dirty="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6189616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5640388" y="1617663"/>
            <a:ext cx="6050089" cy="3757439"/>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URL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A URL that links to a Supplier static page about the item (could be a MSDS, construction info, packaging info, etc.)</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900"/>
              </a:spcAft>
              <a:defRPr/>
            </a:pPr>
            <a:r>
              <a:rPr lang="en-US" sz="1400" b="1" i="1" dirty="0">
                <a:latin typeface="Arial Narrow" panose="020B0606020202030204" pitchFamily="34" charset="0"/>
              </a:rPr>
              <a:t>Example: </a:t>
            </a:r>
            <a:r>
              <a:rPr lang="en-US" sz="1400" dirty="0">
                <a:latin typeface="Arial Narrow" panose="020B0606020202030204" pitchFamily="34" charset="0"/>
              </a:rPr>
              <a:t>http://www.supply.com/Catalog/product18.htm</a:t>
            </a:r>
            <a:endParaRPr lang="en-US" sz="1400" b="1" dirty="0">
              <a:latin typeface="Arial Narrow" panose="020B0606020202030204" pitchFamily="34" charset="0"/>
            </a:endParaRPr>
          </a:p>
          <a:p>
            <a:pPr indent="171450">
              <a:lnSpc>
                <a:spcPts val="1300"/>
              </a:lnSpc>
              <a:spcAft>
                <a:spcPts val="200"/>
              </a:spcAft>
              <a:buFont typeface="Wingdings" pitchFamily="2" charset="2"/>
              <a:buChar char="§"/>
              <a:defRPr/>
            </a:pPr>
            <a:r>
              <a:rPr lang="en-US" sz="1400" b="1" dirty="0">
                <a:latin typeface="Arial Narrow" panose="020B0606020202030204" pitchFamily="34" charset="0"/>
              </a:rPr>
              <a:t>Manufacturer URL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A URL that links to a Manufacturer’s static page about the item (could be a MSDS, construction info, packaging info, etc.)</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2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http://www.manu.com/Catalog/product18.htm</a:t>
            </a:r>
          </a:p>
          <a:p>
            <a:pPr indent="171450">
              <a:lnSpc>
                <a:spcPts val="1300"/>
              </a:lnSpc>
              <a:spcAft>
                <a:spcPts val="200"/>
              </a:spcAft>
              <a:buFont typeface="Wingdings" pitchFamily="2" charset="2"/>
              <a:buChar char="§"/>
              <a:defRPr/>
            </a:pPr>
            <a:r>
              <a:rPr lang="en-US" sz="1400" b="1" dirty="0">
                <a:latin typeface="Arial Narrow" panose="020B0606020202030204" pitchFamily="34" charset="0"/>
              </a:rPr>
              <a:t>Market Price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fr-FR" sz="1200" dirty="0">
                <a:latin typeface="Arial Narrow" panose="020B0606020202030204" pitchFamily="34" charset="0"/>
              </a:rPr>
              <a:t>List or </a:t>
            </a:r>
            <a:r>
              <a:rPr lang="fr-FR" sz="1200" dirty="0" err="1">
                <a:latin typeface="Arial Narrow" panose="020B0606020202030204" pitchFamily="34" charset="0"/>
              </a:rPr>
              <a:t>retail</a:t>
            </a:r>
            <a:r>
              <a:rPr lang="fr-FR" sz="1200" dirty="0">
                <a:latin typeface="Arial Narrow" panose="020B0606020202030204" pitchFamily="34" charset="0"/>
              </a:rPr>
              <a:t> </a:t>
            </a:r>
            <a:r>
              <a:rPr lang="fr-FR" sz="1200" dirty="0" err="1">
                <a:latin typeface="Arial Narrow" panose="020B0606020202030204" pitchFamily="34" charset="0"/>
              </a:rPr>
              <a:t>price</a:t>
            </a:r>
            <a:r>
              <a:rPr lang="fr-FR" sz="1200" dirty="0">
                <a:latin typeface="Arial Narrow" panose="020B0606020202030204" pitchFamily="34" charset="0"/>
              </a:rPr>
              <a:t>. </a:t>
            </a:r>
          </a:p>
          <a:p>
            <a:pPr marL="171450">
              <a:lnSpc>
                <a:spcPts val="1300"/>
              </a:lnSpc>
              <a:spcAft>
                <a:spcPts val="200"/>
              </a:spcAft>
              <a:defRPr/>
            </a:pPr>
            <a:r>
              <a:rPr lang="fr-FR" sz="1200" i="1" dirty="0">
                <a:latin typeface="Arial Narrow" panose="020B0606020202030204" pitchFamily="34" charset="0"/>
              </a:rPr>
              <a:t>Note: </a:t>
            </a:r>
            <a:r>
              <a:rPr lang="fr-FR" sz="1200" dirty="0" err="1">
                <a:latin typeface="Arial Narrow" panose="020B0606020202030204" pitchFamily="34" charset="0"/>
              </a:rPr>
              <a:t>Does</a:t>
            </a:r>
            <a:r>
              <a:rPr lang="fr-FR" sz="1200" dirty="0">
                <a:latin typeface="Arial Narrow" panose="020B0606020202030204" pitchFamily="34" charset="0"/>
              </a:rPr>
              <a:t> not show on the Ariba UI—</a:t>
            </a:r>
            <a:r>
              <a:rPr lang="fr-FR" sz="1200" dirty="0" err="1">
                <a:latin typeface="Arial Narrow" panose="020B0606020202030204" pitchFamily="34" charset="0"/>
              </a:rPr>
              <a:t>this</a:t>
            </a:r>
            <a:r>
              <a:rPr lang="fr-FR" sz="1200" dirty="0">
                <a:latin typeface="Arial Narrow" panose="020B0606020202030204" pitchFamily="34" charset="0"/>
              </a:rPr>
              <a:t> </a:t>
            </a:r>
            <a:r>
              <a:rPr lang="fr-FR" sz="1200" dirty="0" err="1">
                <a:latin typeface="Arial Narrow" panose="020B0606020202030204" pitchFamily="34" charset="0"/>
              </a:rPr>
              <a:t>is</a:t>
            </a:r>
            <a:r>
              <a:rPr lang="fr-FR" sz="1200" dirty="0">
                <a:latin typeface="Arial Narrow" panose="020B0606020202030204" pitchFamily="34" charset="0"/>
              </a:rPr>
              <a:t> an </a:t>
            </a:r>
            <a:r>
              <a:rPr lang="fr-FR" sz="1200" dirty="0" err="1">
                <a:latin typeface="Arial Narrow" panose="020B0606020202030204" pitchFamily="34" charset="0"/>
              </a:rPr>
              <a:t>informational-only</a:t>
            </a:r>
            <a:r>
              <a:rPr lang="fr-FR" sz="1200" dirty="0">
                <a:latin typeface="Arial Narrow" panose="020B0606020202030204" pitchFamily="34" charset="0"/>
              </a:rPr>
              <a:t> </a:t>
            </a:r>
            <a:r>
              <a:rPr lang="fr-FR" sz="1200" dirty="0" err="1">
                <a:latin typeface="Arial Narrow" panose="020B0606020202030204" pitchFamily="34" charset="0"/>
              </a:rPr>
              <a:t>field</a:t>
            </a:r>
            <a:r>
              <a:rPr lang="fr-FR" sz="1200" dirty="0">
                <a:latin typeface="Arial Narrow" panose="020B0606020202030204" pitchFamily="34" charset="0"/>
              </a:rPr>
              <a:t> for </a:t>
            </a:r>
            <a:r>
              <a:rPr lang="fr-FR" sz="1200" dirty="0" err="1">
                <a:latin typeface="Arial Narrow" panose="020B0606020202030204" pitchFamily="34" charset="0"/>
              </a:rPr>
              <a:t>Suppliers</a:t>
            </a:r>
            <a:endParaRPr lang="fr-FR"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Decimal</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4.32 or 1234.78</a:t>
            </a:r>
          </a:p>
          <a:p>
            <a:pPr marL="171450">
              <a:lnSpc>
                <a:spcPts val="1300"/>
              </a:lnSpc>
              <a:spcAft>
                <a:spcPts val="900"/>
              </a:spcAft>
              <a:defRPr/>
            </a:pPr>
            <a:r>
              <a:rPr lang="en-US" sz="1200" i="1" dirty="0">
                <a:latin typeface="Arial Narrow" panose="020B0606020202030204" pitchFamily="34" charset="0"/>
              </a:rPr>
              <a:t>Note: </a:t>
            </a:r>
            <a:r>
              <a:rPr lang="fr-FR" sz="1200" dirty="0">
                <a:latin typeface="Arial Narrow" panose="020B0606020202030204" pitchFamily="34" charset="0"/>
              </a:rPr>
              <a:t>To </a:t>
            </a:r>
            <a:r>
              <a:rPr lang="fr-FR" sz="1200" dirty="0" err="1">
                <a:latin typeface="Arial Narrow" panose="020B0606020202030204" pitchFamily="34" charset="0"/>
              </a:rPr>
              <a:t>separate</a:t>
            </a:r>
            <a:r>
              <a:rPr lang="fr-FR" sz="1200" dirty="0">
                <a:latin typeface="Arial Narrow" panose="020B0606020202030204" pitchFamily="34" charset="0"/>
              </a:rPr>
              <a:t> the </a:t>
            </a:r>
            <a:r>
              <a:rPr lang="fr-FR" sz="1200" dirty="0" err="1">
                <a:latin typeface="Arial Narrow" panose="020B0606020202030204" pitchFamily="34" charset="0"/>
              </a:rPr>
              <a:t>integer</a:t>
            </a:r>
            <a:r>
              <a:rPr lang="fr-FR" sz="1200" dirty="0">
                <a:latin typeface="Arial Narrow" panose="020B0606020202030204" pitchFamily="34" charset="0"/>
              </a:rPr>
              <a:t> </a:t>
            </a:r>
            <a:r>
              <a:rPr lang="fr-FR" sz="1200" dirty="0" err="1">
                <a:latin typeface="Arial Narrow" panose="020B0606020202030204" pitchFamily="34" charset="0"/>
              </a:rPr>
              <a:t>from</a:t>
            </a:r>
            <a:r>
              <a:rPr lang="fr-FR" sz="1200" dirty="0">
                <a:latin typeface="Arial Narrow" panose="020B0606020202030204" pitchFamily="34" charset="0"/>
              </a:rPr>
              <a:t> the </a:t>
            </a:r>
            <a:r>
              <a:rPr lang="fr-FR" sz="1200" dirty="0" err="1">
                <a:latin typeface="Arial Narrow" panose="020B0606020202030204" pitchFamily="34" charset="0"/>
              </a:rPr>
              <a:t>decimal</a:t>
            </a:r>
            <a:r>
              <a:rPr lang="fr-FR" sz="1200" dirty="0">
                <a:latin typeface="Arial Narrow" panose="020B0606020202030204" pitchFamily="34" charset="0"/>
              </a:rPr>
              <a:t>, </a:t>
            </a:r>
            <a:r>
              <a:rPr lang="fr-FR" sz="1200" dirty="0" err="1">
                <a:latin typeface="Arial Narrow" panose="020B0606020202030204" pitchFamily="34" charset="0"/>
              </a:rPr>
              <a:t>you</a:t>
            </a:r>
            <a:r>
              <a:rPr lang="fr-FR" sz="1200" dirty="0">
                <a:latin typeface="Arial Narrow" panose="020B0606020202030204" pitchFamily="34" charset="0"/>
              </a:rPr>
              <a:t> must use a ‘dot’ and not a comma. </a:t>
            </a:r>
            <a:r>
              <a:rPr lang="fr-FR" sz="1200" dirty="0" err="1">
                <a:latin typeface="Arial Narrow" panose="020B0606020202030204" pitchFamily="34" charset="0"/>
              </a:rPr>
              <a:t>Also</a:t>
            </a:r>
            <a:r>
              <a:rPr lang="fr-FR" sz="1200" dirty="0">
                <a:latin typeface="Arial Narrow" panose="020B0606020202030204" pitchFamily="34" charset="0"/>
              </a:rPr>
              <a:t>, do not use a comma to </a:t>
            </a:r>
            <a:r>
              <a:rPr lang="fr-FR" sz="1200" dirty="0" err="1">
                <a:latin typeface="Arial Narrow" panose="020B0606020202030204" pitchFamily="34" charset="0"/>
              </a:rPr>
              <a:t>indicate</a:t>
            </a:r>
            <a:r>
              <a:rPr lang="fr-FR" sz="1200" dirty="0">
                <a:latin typeface="Arial Narrow" panose="020B0606020202030204" pitchFamily="34" charset="0"/>
              </a:rPr>
              <a:t> ‘</a:t>
            </a:r>
            <a:r>
              <a:rPr lang="fr-FR" sz="1200" dirty="0" err="1">
                <a:latin typeface="Arial Narrow" panose="020B0606020202030204" pitchFamily="34" charset="0"/>
              </a:rPr>
              <a:t>thousands</a:t>
            </a:r>
            <a:r>
              <a:rPr lang="fr-FR" sz="1200" dirty="0">
                <a:latin typeface="Arial Narrow" panose="020B0606020202030204" pitchFamily="34" charset="0"/>
              </a:rPr>
              <a:t>’. Do not </a:t>
            </a:r>
            <a:r>
              <a:rPr lang="fr-FR" sz="1200" dirty="0" err="1">
                <a:latin typeface="Arial Narrow" panose="020B0606020202030204" pitchFamily="34" charset="0"/>
              </a:rPr>
              <a:t>include</a:t>
            </a:r>
            <a:r>
              <a:rPr lang="fr-FR" sz="1200" dirty="0">
                <a:latin typeface="Arial Narrow" panose="020B0606020202030204" pitchFamily="34" charset="0"/>
              </a:rPr>
              <a:t> </a:t>
            </a:r>
            <a:r>
              <a:rPr lang="fr-FR" sz="1200" dirty="0" err="1">
                <a:latin typeface="Arial Narrow" panose="020B0606020202030204" pitchFamily="34" charset="0"/>
              </a:rPr>
              <a:t>any</a:t>
            </a:r>
            <a:r>
              <a:rPr lang="fr-FR" sz="1200" dirty="0">
                <a:latin typeface="Arial Narrow" panose="020B0606020202030204" pitchFamily="34" charset="0"/>
              </a:rPr>
              <a:t> </a:t>
            </a:r>
            <a:r>
              <a:rPr lang="fr-FR" sz="1200" dirty="0" err="1">
                <a:latin typeface="Arial Narrow" panose="020B0606020202030204" pitchFamily="34" charset="0"/>
              </a:rPr>
              <a:t>currency</a:t>
            </a:r>
            <a:r>
              <a:rPr lang="fr-FR" sz="1200" dirty="0">
                <a:latin typeface="Arial Narrow" panose="020B0606020202030204" pitchFamily="34" charset="0"/>
              </a:rPr>
              <a:t> </a:t>
            </a:r>
            <a:r>
              <a:rPr lang="fr-FR" sz="1200" dirty="0" err="1">
                <a:latin typeface="Arial Narrow" panose="020B0606020202030204" pitchFamily="34" charset="0"/>
              </a:rPr>
              <a:t>symbols</a:t>
            </a:r>
            <a:r>
              <a:rPr lang="fr-FR" sz="1200" dirty="0">
                <a:latin typeface="Arial Narrow" panose="020B0606020202030204" pitchFamily="34" charset="0"/>
              </a:rPr>
              <a:t> </a:t>
            </a:r>
            <a:r>
              <a:rPr lang="fr-FR" sz="1200" dirty="0" err="1">
                <a:latin typeface="Arial Narrow" panose="020B0606020202030204" pitchFamily="34" charset="0"/>
              </a:rPr>
              <a:t>such</a:t>
            </a:r>
            <a:r>
              <a:rPr lang="fr-FR" sz="1200" dirty="0">
                <a:latin typeface="Arial Narrow" panose="020B0606020202030204" pitchFamily="34" charset="0"/>
              </a:rPr>
              <a:t> as $, </a:t>
            </a:r>
            <a:r>
              <a:rPr lang="en-US" sz="1200" dirty="0"/>
              <a:t>£ </a:t>
            </a:r>
            <a:r>
              <a:rPr lang="fr-FR" sz="1200" dirty="0">
                <a:latin typeface="Arial Narrow" panose="020B0606020202030204" pitchFamily="34" charset="0"/>
              </a:rPr>
              <a:t>or </a:t>
            </a:r>
            <a:r>
              <a:rPr lang="en-US" sz="1200" dirty="0"/>
              <a:t>¥.</a:t>
            </a: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noProof="0" dirty="0"/>
              <a:t>Creating a CIF Catalog</a:t>
            </a:r>
          </a:p>
        </p:txBody>
      </p:sp>
      <p:graphicFrame>
        <p:nvGraphicFramePr>
          <p:cNvPr id="6" name="Table 5"/>
          <p:cNvGraphicFramePr>
            <a:graphicFrameLocks noGrp="1"/>
          </p:cNvGraphicFramePr>
          <p:nvPr>
            <p:extLst>
              <p:ext uri="{D42A27DB-BD31-4B8C-83A1-F6EECF244321}">
                <p14:modId xmlns:p14="http://schemas.microsoft.com/office/powerpoint/2010/main" val="3332499194"/>
              </p:ext>
            </p:extLst>
          </p:nvPr>
        </p:nvGraphicFramePr>
        <p:xfrm>
          <a:off x="504000" y="1617663"/>
          <a:ext cx="4125149" cy="1066223"/>
        </p:xfrm>
        <a:graphic>
          <a:graphicData uri="http://schemas.openxmlformats.org/drawingml/2006/table">
            <a:tbl>
              <a:tblPr firstRow="1" bandRow="1">
                <a:tableStyleId>{2D5ABB26-0587-4C30-8999-92F81FD0307C}</a:tableStyleId>
              </a:tblPr>
              <a:tblGrid>
                <a:gridCol w="1768124">
                  <a:extLst>
                    <a:ext uri="{9D8B030D-6E8A-4147-A177-3AD203B41FA5}">
                      <a16:colId xmlns:a16="http://schemas.microsoft.com/office/drawing/2014/main" val="20000"/>
                    </a:ext>
                  </a:extLst>
                </a:gridCol>
                <a:gridCol w="1654450">
                  <a:extLst>
                    <a:ext uri="{9D8B030D-6E8A-4147-A177-3AD203B41FA5}">
                      <a16:colId xmlns:a16="http://schemas.microsoft.com/office/drawing/2014/main" val="20001"/>
                    </a:ext>
                  </a:extLst>
                </a:gridCol>
                <a:gridCol w="702575">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Supplier</a:t>
                      </a:r>
                      <a:r>
                        <a:rPr lang="en-US" sz="1000" b="1" baseline="0" dirty="0">
                          <a:solidFill>
                            <a:schemeClr val="bg1"/>
                          </a:solidFill>
                          <a:latin typeface="Arial" panose="020B0604020202020204" pitchFamily="34" charset="0"/>
                          <a:cs typeface="Arial" panose="020B0604020202020204" pitchFamily="34" charset="0"/>
                        </a:rPr>
                        <a:t> URL</a:t>
                      </a:r>
                      <a:endParaRPr lang="en-US" sz="1000" b="1" dirty="0">
                        <a:solidFill>
                          <a:schemeClr val="bg1"/>
                        </a:solidFill>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Manufacturer URL</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Market Price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r>
                        <a:rPr lang="en-US" sz="1000">
                          <a:latin typeface="Arial" panose="020B0604020202020204" pitchFamily="34" charset="0"/>
                          <a:cs typeface="Arial" panose="020B0604020202020204" pitchFamily="34" charset="0"/>
                        </a:rPr>
                        <a:t>http://www.supplier.com</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l" defTabSz="914400" rtl="0" eaLnBrk="1" latinLnBrk="0" hangingPunct="1"/>
                      <a:r>
                        <a:rPr lang="en-US" sz="1000" kern="1200">
                          <a:solidFill>
                            <a:schemeClr val="tx1"/>
                          </a:solidFill>
                          <a:latin typeface="Arial" panose="020B0604020202020204" pitchFamily="34" charset="0"/>
                          <a:ea typeface="+mn-ea"/>
                          <a:cs typeface="Arial" panose="020B0604020202020204" pitchFamily="34" charset="0"/>
                        </a:rPr>
                        <a:t>http://www.manu.com</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r>
                        <a:rPr lang="en-US" sz="1000" dirty="0">
                          <a:latin typeface="Arial" panose="020B0604020202020204" pitchFamily="34" charset="0"/>
                          <a:cs typeface="Arial" panose="020B0604020202020204" pitchFamily="34" charset="0"/>
                        </a:rPr>
                        <a:t>12.95</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r>
                        <a:rPr lang="en-US" sz="1000">
                          <a:latin typeface="Arial" panose="020B0604020202020204" pitchFamily="34" charset="0"/>
                          <a:cs typeface="Arial" panose="020B0604020202020204" pitchFamily="34" charset="0"/>
                        </a:rPr>
                        <a:t>http://www.supplier.com</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l" defTabSz="914400" rtl="0" eaLnBrk="1" latinLnBrk="0" hangingPunct="1"/>
                      <a:endParaRPr lang="en-US" sz="1000" kern="1200" dirty="0">
                        <a:solidFill>
                          <a:schemeClr val="tx1"/>
                        </a:solidFill>
                        <a:latin typeface="Arial" panose="020B0604020202020204" pitchFamily="34" charset="0"/>
                        <a:ea typeface="+mn-ea"/>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r>
                        <a:rPr lang="en-US" sz="1000" dirty="0">
                          <a:latin typeface="Arial" panose="020B0604020202020204" pitchFamily="34" charset="0"/>
                          <a:cs typeface="Arial" panose="020B0604020202020204" pitchFamily="34" charset="0"/>
                        </a:rPr>
                        <a:t>2296.56</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r>
                        <a:rPr lang="en-US" sz="1000">
                          <a:latin typeface="Arial" panose="020B0604020202020204" pitchFamily="34" charset="0"/>
                          <a:cs typeface="Arial" panose="020B0604020202020204" pitchFamily="34" charset="0"/>
                        </a:rPr>
                        <a:t>http://www.supplier.com</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l" defTabSz="914400" rtl="0" eaLnBrk="1" latinLnBrk="0" hangingPunct="1"/>
                      <a:endParaRPr lang="en-US" sz="1000" kern="1200" dirty="0">
                        <a:solidFill>
                          <a:schemeClr val="tx1"/>
                        </a:solidFill>
                        <a:latin typeface="Arial" panose="020B0604020202020204" pitchFamily="34" charset="0"/>
                        <a:ea typeface="+mn-ea"/>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r>
                        <a:rPr lang="en-US" sz="1000" dirty="0">
                          <a:latin typeface="Arial" panose="020B0604020202020204" pitchFamily="34" charset="0"/>
                          <a:cs typeface="Arial" panose="020B0604020202020204" pitchFamily="34" charset="0"/>
                        </a:rPr>
                        <a:t>4.86</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r>
                        <a:rPr lang="en-US" sz="1000">
                          <a:latin typeface="Arial" panose="020B0604020202020204" pitchFamily="34" charset="0"/>
                          <a:cs typeface="Arial" panose="020B0604020202020204" pitchFamily="34" charset="0"/>
                        </a:rPr>
                        <a:t>http://www.supplier.com</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algn="l" defTabSz="914400" rtl="0" eaLnBrk="1" latinLnBrk="0" hangingPunct="1"/>
                      <a:endParaRPr lang="en-US" sz="1000" kern="1200" dirty="0">
                        <a:solidFill>
                          <a:schemeClr val="tx1"/>
                        </a:solidFill>
                        <a:latin typeface="Arial" panose="020B0604020202020204" pitchFamily="34" charset="0"/>
                        <a:ea typeface="+mn-ea"/>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r>
                        <a:rPr lang="en-US" sz="1000" dirty="0">
                          <a:latin typeface="Arial" panose="020B0604020202020204" pitchFamily="34" charset="0"/>
                          <a:cs typeface="Arial" panose="020B0604020202020204" pitchFamily="34" charset="0"/>
                        </a:rPr>
                        <a:t>12.86</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1990673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5640388" y="1617663"/>
            <a:ext cx="6049962" cy="4347344"/>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Supplier Part Auxiliary ID - </a:t>
            </a:r>
            <a:r>
              <a:rPr lang="en-US" sz="1400" b="1" dirty="0">
                <a:solidFill>
                  <a:srgbClr val="00B050"/>
                </a:solidFill>
                <a:latin typeface="Arial Narrow" panose="020B0606020202030204" pitchFamily="34" charset="0"/>
              </a:rPr>
              <a:t>Optional </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Uniquely identifies a single item. For example, items in multiple languages or available in multiple units of measure</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1234 French</a:t>
            </a:r>
            <a:endParaRPr lang="en-US" sz="1200" b="1" i="1" dirty="0">
              <a:latin typeface="Arial Narrow" panose="020B0606020202030204" pitchFamily="34" charset="0"/>
            </a:endParaRPr>
          </a:p>
          <a:p>
            <a:pPr marL="171450">
              <a:lnSpc>
                <a:spcPts val="1300"/>
              </a:lnSpc>
              <a:spcAft>
                <a:spcPts val="1200"/>
              </a:spcAft>
              <a:defRPr/>
            </a:pPr>
            <a:r>
              <a:rPr lang="en-US" sz="1200" i="1" dirty="0">
                <a:latin typeface="Arial Narrow" panose="020B0606020202030204" pitchFamily="34" charset="0"/>
              </a:rPr>
              <a:t>Note</a:t>
            </a:r>
            <a:r>
              <a:rPr lang="en-US" sz="1200" dirty="0">
                <a:latin typeface="Arial Narrow" panose="020B0606020202030204" pitchFamily="34" charset="0"/>
              </a:rPr>
              <a:t>: If any items have the same reference (Supplier Part ID column), this column allows you to differentiate them</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Language – </a:t>
            </a:r>
            <a:r>
              <a:rPr lang="en-US" sz="1400" b="1" dirty="0">
                <a:solidFill>
                  <a:srgbClr val="00B050"/>
                </a:solidFill>
                <a:latin typeface="Arial Narrow" panose="020B0606020202030204" pitchFamily="34" charset="0"/>
              </a:rPr>
              <a:t>Optional </a:t>
            </a:r>
            <a:r>
              <a:rPr lang="en-US" sz="1200" dirty="0">
                <a:latin typeface="Arial Narrow" panose="020B0606020202030204" pitchFamily="34" charset="0"/>
              </a:rPr>
              <a:t>(If blank, defaults to ‘</a:t>
            </a:r>
            <a:r>
              <a:rPr lang="en-US" sz="1200" dirty="0" err="1">
                <a:latin typeface="Arial Narrow" panose="020B0606020202030204" pitchFamily="34" charset="0"/>
              </a:rPr>
              <a:t>en_US</a:t>
            </a:r>
            <a:r>
              <a:rPr lang="en-US" sz="1200" dirty="0">
                <a:latin typeface="Arial Narrow" panose="020B0606020202030204" pitchFamily="34" charset="0"/>
              </a:rPr>
              <a:t>’)</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Specifies the language used to describe the item.</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71450">
              <a:lnSpc>
                <a:spcPts val="1300"/>
              </a:lnSpc>
              <a:spcAft>
                <a:spcPts val="200"/>
              </a:spcAft>
              <a:defRPr/>
            </a:pPr>
            <a:r>
              <a:rPr lang="en-US" sz="1200" b="1" i="1" dirty="0">
                <a:latin typeface="Arial Narrow" panose="020B0606020202030204" pitchFamily="34" charset="0"/>
              </a:rPr>
              <a:t>Example: </a:t>
            </a:r>
            <a:r>
              <a:rPr lang="en-US" sz="1200" dirty="0" err="1">
                <a:latin typeface="Arial Narrow" panose="020B0606020202030204" pitchFamily="34" charset="0"/>
              </a:rPr>
              <a:t>en_US</a:t>
            </a:r>
            <a:endParaRPr lang="en-US" sz="1200" dirty="0">
              <a:latin typeface="Arial Narrow" panose="020B0606020202030204" pitchFamily="34" charset="0"/>
            </a:endParaRP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A listing of language codes is in your Customer’s Supplier Information Portal</a:t>
            </a: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Currency – </a:t>
            </a:r>
            <a:r>
              <a:rPr lang="en-US" sz="1400" b="1" dirty="0">
                <a:solidFill>
                  <a:srgbClr val="00B050"/>
                </a:solidFill>
                <a:latin typeface="Arial Narrow" panose="020B0606020202030204" pitchFamily="34" charset="0"/>
              </a:rPr>
              <a:t>Optional </a:t>
            </a:r>
            <a:r>
              <a:rPr lang="en-US" sz="1200" dirty="0">
                <a:latin typeface="Arial Narrow" panose="020B0606020202030204" pitchFamily="34" charset="0"/>
              </a:rPr>
              <a:t>(Set in Header)</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Specifies the currency used for the prices</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32</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USD, CAD (Canadian Dollar)</a:t>
            </a: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A listing of currency codes is in your Customer’s Supplier Information Portal</a:t>
            </a:r>
          </a:p>
          <a:p>
            <a:pPr marL="115888">
              <a:lnSpc>
                <a:spcPts val="1300"/>
              </a:lnSpc>
              <a:spcAft>
                <a:spcPts val="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noProof="0" dirty="0"/>
              <a:t>Creating a CIF Catalog</a:t>
            </a:r>
          </a:p>
        </p:txBody>
      </p:sp>
      <p:graphicFrame>
        <p:nvGraphicFramePr>
          <p:cNvPr id="6" name="Table 5"/>
          <p:cNvGraphicFramePr>
            <a:graphicFrameLocks noGrp="1"/>
          </p:cNvGraphicFramePr>
          <p:nvPr>
            <p:extLst>
              <p:ext uri="{D42A27DB-BD31-4B8C-83A1-F6EECF244321}">
                <p14:modId xmlns:p14="http://schemas.microsoft.com/office/powerpoint/2010/main" val="310936677"/>
              </p:ext>
            </p:extLst>
          </p:nvPr>
        </p:nvGraphicFramePr>
        <p:xfrm>
          <a:off x="504001" y="1617663"/>
          <a:ext cx="3561394" cy="1066223"/>
        </p:xfrm>
        <a:graphic>
          <a:graphicData uri="http://schemas.openxmlformats.org/drawingml/2006/table">
            <a:tbl>
              <a:tblPr firstRow="1" bandRow="1">
                <a:tableStyleId>{2D5ABB26-0587-4C30-8999-92F81FD0307C}</a:tableStyleId>
              </a:tblPr>
              <a:tblGrid>
                <a:gridCol w="1812488">
                  <a:extLst>
                    <a:ext uri="{9D8B030D-6E8A-4147-A177-3AD203B41FA5}">
                      <a16:colId xmlns:a16="http://schemas.microsoft.com/office/drawing/2014/main" val="20000"/>
                    </a:ext>
                  </a:extLst>
                </a:gridCol>
                <a:gridCol w="1028764">
                  <a:extLst>
                    <a:ext uri="{9D8B030D-6E8A-4147-A177-3AD203B41FA5}">
                      <a16:colId xmlns:a16="http://schemas.microsoft.com/office/drawing/2014/main" val="20001"/>
                    </a:ext>
                  </a:extLst>
                </a:gridCol>
                <a:gridCol w="720142">
                  <a:extLst>
                    <a:ext uri="{9D8B030D-6E8A-4147-A177-3AD203B41FA5}">
                      <a16:colId xmlns:a16="http://schemas.microsoft.com/office/drawing/2014/main" val="20002"/>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Supplier Part Auxiliary ID</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Language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Currency</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algn="l"/>
                      <a:r>
                        <a:rPr lang="en-US" sz="1000">
                          <a:latin typeface="Arial" panose="020B0604020202020204" pitchFamily="34" charset="0"/>
                          <a:cs typeface="Arial" panose="020B0604020202020204" pitchFamily="34" charset="0"/>
                        </a:rPr>
                        <a:t>1234-75</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USD</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USD</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USD</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USD</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5247658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5640387" y="1617663"/>
            <a:ext cx="6050089" cy="1628651"/>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Short Name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Short description of the item. The Short Name is displayed first in the UI, and is in a larger type face and blue color. You can use the Short Name to describe a category or Item type, then give the specifics in the Item Description</a:t>
            </a:r>
            <a:endParaRPr lang="fr-FR" sz="1200" dirty="0">
              <a:latin typeface="Arial Narrow" panose="020B0606020202030204" pitchFamily="34" charset="0"/>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Nylon Glove, Blue</a:t>
            </a:r>
          </a:p>
          <a:p>
            <a:pPr marL="1714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80 characters </a:t>
            </a:r>
          </a:p>
          <a:p>
            <a:pPr marL="171450">
              <a:lnSpc>
                <a:spcPts val="1300"/>
              </a:lnSpc>
              <a:spcAft>
                <a:spcPts val="1200"/>
              </a:spcAft>
              <a:defRPr/>
            </a:pPr>
            <a:r>
              <a:rPr lang="en-US" sz="1200" i="1" dirty="0">
                <a:latin typeface="Arial Narrow" panose="020B0606020202030204" pitchFamily="34" charset="0"/>
              </a:rPr>
              <a:t>Note: </a:t>
            </a:r>
            <a:r>
              <a:rPr lang="en-US" sz="1200" dirty="0">
                <a:latin typeface="Arial Narrow" panose="020B0606020202030204" pitchFamily="34" charset="0"/>
              </a:rPr>
              <a:t>If the “Short Name” field is left blank, the first 80 characters of the Item Description column will automatically fill the “Short Name” field</a:t>
            </a:r>
          </a:p>
        </p:txBody>
      </p:sp>
      <p:sp>
        <p:nvSpPr>
          <p:cNvPr id="2" name="Title 1"/>
          <p:cNvSpPr>
            <a:spLocks noGrp="1"/>
          </p:cNvSpPr>
          <p:nvPr>
            <p:ph type="title"/>
          </p:nvPr>
        </p:nvSpPr>
        <p:spPr/>
        <p:txBody>
          <a:bodyPr/>
          <a:lstStyle/>
          <a:p>
            <a:r>
              <a:rPr lang="en-US" noProof="0" dirty="0"/>
              <a:t>Creating a CIF Catalog</a:t>
            </a:r>
          </a:p>
        </p:txBody>
      </p:sp>
      <p:graphicFrame>
        <p:nvGraphicFramePr>
          <p:cNvPr id="8" name="Table 7"/>
          <p:cNvGraphicFramePr>
            <a:graphicFrameLocks noGrp="1"/>
          </p:cNvGraphicFramePr>
          <p:nvPr>
            <p:extLst>
              <p:ext uri="{D42A27DB-BD31-4B8C-83A1-F6EECF244321}">
                <p14:modId xmlns:p14="http://schemas.microsoft.com/office/powerpoint/2010/main" val="1723042175"/>
              </p:ext>
            </p:extLst>
          </p:nvPr>
        </p:nvGraphicFramePr>
        <p:xfrm>
          <a:off x="504001" y="1617663"/>
          <a:ext cx="3571875" cy="1066223"/>
        </p:xfrm>
        <a:graphic>
          <a:graphicData uri="http://schemas.openxmlformats.org/drawingml/2006/table">
            <a:tbl>
              <a:tblPr firstRow="1" bandRow="1">
                <a:tableStyleId>{2D5ABB26-0587-4C30-8999-92F81FD0307C}</a:tableStyleId>
              </a:tblPr>
              <a:tblGrid>
                <a:gridCol w="3571875">
                  <a:extLst>
                    <a:ext uri="{9D8B030D-6E8A-4147-A177-3AD203B41FA5}">
                      <a16:colId xmlns:a16="http://schemas.microsoft.com/office/drawing/2014/main" val="20000"/>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Short Name </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algn="l"/>
                      <a:r>
                        <a:rPr lang="en-US" sz="1000" b="0">
                          <a:latin typeface="Arial" panose="020B0604020202020204" pitchFamily="34" charset="0"/>
                          <a:cs typeface="Arial" panose="020B0604020202020204" pitchFamily="34" charset="0"/>
                        </a:rPr>
                        <a:t>Soft Drink, Soda, </a:t>
                      </a:r>
                      <a:r>
                        <a:rPr lang="en-US" sz="1000" b="0" err="1">
                          <a:latin typeface="Arial" panose="020B0604020202020204" pitchFamily="34" charset="0"/>
                          <a:cs typeface="Arial" panose="020B0604020202020204" pitchFamily="34" charset="0"/>
                        </a:rPr>
                        <a:t>Dr</a:t>
                      </a:r>
                      <a:r>
                        <a:rPr lang="en-US" sz="1000" b="0">
                          <a:latin typeface="Arial" panose="020B0604020202020204" pitchFamily="34" charset="0"/>
                          <a:cs typeface="Arial" panose="020B0604020202020204" pitchFamily="34" charset="0"/>
                        </a:rPr>
                        <a:t> Pepper</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a:latin typeface="Arial" panose="020B0604020202020204" pitchFamily="34" charset="0"/>
                          <a:cs typeface="Arial" panose="020B0604020202020204" pitchFamily="34" charset="0"/>
                        </a:rPr>
                        <a:t>Dairy, Milk, 1% </a:t>
                      </a:r>
                      <a:r>
                        <a:rPr lang="en-US" sz="1000" b="0" err="1">
                          <a:latin typeface="Arial" panose="020B0604020202020204" pitchFamily="34" charset="0"/>
                          <a:cs typeface="Arial" panose="020B0604020202020204" pitchFamily="34" charset="0"/>
                        </a:rPr>
                        <a:t>milkfat</a:t>
                      </a:r>
                      <a:endParaRPr lang="en-US" sz="1000" b="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a:latin typeface="Arial" panose="020B0604020202020204" pitchFamily="34" charset="0"/>
                          <a:cs typeface="Arial" panose="020B0604020202020204" pitchFamily="34" charset="0"/>
                        </a:rPr>
                        <a:t>Coffee, Dark Roast, Starbucks</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dirty="0">
                          <a:latin typeface="Arial" panose="020B0604020202020204" pitchFamily="34" charset="0"/>
                          <a:cs typeface="Arial" panose="020B0604020202020204" pitchFamily="34" charset="0"/>
                        </a:rPr>
                        <a:t>Soft</a:t>
                      </a:r>
                      <a:r>
                        <a:rPr lang="en-US" sz="1000" b="0" baseline="0" dirty="0">
                          <a:latin typeface="Arial" panose="020B0604020202020204" pitchFamily="34" charset="0"/>
                          <a:cs typeface="Arial" panose="020B0604020202020204" pitchFamily="34" charset="0"/>
                        </a:rPr>
                        <a:t> Drink, Juice, Minute Maid</a:t>
                      </a:r>
                      <a:endParaRPr lang="en-US" sz="1000" b="0" dirty="0">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7760200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5640388" y="1617663"/>
            <a:ext cx="6050089" cy="3064942"/>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fr-FR" sz="1400" b="1" dirty="0">
                <a:latin typeface="Arial Narrow" panose="020B0606020202030204" pitchFamily="34" charset="0"/>
              </a:rPr>
              <a:t>Image - </a:t>
            </a:r>
            <a:r>
              <a:rPr lang="fr-FR" sz="1400" b="1" dirty="0" err="1">
                <a:solidFill>
                  <a:srgbClr val="00B050"/>
                </a:solidFill>
                <a:latin typeface="Arial Narrow" panose="020B0606020202030204" pitchFamily="34" charset="0"/>
              </a:rPr>
              <a:t>Optional</a:t>
            </a:r>
            <a:endParaRPr lang="en-US" sz="1400" b="1" dirty="0">
              <a:solidFill>
                <a:srgbClr val="00B050"/>
              </a:solidFill>
              <a:latin typeface="Arial Narrow" panose="020B0606020202030204" pitchFamily="34" charset="0"/>
            </a:endParaRPr>
          </a:p>
          <a:p>
            <a:pPr marL="171450">
              <a:lnSpc>
                <a:spcPts val="1300"/>
              </a:lnSpc>
              <a:defRPr/>
            </a:pPr>
            <a:r>
              <a:rPr lang="en-US" sz="1200" b="1" i="1" dirty="0">
                <a:latin typeface="Arial Narrow" panose="020B0606020202030204" pitchFamily="34" charset="0"/>
              </a:rPr>
              <a:t>Description: </a:t>
            </a:r>
            <a:r>
              <a:rPr lang="en-US" sz="1200" dirty="0">
                <a:latin typeface="Arial Narrow" panose="020B0606020202030204" pitchFamily="34" charset="0"/>
              </a:rPr>
              <a:t>URL of the item’s image (preferred), or filename of the image (sent in a zip file)</a:t>
            </a:r>
          </a:p>
          <a:p>
            <a:pPr marL="171450">
              <a:lnSpc>
                <a:spcPts val="1300"/>
              </a:lnSpc>
              <a:spcAft>
                <a:spcPts val="200"/>
              </a:spcAft>
              <a:defRPr/>
            </a:pPr>
            <a:r>
              <a:rPr lang="en-US" sz="1200" b="1" i="1" dirty="0">
                <a:latin typeface="Arial Narrow" panose="020B0606020202030204" pitchFamily="34" charset="0"/>
              </a:rPr>
              <a:t>Supported image formats: </a:t>
            </a:r>
            <a:r>
              <a:rPr lang="en-US" sz="1200" dirty="0">
                <a:latin typeface="Arial Narrow" panose="020B0606020202030204" pitchFamily="34" charset="0"/>
              </a:rPr>
              <a:t>JPG, JPEG, GIF, PNG, BMP—(JPG preferred)</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69863" indent="-63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69863" indent="-6350">
              <a:lnSpc>
                <a:spcPts val="1300"/>
              </a:lnSpc>
              <a:spcAft>
                <a:spcPts val="200"/>
              </a:spcAft>
              <a:defRPr/>
            </a:pPr>
            <a:r>
              <a:rPr lang="fr-FR" sz="1200" b="1" i="1" dirty="0" err="1">
                <a:latin typeface="Arial Narrow" panose="020B0606020202030204" pitchFamily="34" charset="0"/>
              </a:rPr>
              <a:t>Reccomended</a:t>
            </a:r>
            <a:r>
              <a:rPr lang="fr-FR" sz="1200" b="1" i="1" dirty="0">
                <a:latin typeface="Arial Narrow" panose="020B0606020202030204" pitchFamily="34" charset="0"/>
              </a:rPr>
              <a:t> Size: </a:t>
            </a:r>
            <a:r>
              <a:rPr lang="fr-FR" sz="1200" dirty="0">
                <a:latin typeface="Arial Narrow" panose="020B0606020202030204" pitchFamily="34" charset="0"/>
              </a:rPr>
              <a:t>250 x 250 pixels </a:t>
            </a:r>
          </a:p>
          <a:p>
            <a:pPr marL="171450">
              <a:lnSpc>
                <a:spcPts val="1300"/>
              </a:lnSpc>
              <a:spcAft>
                <a:spcPts val="900"/>
              </a:spcAft>
              <a:defRPr/>
            </a:pPr>
            <a:endParaRPr lang="en-US" sz="1200" dirty="0">
              <a:latin typeface="Arial Narrow" panose="020B0606020202030204" pitchFamily="34" charset="0"/>
            </a:endParaRPr>
          </a:p>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Detail: Thumbnail - </a:t>
            </a:r>
            <a:r>
              <a:rPr lang="en-US" sz="1400" b="1" dirty="0">
                <a:solidFill>
                  <a:srgbClr val="00B050"/>
                </a:solidFill>
                <a:latin typeface="Arial Narrow" panose="020B0606020202030204" pitchFamily="34" charset="0"/>
              </a:rPr>
              <a:t>Optional</a:t>
            </a:r>
          </a:p>
          <a:p>
            <a:pPr marL="169863" indent="-63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URL of an Icon-size image of the item, or filename of the image (sent in the zip file)—can be different from the product’s full-size Image</a:t>
            </a:r>
          </a:p>
          <a:p>
            <a:pPr marL="169863" indent="-6350">
              <a:lnSpc>
                <a:spcPts val="1300"/>
              </a:lnSpc>
              <a:spcAft>
                <a:spcPts val="200"/>
              </a:spcAft>
              <a:defRPr/>
            </a:pPr>
            <a:r>
              <a:rPr lang="en-US" sz="1200" b="1" i="1" dirty="0">
                <a:latin typeface="Arial Narrow" panose="020B0606020202030204" pitchFamily="34" charset="0"/>
              </a:rPr>
              <a:t>Supported image formats: </a:t>
            </a:r>
            <a:r>
              <a:rPr lang="en-US" sz="1200" dirty="0">
                <a:latin typeface="Arial Narrow" panose="020B0606020202030204" pitchFamily="34" charset="0"/>
              </a:rPr>
              <a:t>JPG, JPEG, GIF, PNG, BMP—(JPG preferred)</a:t>
            </a:r>
          </a:p>
          <a:p>
            <a:pPr marL="169863" indent="-63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69863" indent="-63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69863" indent="-6350">
              <a:lnSpc>
                <a:spcPts val="1300"/>
              </a:lnSpc>
              <a:spcAft>
                <a:spcPts val="200"/>
              </a:spcAft>
              <a:defRPr/>
            </a:pPr>
            <a:r>
              <a:rPr lang="fr-FR" sz="1200" b="1" i="1" dirty="0" err="1">
                <a:latin typeface="Arial Narrow" panose="020B0606020202030204" pitchFamily="34" charset="0"/>
              </a:rPr>
              <a:t>Reccomended</a:t>
            </a:r>
            <a:r>
              <a:rPr lang="fr-FR" sz="1200" b="1" i="1" dirty="0">
                <a:latin typeface="Arial Narrow" panose="020B0606020202030204" pitchFamily="34" charset="0"/>
              </a:rPr>
              <a:t> Size: </a:t>
            </a:r>
            <a:r>
              <a:rPr lang="fr-FR" sz="1200" dirty="0">
                <a:latin typeface="Arial Narrow" panose="020B0606020202030204" pitchFamily="34" charset="0"/>
              </a:rPr>
              <a:t>85 x 85 pixels </a:t>
            </a:r>
          </a:p>
          <a:p>
            <a:pPr marL="169863" indent="-6350">
              <a:lnSpc>
                <a:spcPts val="1300"/>
              </a:lnSpc>
              <a:spcAft>
                <a:spcPts val="900"/>
              </a:spcAft>
              <a:defRPr/>
            </a:pPr>
            <a:r>
              <a:rPr lang="en-US" sz="1200" b="1" i="1" dirty="0">
                <a:latin typeface="Arial Narrow" panose="020B0606020202030204" pitchFamily="34" charset="0"/>
              </a:rPr>
              <a:t>Note: </a:t>
            </a:r>
            <a:r>
              <a:rPr lang="en-US" sz="1200" dirty="0">
                <a:latin typeface="Arial Narrow" panose="020B0606020202030204" pitchFamily="34" charset="0"/>
              </a:rPr>
              <a:t>If the “Thumbnail” field is left blank, the file in the “Image” field will be resized and populate the Thumbnail</a:t>
            </a:r>
          </a:p>
        </p:txBody>
      </p:sp>
      <p:sp>
        <p:nvSpPr>
          <p:cNvPr id="2" name="Title 1"/>
          <p:cNvSpPr>
            <a:spLocks noGrp="1"/>
          </p:cNvSpPr>
          <p:nvPr>
            <p:ph type="title"/>
          </p:nvPr>
        </p:nvSpPr>
        <p:spPr/>
        <p:txBody>
          <a:bodyPr/>
          <a:lstStyle/>
          <a:p>
            <a:r>
              <a:rPr lang="en-US" noProof="0" dirty="0"/>
              <a:t>Creating a CIF Catalog</a:t>
            </a:r>
          </a:p>
        </p:txBody>
      </p:sp>
      <p:graphicFrame>
        <p:nvGraphicFramePr>
          <p:cNvPr id="5" name="Table 4">
            <a:extLst>
              <a:ext uri="{FF2B5EF4-FFF2-40B4-BE49-F238E27FC236}">
                <a16:creationId xmlns:a16="http://schemas.microsoft.com/office/drawing/2014/main" id="{B443A6E0-FE8A-4E84-A75E-2056AD20FDEF}"/>
              </a:ext>
            </a:extLst>
          </p:cNvPr>
          <p:cNvGraphicFramePr>
            <a:graphicFrameLocks noGrp="1"/>
          </p:cNvGraphicFramePr>
          <p:nvPr>
            <p:extLst>
              <p:ext uri="{D42A27DB-BD31-4B8C-83A1-F6EECF244321}">
                <p14:modId xmlns:p14="http://schemas.microsoft.com/office/powerpoint/2010/main" val="1356184393"/>
              </p:ext>
            </p:extLst>
          </p:nvPr>
        </p:nvGraphicFramePr>
        <p:xfrm>
          <a:off x="501650" y="1617663"/>
          <a:ext cx="3569418" cy="1066223"/>
        </p:xfrm>
        <a:graphic>
          <a:graphicData uri="http://schemas.openxmlformats.org/drawingml/2006/table">
            <a:tbl>
              <a:tblPr firstRow="1" bandRow="1">
                <a:tableStyleId>{2D5ABB26-0587-4C30-8999-92F81FD0307C}</a:tableStyleId>
              </a:tblPr>
              <a:tblGrid>
                <a:gridCol w="1784709">
                  <a:extLst>
                    <a:ext uri="{9D8B030D-6E8A-4147-A177-3AD203B41FA5}">
                      <a16:colId xmlns:a16="http://schemas.microsoft.com/office/drawing/2014/main" val="20000"/>
                    </a:ext>
                  </a:extLst>
                </a:gridCol>
                <a:gridCol w="1784709">
                  <a:extLst>
                    <a:ext uri="{9D8B030D-6E8A-4147-A177-3AD203B41FA5}">
                      <a16:colId xmlns:a16="http://schemas.microsoft.com/office/drawing/2014/main" val="20001"/>
                    </a:ext>
                  </a:extLst>
                </a:gridCol>
              </a:tblGrid>
              <a:tr h="334703">
                <a:tc>
                  <a:txBody>
                    <a:bodyPr/>
                    <a:lstStyle/>
                    <a:p>
                      <a:pPr algn="ctr"/>
                      <a:r>
                        <a:rPr lang="en-US" sz="1000" b="1" dirty="0">
                          <a:solidFill>
                            <a:schemeClr val="bg1"/>
                          </a:solidFill>
                          <a:latin typeface="Arial" panose="020B0604020202020204" pitchFamily="34" charset="0"/>
                          <a:cs typeface="Arial" panose="020B0604020202020204" pitchFamily="34" charset="0"/>
                        </a:rPr>
                        <a:t>Image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Thumbnail</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algn="l"/>
                      <a:r>
                        <a:rPr lang="en-US" sz="1000" dirty="0">
                          <a:latin typeface="Arial" panose="020B0604020202020204" pitchFamily="34" charset="0"/>
                          <a:cs typeface="Arial" panose="020B0604020202020204" pitchFamily="34" charset="0"/>
                        </a:rPr>
                        <a:t>12354.jpg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hlinkClick r:id="rId3"/>
                        </a:rPr>
                        <a:t>http://www.1.com/12354.jpg</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algn="l"/>
                      <a:r>
                        <a:rPr lang="en-US" sz="1000">
                          <a:latin typeface="Arial" panose="020B0604020202020204" pitchFamily="34" charset="0"/>
                          <a:cs typeface="Arial" panose="020B0604020202020204" pitchFamily="34" charset="0"/>
                        </a:rPr>
                        <a:t>http://www.1.com/34.jpg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a:latin typeface="Arial" panose="020B0604020202020204" pitchFamily="34" charset="0"/>
                          <a:cs typeface="Arial" panose="020B0604020202020204" pitchFamily="34" charset="0"/>
                          <a:hlinkClick r:id="rId4"/>
                        </a:rPr>
                        <a:t>http://www.1.com/34.jpg</a:t>
                      </a:r>
                      <a:endParaRPr lang="en-US" sz="1000">
                        <a:latin typeface="Arial" panose="020B0604020202020204" pitchFamily="34" charset="0"/>
                        <a:cs typeface="Arial" panose="020B0604020202020204" pitchFamily="34" charset="0"/>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algn="l"/>
                      <a:r>
                        <a:rPr lang="en-US" sz="1000">
                          <a:latin typeface="Arial" panose="020B0604020202020204" pitchFamily="34" charset="0"/>
                          <a:cs typeface="Arial" panose="020B0604020202020204" pitchFamily="34" charset="0"/>
                        </a:rPr>
                        <a:t>587.jpg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http://www.1.com/587.Jpg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algn="l"/>
                      <a:r>
                        <a:rPr lang="en-US" sz="1000">
                          <a:latin typeface="Arial" panose="020B0604020202020204" pitchFamily="34" charset="0"/>
                          <a:cs typeface="Arial" panose="020B0604020202020204" pitchFamily="34" charset="0"/>
                        </a:rPr>
                        <a:t>http://www.1.36.jpg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panose="020B0604020202020204" pitchFamily="34" charset="0"/>
                          <a:cs typeface="Arial" panose="020B0604020202020204" pitchFamily="34" charset="0"/>
                        </a:rPr>
                        <a:t>http://www.1.36.jpg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6124307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type="body" sz="quarter" idx="10"/>
          </p:nvPr>
        </p:nvSpPr>
        <p:spPr/>
        <p:txBody>
          <a:bodyPr/>
          <a:lstStyle/>
          <a:p>
            <a:pPr fontAlgn="base">
              <a:lnSpc>
                <a:spcPts val="2100"/>
              </a:lnSpc>
              <a:spcBef>
                <a:spcPts val="0"/>
              </a:spcBef>
              <a:spcAft>
                <a:spcPts val="600"/>
              </a:spcAft>
              <a:buClr>
                <a:srgbClr val="FFC000"/>
              </a:buClr>
              <a:buSzPct val="100000"/>
            </a:pPr>
            <a:r>
              <a:rPr lang="en-US" sz="2200" kern="0" dirty="0">
                <a:solidFill>
                  <a:srgbClr val="000000"/>
                </a:solidFill>
              </a:rPr>
              <a:t>Special Notes for Images</a:t>
            </a:r>
          </a:p>
          <a:p>
            <a:pPr marL="461963" indent="-227013" fontAlgn="base">
              <a:lnSpc>
                <a:spcPts val="2200"/>
              </a:lnSpc>
              <a:spcBef>
                <a:spcPts val="0"/>
              </a:spcBef>
              <a:spcAft>
                <a:spcPts val="900"/>
              </a:spcAft>
              <a:buClr>
                <a:srgbClr val="FFC000"/>
              </a:buClr>
              <a:buSzPct val="100000"/>
              <a:buFont typeface="Wingdings" pitchFamily="2" charset="2"/>
              <a:buChar char="§"/>
            </a:pPr>
            <a:r>
              <a:rPr lang="en-US" b="0" kern="0" noProof="0" dirty="0">
                <a:solidFill>
                  <a:srgbClr val="000000"/>
                </a:solidFill>
              </a:rPr>
              <a:t>In the Catalog file, you can refer to a </a:t>
            </a:r>
            <a:r>
              <a:rPr lang="en-US" kern="0" noProof="0" dirty="0">
                <a:solidFill>
                  <a:srgbClr val="000000"/>
                </a:solidFill>
                <a:latin typeface="+mn-lt"/>
              </a:rPr>
              <a:t>Remote Image</a:t>
            </a:r>
            <a:r>
              <a:rPr lang="en-US" b="0" kern="0" noProof="0" dirty="0">
                <a:solidFill>
                  <a:srgbClr val="000000"/>
                </a:solidFill>
              </a:rPr>
              <a:t>—using a URL—or you can refer to a </a:t>
            </a:r>
            <a:r>
              <a:rPr lang="en-US" kern="0" noProof="0" dirty="0">
                <a:solidFill>
                  <a:srgbClr val="000000"/>
                </a:solidFill>
                <a:latin typeface="+mn-lt"/>
              </a:rPr>
              <a:t>Local Image</a:t>
            </a:r>
            <a:r>
              <a:rPr lang="en-US" b="0" kern="0" noProof="0" dirty="0">
                <a:solidFill>
                  <a:srgbClr val="000000"/>
                </a:solidFill>
              </a:rPr>
              <a:t>, and send that image to </a:t>
            </a:r>
            <a:r>
              <a:rPr lang="en-US" b="0" kern="0" noProof="0" dirty="0" err="1">
                <a:solidFill>
                  <a:srgbClr val="000000"/>
                </a:solidFill>
              </a:rPr>
              <a:t>Ariba</a:t>
            </a:r>
            <a:r>
              <a:rPr lang="en-US" b="0" kern="0" noProof="0" dirty="0">
                <a:solidFill>
                  <a:srgbClr val="000000"/>
                </a:solidFill>
              </a:rPr>
              <a:t> to store</a:t>
            </a:r>
          </a:p>
          <a:p>
            <a:pPr marL="461963" indent="-227013" fontAlgn="base">
              <a:lnSpc>
                <a:spcPts val="2200"/>
              </a:lnSpc>
              <a:spcBef>
                <a:spcPts val="0"/>
              </a:spcBef>
              <a:spcAft>
                <a:spcPts val="400"/>
              </a:spcAft>
              <a:buClr>
                <a:srgbClr val="FFC000"/>
              </a:buClr>
              <a:buSzPct val="100000"/>
              <a:buFont typeface="Wingdings" pitchFamily="2" charset="2"/>
              <a:buChar char="§"/>
            </a:pPr>
            <a:r>
              <a:rPr lang="en-US" b="0" kern="0" noProof="0" dirty="0">
                <a:solidFill>
                  <a:srgbClr val="000000"/>
                </a:solidFill>
              </a:rPr>
              <a:t>Using </a:t>
            </a:r>
            <a:r>
              <a:rPr lang="en-US" kern="0" noProof="0" dirty="0">
                <a:solidFill>
                  <a:srgbClr val="000000"/>
                </a:solidFill>
                <a:latin typeface="+mn-lt"/>
              </a:rPr>
              <a:t>Remote Images </a:t>
            </a:r>
            <a:r>
              <a:rPr lang="en-US" b="0" kern="0" noProof="0" dirty="0">
                <a:solidFill>
                  <a:srgbClr val="000000"/>
                </a:solidFill>
              </a:rPr>
              <a:t>is preferred</a:t>
            </a:r>
          </a:p>
          <a:p>
            <a:pPr marL="628650" lvl="1" indent="-171450" fontAlgn="base">
              <a:lnSpc>
                <a:spcPts val="2200"/>
              </a:lnSpc>
              <a:spcBef>
                <a:spcPts val="0"/>
              </a:spcBef>
              <a:spcAft>
                <a:spcPts val="400"/>
              </a:spcAft>
              <a:buClrTx/>
              <a:buFont typeface="Arial" panose="020B0604020202020204" pitchFamily="34" charset="0"/>
              <a:buChar char="•"/>
            </a:pPr>
            <a:r>
              <a:rPr lang="en-US" b="0" kern="0" noProof="0" dirty="0"/>
              <a:t>Be sure the </a:t>
            </a:r>
            <a:r>
              <a:rPr lang="en-US" kern="0" noProof="0" dirty="0"/>
              <a:t>URL in the Template </a:t>
            </a:r>
            <a:r>
              <a:rPr lang="en-US" b="0" kern="0" noProof="0" dirty="0"/>
              <a:t>is </a:t>
            </a:r>
            <a:r>
              <a:rPr lang="en-US" b="0" i="1" kern="0" noProof="0" dirty="0">
                <a:latin typeface="+mn-lt"/>
              </a:rPr>
              <a:t>complete</a:t>
            </a:r>
            <a:r>
              <a:rPr lang="en-US" b="0" kern="0" noProof="0" dirty="0"/>
              <a:t> (including http://) </a:t>
            </a:r>
            <a:r>
              <a:rPr lang="en-US" b="0" i="1" kern="0" noProof="0" dirty="0">
                <a:latin typeface="+mn-lt"/>
              </a:rPr>
              <a:t>Example: </a:t>
            </a:r>
            <a:r>
              <a:rPr lang="en-US" b="0" kern="0" noProof="0" dirty="0"/>
              <a:t>http://server/directory/imagefilename.jpg </a:t>
            </a:r>
          </a:p>
          <a:p>
            <a:pPr marL="628650" indent="-171450" fontAlgn="base">
              <a:lnSpc>
                <a:spcPts val="2200"/>
              </a:lnSpc>
              <a:spcBef>
                <a:spcPts val="0"/>
              </a:spcBef>
              <a:spcAft>
                <a:spcPts val="900"/>
              </a:spcAft>
              <a:buClrTx/>
              <a:buSzPct val="100000"/>
              <a:buFont typeface="Arial" panose="020B0604020202020204" pitchFamily="34" charset="0"/>
              <a:buChar char="•"/>
            </a:pPr>
            <a:r>
              <a:rPr lang="en-US" b="0" kern="0" noProof="0" dirty="0"/>
              <a:t>Point to the image itself—not a program that serves up images</a:t>
            </a:r>
          </a:p>
          <a:p>
            <a:pPr marL="461963" indent="-227013" fontAlgn="base">
              <a:lnSpc>
                <a:spcPts val="2200"/>
              </a:lnSpc>
              <a:spcBef>
                <a:spcPts val="0"/>
              </a:spcBef>
              <a:spcAft>
                <a:spcPts val="400"/>
              </a:spcAft>
              <a:buClr>
                <a:srgbClr val="FFC000"/>
              </a:buClr>
              <a:buSzPct val="100000"/>
              <a:buFont typeface="Wingdings" pitchFamily="2" charset="2"/>
              <a:buChar char="§"/>
            </a:pPr>
            <a:r>
              <a:rPr lang="en-US" b="0" kern="0" noProof="0" dirty="0">
                <a:solidFill>
                  <a:srgbClr val="000000"/>
                </a:solidFill>
              </a:rPr>
              <a:t>If you use </a:t>
            </a:r>
            <a:r>
              <a:rPr lang="en-US" kern="0" noProof="0" dirty="0">
                <a:solidFill>
                  <a:srgbClr val="000000"/>
                </a:solidFill>
                <a:latin typeface="+mn-lt"/>
              </a:rPr>
              <a:t>Local Images</a:t>
            </a:r>
          </a:p>
          <a:p>
            <a:pPr marL="628650" lvl="1" indent="-171450" fontAlgn="base">
              <a:lnSpc>
                <a:spcPts val="2200"/>
              </a:lnSpc>
              <a:spcBef>
                <a:spcPts val="0"/>
              </a:spcBef>
              <a:spcAft>
                <a:spcPts val="400"/>
              </a:spcAft>
              <a:buClrTx/>
              <a:buFont typeface="Arial" panose="020B0604020202020204" pitchFamily="34" charset="0"/>
              <a:buChar char="•"/>
            </a:pPr>
            <a:r>
              <a:rPr lang="en-US" kern="0" noProof="0" dirty="0">
                <a:solidFill>
                  <a:srgbClr val="000000"/>
                </a:solidFill>
              </a:rPr>
              <a:t>Be sure the filename in the Template is </a:t>
            </a:r>
            <a:r>
              <a:rPr lang="en-US" i="1" kern="0" noProof="0" dirty="0">
                <a:solidFill>
                  <a:srgbClr val="000000"/>
                </a:solidFill>
                <a:latin typeface="+mn-lt"/>
              </a:rPr>
              <a:t>exact</a:t>
            </a:r>
            <a:r>
              <a:rPr lang="en-US" kern="0" noProof="0" dirty="0">
                <a:solidFill>
                  <a:srgbClr val="000000"/>
                </a:solidFill>
              </a:rPr>
              <a:t>—including upper and lower case</a:t>
            </a:r>
            <a:br>
              <a:rPr lang="en-US" kern="0" dirty="0">
                <a:solidFill>
                  <a:srgbClr val="000000"/>
                </a:solidFill>
              </a:rPr>
            </a:br>
            <a:r>
              <a:rPr lang="en-US" i="1" kern="0" noProof="0" dirty="0">
                <a:solidFill>
                  <a:srgbClr val="000000"/>
                </a:solidFill>
                <a:latin typeface="+mn-lt"/>
              </a:rPr>
              <a:t>Example: </a:t>
            </a:r>
            <a:r>
              <a:rPr lang="en-US" kern="0" noProof="0" dirty="0">
                <a:solidFill>
                  <a:srgbClr val="000000"/>
                </a:solidFill>
              </a:rPr>
              <a:t>FileName.jpg  -or-  lowercasename.jpg</a:t>
            </a:r>
          </a:p>
          <a:p>
            <a:pPr marL="628650" indent="-171450" fontAlgn="base">
              <a:lnSpc>
                <a:spcPts val="2200"/>
              </a:lnSpc>
              <a:spcBef>
                <a:spcPts val="0"/>
              </a:spcBef>
              <a:spcAft>
                <a:spcPts val="900"/>
              </a:spcAft>
              <a:buClrTx/>
              <a:buSzPct val="100000"/>
              <a:buFont typeface="Arial" panose="020B0604020202020204" pitchFamily="34" charset="0"/>
              <a:buChar char="•"/>
            </a:pPr>
            <a:r>
              <a:rPr lang="en-US" b="0" kern="0" noProof="0" dirty="0">
                <a:solidFill>
                  <a:srgbClr val="000000"/>
                </a:solidFill>
              </a:rPr>
              <a:t>Load images in a zip file format with the Customer Name and Supplier Name on the AN</a:t>
            </a:r>
          </a:p>
        </p:txBody>
      </p:sp>
      <p:sp>
        <p:nvSpPr>
          <p:cNvPr id="3" name="Title 2"/>
          <p:cNvSpPr>
            <a:spLocks noGrp="1"/>
          </p:cNvSpPr>
          <p:nvPr>
            <p:ph type="title"/>
          </p:nvPr>
        </p:nvSpPr>
        <p:spPr/>
        <p:txBody>
          <a:bodyPr/>
          <a:lstStyle/>
          <a:p>
            <a:r>
              <a:rPr lang="en-US" noProof="0" dirty="0"/>
              <a:t>Creating a CIF Catalog</a:t>
            </a:r>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
        <p:nvSpPr>
          <p:cNvPr id="7"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dirty="0">
              <a:latin typeface="Arial" panose="020B0604020202020204" pitchFamily="34" charset="0"/>
            </a:endParaRPr>
          </a:p>
        </p:txBody>
      </p:sp>
    </p:spTree>
    <p:extLst>
      <p:ext uri="{BB962C8B-B14F-4D97-AF65-F5344CB8AC3E}">
        <p14:creationId xmlns:p14="http://schemas.microsoft.com/office/powerpoint/2010/main" val="412080479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latin typeface="+mj-lt"/>
              </a:rPr>
              <a:t>Uploading and Publishing</a:t>
            </a:r>
            <a:br>
              <a:rPr lang="en-US" noProof="0" dirty="0">
                <a:latin typeface="+mj-lt"/>
              </a:rPr>
            </a:br>
            <a:r>
              <a:rPr lang="en-US" noProof="0" dirty="0">
                <a:solidFill>
                  <a:schemeClr val="accent1"/>
                </a:solidFill>
                <a:latin typeface="+mj-lt"/>
              </a:rPr>
              <a:t>New Catalogs</a:t>
            </a:r>
          </a:p>
        </p:txBody>
      </p:sp>
    </p:spTree>
    <p:extLst>
      <p:ext uri="{BB962C8B-B14F-4D97-AF65-F5344CB8AC3E}">
        <p14:creationId xmlns:p14="http://schemas.microsoft.com/office/powerpoint/2010/main" val="40159905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30188" indent="-230188">
              <a:lnSpc>
                <a:spcPts val="2300"/>
              </a:lnSpc>
              <a:spcBef>
                <a:spcPts val="0"/>
              </a:spcBef>
              <a:spcAft>
                <a:spcPts val="900"/>
              </a:spcAft>
              <a:buFont typeface="Wingdings" pitchFamily="2" charset="2"/>
              <a:buChar char="§"/>
            </a:pPr>
            <a:r>
              <a:rPr lang="en-US" sz="2200" dirty="0"/>
              <a:t>Login to Ariba Network</a:t>
            </a:r>
          </a:p>
          <a:p>
            <a:pPr marL="400050" lvl="2" indent="-169863">
              <a:lnSpc>
                <a:spcPts val="2000"/>
              </a:lnSpc>
              <a:spcBef>
                <a:spcPts val="0"/>
              </a:spcBef>
              <a:spcAft>
                <a:spcPts val="200"/>
              </a:spcAft>
              <a:buFont typeface="Wingdings" pitchFamily="2" charset="2"/>
              <a:buChar char="§"/>
            </a:pPr>
            <a:r>
              <a:rPr lang="en-US" dirty="0"/>
              <a:t>Go to: </a:t>
            </a:r>
            <a:r>
              <a:rPr lang="en-US" dirty="0">
                <a:hlinkClick r:id="rId3"/>
              </a:rPr>
              <a:t>http://supplier.ariba.com</a:t>
            </a:r>
            <a:endParaRPr lang="en-US" dirty="0"/>
          </a:p>
          <a:p>
            <a:pPr marL="400050" lvl="2" indent="-169863">
              <a:lnSpc>
                <a:spcPts val="2000"/>
              </a:lnSpc>
              <a:spcBef>
                <a:spcPts val="0"/>
              </a:spcBef>
              <a:spcAft>
                <a:spcPts val="200"/>
              </a:spcAft>
              <a:buFont typeface="Wingdings" pitchFamily="2" charset="2"/>
              <a:buChar char="§"/>
            </a:pPr>
            <a:r>
              <a:rPr lang="en-US" dirty="0"/>
              <a:t>Log in with your Username and Password</a:t>
            </a:r>
          </a:p>
        </p:txBody>
      </p:sp>
      <p:sp>
        <p:nvSpPr>
          <p:cNvPr id="2" name="Title 1"/>
          <p:cNvSpPr>
            <a:spLocks noGrp="1"/>
          </p:cNvSpPr>
          <p:nvPr>
            <p:ph type="title"/>
          </p:nvPr>
        </p:nvSpPr>
        <p:spPr/>
        <p:txBody>
          <a:bodyPr/>
          <a:lstStyle/>
          <a:p>
            <a:r>
              <a:rPr lang="en-US" spc="-50" dirty="0"/>
              <a:t>Uploading and Publishing New Catalogs</a:t>
            </a:r>
          </a:p>
        </p:txBody>
      </p:sp>
      <p:grpSp>
        <p:nvGrpSpPr>
          <p:cNvPr id="5" name="Group 4"/>
          <p:cNvGrpSpPr/>
          <p:nvPr/>
        </p:nvGrpSpPr>
        <p:grpSpPr>
          <a:xfrm>
            <a:off x="3096325" y="2739804"/>
            <a:ext cx="6009524" cy="3466667"/>
            <a:chOff x="2286700" y="2625504"/>
            <a:chExt cx="6009524" cy="3466667"/>
          </a:xfrm>
        </p:grpSpPr>
        <p:pic>
          <p:nvPicPr>
            <p:cNvPr id="4" name="Picture 3"/>
            <p:cNvPicPr>
              <a:picLocks noChangeAspect="1"/>
            </p:cNvPicPr>
            <p:nvPr/>
          </p:nvPicPr>
          <p:blipFill>
            <a:blip r:embed="rId4"/>
            <a:stretch>
              <a:fillRect/>
            </a:stretch>
          </p:blipFill>
          <p:spPr>
            <a:xfrm>
              <a:off x="2286700" y="2625504"/>
              <a:ext cx="6009524" cy="3466667"/>
            </a:xfrm>
            <a:prstGeom prst="rect">
              <a:avLst/>
            </a:prstGeom>
            <a:ln>
              <a:solidFill>
                <a:schemeClr val="bg1">
                  <a:lumMod val="50000"/>
                </a:schemeClr>
              </a:solidFill>
            </a:ln>
            <a:effectLst>
              <a:outerShdw blurRad="50800" dist="38100" dir="2700000" algn="tl" rotWithShape="0">
                <a:prstClr val="black">
                  <a:alpha val="40000"/>
                </a:prstClr>
              </a:outerShdw>
            </a:effectLst>
          </p:spPr>
        </p:pic>
        <p:sp>
          <p:nvSpPr>
            <p:cNvPr id="8" name="Rectangle 7"/>
            <p:cNvSpPr/>
            <p:nvPr/>
          </p:nvSpPr>
          <p:spPr>
            <a:xfrm>
              <a:off x="2546642" y="3682703"/>
              <a:ext cx="1752258" cy="86663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spTree>
    <p:extLst>
      <p:ext uri="{BB962C8B-B14F-4D97-AF65-F5344CB8AC3E}">
        <p14:creationId xmlns:p14="http://schemas.microsoft.com/office/powerpoint/2010/main" val="1194157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1600"/>
              </a:spcAft>
              <a:buFont typeface="Wingdings" pitchFamily="2" charset="2"/>
              <a:buChar char="§"/>
            </a:pPr>
            <a:r>
              <a:rPr lang="en-US" sz="2200" dirty="0"/>
              <a:t>Navigate to the Catalogs Tab</a:t>
            </a:r>
          </a:p>
          <a:p>
            <a:pPr>
              <a:lnSpc>
                <a:spcPts val="2300"/>
              </a:lnSpc>
              <a:spcBef>
                <a:spcPts val="0"/>
              </a:spcBef>
              <a:spcAft>
                <a:spcPts val="1200"/>
              </a:spcAft>
              <a:buFont typeface="Wingdings" pitchFamily="2" charset="2"/>
              <a:buChar char="§"/>
            </a:pPr>
            <a:endParaRPr lang="en-US" sz="2200" dirty="0"/>
          </a:p>
          <a:p>
            <a:pPr>
              <a:lnSpc>
                <a:spcPts val="2300"/>
              </a:lnSpc>
              <a:spcBef>
                <a:spcPts val="0"/>
              </a:spcBef>
              <a:spcAft>
                <a:spcPts val="1200"/>
              </a:spcAft>
              <a:buFont typeface="Wingdings" pitchFamily="2" charset="2"/>
              <a:buChar char="§"/>
            </a:pPr>
            <a:endParaRPr lang="en-US" sz="2200" dirty="0"/>
          </a:p>
          <a:p>
            <a:pPr>
              <a:lnSpc>
                <a:spcPts val="2300"/>
              </a:lnSpc>
              <a:spcBef>
                <a:spcPts val="0"/>
              </a:spcBef>
              <a:spcAft>
                <a:spcPts val="1200"/>
              </a:spcAft>
              <a:buFont typeface="Wingdings" pitchFamily="2" charset="2"/>
              <a:buChar char="§"/>
            </a:pPr>
            <a:endParaRPr lang="en-US" sz="2200" dirty="0"/>
          </a:p>
          <a:p>
            <a:pPr marL="228600" indent="-228600">
              <a:lnSpc>
                <a:spcPts val="2300"/>
              </a:lnSpc>
              <a:spcBef>
                <a:spcPts val="0"/>
              </a:spcBef>
              <a:spcAft>
                <a:spcPts val="1800"/>
              </a:spcAft>
              <a:buFont typeface="Wingdings" pitchFamily="2" charset="2"/>
              <a:buChar char="§"/>
            </a:pPr>
            <a:r>
              <a:rPr lang="en-US" sz="2200" dirty="0"/>
              <a:t>On the Catalogs screen, click the “Create Standard” button</a:t>
            </a: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p:txBody>
      </p:sp>
      <p:sp>
        <p:nvSpPr>
          <p:cNvPr id="2" name="Title 1"/>
          <p:cNvSpPr>
            <a:spLocks noGrp="1"/>
          </p:cNvSpPr>
          <p:nvPr>
            <p:ph type="title"/>
          </p:nvPr>
        </p:nvSpPr>
        <p:spPr/>
        <p:txBody>
          <a:bodyPr/>
          <a:lstStyle/>
          <a:p>
            <a:r>
              <a:rPr lang="en-US" spc="-50" dirty="0"/>
              <a:t>Uploading and Publishing New Catalogs</a:t>
            </a:r>
            <a:endParaRPr lang="en-US" noProof="0" dirty="0"/>
          </a:p>
        </p:txBody>
      </p:sp>
      <p:pic>
        <p:nvPicPr>
          <p:cNvPr id="2052" name="Picture 4" descr="C:\Users\i837236\AppData\Local\Temp\SNAGHTMLac7275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9016" y="3822896"/>
            <a:ext cx="5457143" cy="262142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330002" y="5846976"/>
            <a:ext cx="1053801" cy="30580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pic>
        <p:nvPicPr>
          <p:cNvPr id="2050" name="Picture 2" descr="C:\Users\i837236\AppData\Local\Temp\SNAGHTMLac0492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8045" y="2014577"/>
            <a:ext cx="6071429" cy="140714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5002515" y="2457207"/>
            <a:ext cx="651092" cy="17799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731092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You are now on the </a:t>
            </a:r>
            <a:r>
              <a:rPr lang="en-US" sz="2200" b="1" dirty="0"/>
              <a:t>Create a New Catalog </a:t>
            </a:r>
            <a:r>
              <a:rPr lang="en-US" sz="2200" dirty="0"/>
              <a:t>Screen</a:t>
            </a:r>
          </a:p>
          <a:p>
            <a:pPr marL="228600" indent="-228600">
              <a:lnSpc>
                <a:spcPts val="2300"/>
              </a:lnSpc>
              <a:spcBef>
                <a:spcPts val="0"/>
              </a:spcBef>
              <a:spcAft>
                <a:spcPts val="600"/>
              </a:spcAft>
              <a:buFont typeface="Wingdings" pitchFamily="2" charset="2"/>
              <a:buChar char="§"/>
            </a:pPr>
            <a:r>
              <a:rPr lang="en-US" sz="2200" dirty="0"/>
              <a:t>To create the Catalog, there is a 3-step Wizard:</a:t>
            </a:r>
          </a:p>
          <a:p>
            <a:pPr marL="515938" lvl="1" indent="-285750">
              <a:lnSpc>
                <a:spcPts val="2000"/>
              </a:lnSpc>
              <a:spcBef>
                <a:spcPts val="0"/>
              </a:spcBef>
              <a:spcAft>
                <a:spcPts val="600"/>
              </a:spcAft>
              <a:buFont typeface="Wingdings" panose="05000000000000000000" pitchFamily="2" charset="2"/>
              <a:buChar char=""/>
            </a:pPr>
            <a:r>
              <a:rPr lang="en-US" b="1" dirty="0"/>
              <a:t>Details—</a:t>
            </a:r>
            <a:r>
              <a:rPr lang="en-US" dirty="0"/>
              <a:t>General information about the Catalog</a:t>
            </a:r>
          </a:p>
          <a:p>
            <a:pPr marL="515938" lvl="1" indent="-285750">
              <a:lnSpc>
                <a:spcPts val="2000"/>
              </a:lnSpc>
              <a:spcBef>
                <a:spcPts val="0"/>
              </a:spcBef>
              <a:spcAft>
                <a:spcPts val="600"/>
              </a:spcAft>
              <a:buFont typeface="Wingdings" panose="05000000000000000000" pitchFamily="2" charset="2"/>
              <a:buChar char=""/>
            </a:pPr>
            <a:r>
              <a:rPr lang="en-US" b="1" dirty="0"/>
              <a:t>Subscriptions—</a:t>
            </a:r>
            <a:r>
              <a:rPr lang="en-US" dirty="0"/>
              <a:t>Who you are publishing the Catalog to</a:t>
            </a:r>
          </a:p>
          <a:p>
            <a:pPr marL="515938" lvl="1" indent="-285750">
              <a:lnSpc>
                <a:spcPts val="2000"/>
              </a:lnSpc>
              <a:spcBef>
                <a:spcPts val="0"/>
              </a:spcBef>
              <a:spcAft>
                <a:spcPts val="600"/>
              </a:spcAft>
              <a:buFont typeface="Wingdings" panose="05000000000000000000" pitchFamily="2" charset="2"/>
              <a:buChar char=""/>
            </a:pPr>
            <a:r>
              <a:rPr lang="en-US" b="1" dirty="0"/>
              <a:t>Content—</a:t>
            </a:r>
            <a:r>
              <a:rPr lang="en-US" dirty="0"/>
              <a:t>Uploading the actual Catalog file</a:t>
            </a:r>
          </a:p>
          <a:p>
            <a:pPr marL="225425" lvl="1" indent="-225425">
              <a:lnSpc>
                <a:spcPts val="2300"/>
              </a:lnSpc>
              <a:spcBef>
                <a:spcPts val="2800"/>
              </a:spcBef>
            </a:pPr>
            <a:r>
              <a:rPr lang="en-US" sz="2200" dirty="0"/>
              <a:t>Click “Next”</a:t>
            </a:r>
          </a:p>
          <a:p>
            <a:pPr marL="515938" lvl="1" indent="-285750">
              <a:lnSpc>
                <a:spcPts val="1700"/>
              </a:lnSpc>
              <a:spcBef>
                <a:spcPts val="0"/>
              </a:spcBef>
              <a:spcAft>
                <a:spcPts val="600"/>
              </a:spcAft>
              <a:buFont typeface="Wingdings" panose="05000000000000000000" pitchFamily="2" charset="2"/>
              <a:buChar char=""/>
            </a:pPr>
            <a:endParaRPr lang="en-US" sz="1600" dirty="0"/>
          </a:p>
          <a:p>
            <a:pPr marL="515938" lvl="1" indent="-285750">
              <a:lnSpc>
                <a:spcPts val="1700"/>
              </a:lnSpc>
              <a:spcBef>
                <a:spcPts val="0"/>
              </a:spcBef>
              <a:spcAft>
                <a:spcPts val="600"/>
              </a:spcAft>
              <a:buFont typeface="Wingdings" panose="05000000000000000000" pitchFamily="2" charset="2"/>
              <a:buChar char=""/>
            </a:pPr>
            <a:endParaRPr lang="en-US" sz="16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p:txBody>
      </p:sp>
      <p:sp>
        <p:nvSpPr>
          <p:cNvPr id="2" name="Title 1"/>
          <p:cNvSpPr>
            <a:spLocks noGrp="1"/>
          </p:cNvSpPr>
          <p:nvPr>
            <p:ph type="title"/>
          </p:nvPr>
        </p:nvSpPr>
        <p:spPr/>
        <p:txBody>
          <a:bodyPr/>
          <a:lstStyle/>
          <a:p>
            <a:r>
              <a:rPr lang="en-US" spc="-50" dirty="0"/>
              <a:t>Uploading and Publishing New Catalogs</a:t>
            </a:r>
            <a:endParaRPr lang="en-US" noProof="0" dirty="0"/>
          </a:p>
        </p:txBody>
      </p:sp>
      <p:grpSp>
        <p:nvGrpSpPr>
          <p:cNvPr id="4" name="Group 3">
            <a:extLst>
              <a:ext uri="{FF2B5EF4-FFF2-40B4-BE49-F238E27FC236}">
                <a16:creationId xmlns:a16="http://schemas.microsoft.com/office/drawing/2014/main" id="{F8CBC5FD-98CC-407D-AD13-3ADD6E19AF82}"/>
              </a:ext>
            </a:extLst>
          </p:cNvPr>
          <p:cNvGrpSpPr/>
          <p:nvPr/>
        </p:nvGrpSpPr>
        <p:grpSpPr>
          <a:xfrm>
            <a:off x="3373777" y="3472726"/>
            <a:ext cx="5447620" cy="2865238"/>
            <a:chOff x="3373777" y="3248608"/>
            <a:chExt cx="5447620" cy="2865238"/>
          </a:xfrm>
        </p:grpSpPr>
        <p:pic>
          <p:nvPicPr>
            <p:cNvPr id="3076" name="Picture 4" descr="C:\Users\i837236\AppData\Local\Temp\SNAGHTMLad2dbe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3778" y="3248608"/>
              <a:ext cx="5447619" cy="2865238"/>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373777" y="3629692"/>
              <a:ext cx="1036074" cy="116409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spTree>
    <p:extLst>
      <p:ext uri="{BB962C8B-B14F-4D97-AF65-F5344CB8AC3E}">
        <p14:creationId xmlns:p14="http://schemas.microsoft.com/office/powerpoint/2010/main" val="3380202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1623837"/>
          </a:xfrm>
          <a:prstGeom prst="rect">
            <a:avLst/>
          </a:prstGeom>
        </p:spPr>
        <p:txBody>
          <a:bodyPr/>
          <a:lstStyle/>
          <a:p>
            <a:pPr marL="285750" indent="-285750">
              <a:lnSpc>
                <a:spcPts val="2300"/>
              </a:lnSpc>
              <a:spcBef>
                <a:spcPts val="0"/>
              </a:spcBef>
              <a:spcAft>
                <a:spcPts val="600"/>
              </a:spcAft>
              <a:buSzPct val="100000"/>
              <a:buFont typeface="Wingdings" panose="05000000000000000000" pitchFamily="2" charset="2"/>
              <a:buChar char=""/>
            </a:pPr>
            <a:r>
              <a:rPr lang="en-US" sz="2200" dirty="0"/>
              <a:t>Details</a:t>
            </a:r>
          </a:p>
          <a:p>
            <a:pPr marL="461963" lvl="1" indent="-176213">
              <a:lnSpc>
                <a:spcPts val="2000"/>
              </a:lnSpc>
              <a:spcBef>
                <a:spcPts val="0"/>
              </a:spcBef>
            </a:pPr>
            <a:r>
              <a:rPr lang="en-US" b="1" dirty="0"/>
              <a:t>Catalog Name: </a:t>
            </a:r>
            <a:r>
              <a:rPr lang="en-US" dirty="0"/>
              <a:t>This becomes the “Subscription Name” for this Catalog that </a:t>
            </a:r>
            <a:r>
              <a:rPr lang="en-US" b="1" dirty="0"/>
              <a:t>will not change. </a:t>
            </a:r>
            <a:r>
              <a:rPr lang="en-US" dirty="0"/>
              <a:t>The format for this Name is set by Baker Hughes use this format (no special characters are allowed, you can use a dash (-) or underscore(_)): </a:t>
            </a:r>
          </a:p>
          <a:p>
            <a:pPr marL="640774" lvl="2">
              <a:lnSpc>
                <a:spcPts val="2000"/>
              </a:lnSpc>
              <a:spcBef>
                <a:spcPts val="0"/>
              </a:spcBef>
              <a:spcAft>
                <a:spcPts val="600"/>
              </a:spcAft>
            </a:pPr>
            <a:r>
              <a:rPr lang="en-US" b="1" dirty="0">
                <a:solidFill>
                  <a:schemeClr val="accent1"/>
                </a:solidFill>
              </a:rPr>
              <a:t>“</a:t>
            </a:r>
            <a:r>
              <a:rPr lang="en-US" b="1" dirty="0" err="1">
                <a:solidFill>
                  <a:schemeClr val="accent1"/>
                </a:solidFill>
              </a:rPr>
              <a:t>SupplierName_Baker</a:t>
            </a:r>
            <a:r>
              <a:rPr lang="en-US" b="1" dirty="0">
                <a:solidFill>
                  <a:schemeClr val="accent1"/>
                </a:solidFill>
              </a:rPr>
              <a:t> Hughes”</a:t>
            </a:r>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p:txBody>
      </p:sp>
      <p:sp>
        <p:nvSpPr>
          <p:cNvPr id="2" name="Title 1"/>
          <p:cNvSpPr>
            <a:spLocks noGrp="1"/>
          </p:cNvSpPr>
          <p:nvPr>
            <p:ph type="title"/>
          </p:nvPr>
        </p:nvSpPr>
        <p:spPr/>
        <p:txBody>
          <a:bodyPr/>
          <a:lstStyle/>
          <a:p>
            <a:r>
              <a:rPr lang="en-US" spc="-50" dirty="0"/>
              <a:t>Uploading and Publishing New Catalogs</a:t>
            </a:r>
            <a:endParaRPr lang="en-US" noProof="0" dirty="0"/>
          </a:p>
        </p:txBody>
      </p:sp>
      <p:grpSp>
        <p:nvGrpSpPr>
          <p:cNvPr id="5" name="Group 4"/>
          <p:cNvGrpSpPr/>
          <p:nvPr/>
        </p:nvGrpSpPr>
        <p:grpSpPr>
          <a:xfrm>
            <a:off x="6290482" y="3243837"/>
            <a:ext cx="5447619" cy="2865238"/>
            <a:chOff x="3178610" y="3076009"/>
            <a:chExt cx="5447619" cy="2865238"/>
          </a:xfrm>
        </p:grpSpPr>
        <p:pic>
          <p:nvPicPr>
            <p:cNvPr id="3076" name="Picture 4" descr="C:\Users\i837236\AppData\Local\Temp\SNAGHTMLad2dbe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8610" y="3076009"/>
              <a:ext cx="5447619" cy="2865238"/>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409839" y="3648657"/>
              <a:ext cx="723900" cy="144539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88776"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 name="Rectangle 10"/>
            <p:cNvSpPr/>
            <p:nvPr/>
          </p:nvSpPr>
          <p:spPr>
            <a:xfrm>
              <a:off x="7223113" y="5576547"/>
              <a:ext cx="634152" cy="3206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88776"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7" name="Rectangle 6"/>
          <p:cNvSpPr/>
          <p:nvPr/>
        </p:nvSpPr>
        <p:spPr>
          <a:xfrm>
            <a:off x="399223" y="3080505"/>
            <a:ext cx="5593589" cy="2413481"/>
          </a:xfrm>
          <a:prstGeom prst="rect">
            <a:avLst/>
          </a:prstGeom>
        </p:spPr>
        <p:txBody>
          <a:bodyPr wrap="square">
            <a:spAutoFit/>
          </a:bodyPr>
          <a:lstStyle/>
          <a:p>
            <a:pPr marL="461963" marR="0" lvl="1" indent="-176213"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Description: </a:t>
            </a:r>
            <a:r>
              <a:rPr kumimoji="0" lang="en-US" sz="1800" b="0" i="1" u="none" strike="noStrike" kern="1200" cap="none" spc="0" normalizeH="0" baseline="0" noProof="0" dirty="0">
                <a:ln>
                  <a:noFill/>
                </a:ln>
                <a:solidFill>
                  <a:srgbClr val="000000"/>
                </a:solidFill>
                <a:effectLst/>
                <a:uLnTx/>
                <a:uFillTx/>
                <a:latin typeface="Arial"/>
                <a:ea typeface="+mn-ea"/>
                <a:cs typeface="+mn-cs"/>
              </a:rPr>
              <a:t>(Optional) </a:t>
            </a:r>
            <a:r>
              <a:rPr kumimoji="0" lang="en-US" sz="1800" b="0" i="0" u="none" strike="noStrike" kern="1200" cap="none" spc="0" normalizeH="0" baseline="0" noProof="0" dirty="0">
                <a:ln>
                  <a:noFill/>
                </a:ln>
                <a:solidFill>
                  <a:srgbClr val="000000"/>
                </a:solidFill>
                <a:effectLst/>
                <a:uLnTx/>
                <a:uFillTx/>
                <a:latin typeface="Arial"/>
                <a:ea typeface="+mn-ea"/>
                <a:cs typeface="+mn-cs"/>
              </a:rPr>
              <a:t>Brief description of the content of your Catalog</a:t>
            </a:r>
          </a:p>
          <a:p>
            <a:pPr marL="461963" marR="0" lvl="1" indent="-176213"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Commodities: </a:t>
            </a:r>
            <a:r>
              <a:rPr kumimoji="0" lang="en-US" sz="1800" b="0" i="1" u="none" strike="noStrike" kern="1200" cap="none" spc="0" normalizeH="0" baseline="0" noProof="0" dirty="0">
                <a:ln>
                  <a:noFill/>
                </a:ln>
                <a:solidFill>
                  <a:srgbClr val="000000"/>
                </a:solidFill>
                <a:effectLst/>
                <a:uLnTx/>
                <a:uFillTx/>
                <a:latin typeface="Arial"/>
                <a:ea typeface="+mn-ea"/>
                <a:cs typeface="+mn-cs"/>
              </a:rPr>
              <a:t>(Optional) </a:t>
            </a:r>
            <a:r>
              <a:rPr kumimoji="0" lang="en-US" sz="1800" b="0" i="0" u="none" strike="noStrike" kern="1200" cap="none" spc="0" normalizeH="0" baseline="0" noProof="0" dirty="0">
                <a:ln>
                  <a:noFill/>
                </a:ln>
                <a:solidFill>
                  <a:srgbClr val="000000"/>
                </a:solidFill>
                <a:effectLst/>
                <a:uLnTx/>
                <a:uFillTx/>
                <a:latin typeface="Arial"/>
                <a:ea typeface="+mn-ea"/>
                <a:cs typeface="+mn-cs"/>
              </a:rPr>
              <a:t>The UNSPSC code(s)</a:t>
            </a:r>
            <a:br>
              <a:rPr kumimoji="0" lang="en-US" sz="1800" b="0" i="0" u="none" strike="noStrike" kern="1200" cap="none" spc="0" normalizeH="0" baseline="0" noProof="0" dirty="0">
                <a:ln>
                  <a:noFill/>
                </a:ln>
                <a:solidFill>
                  <a:srgbClr val="000000"/>
                </a:solidFill>
                <a:effectLst/>
                <a:uLnTx/>
                <a:uFillTx/>
                <a:latin typeface="Arial"/>
                <a:ea typeface="+mn-ea"/>
                <a:cs typeface="+mn-cs"/>
              </a:rPr>
            </a:br>
            <a:r>
              <a:rPr kumimoji="0" lang="en-US" sz="1800" b="0" i="0" u="none" strike="noStrike" kern="1200" cap="none" spc="0" normalizeH="0" baseline="0" noProof="0" dirty="0">
                <a:ln>
                  <a:noFill/>
                </a:ln>
                <a:solidFill>
                  <a:srgbClr val="000000"/>
                </a:solidFill>
                <a:effectLst/>
                <a:uLnTx/>
                <a:uFillTx/>
                <a:latin typeface="Arial"/>
                <a:ea typeface="+mn-ea"/>
                <a:cs typeface="+mn-cs"/>
              </a:rPr>
              <a:t>that corresponds to the items family/ group of your Catalog. Use the “Add” button to find the code</a:t>
            </a:r>
          </a:p>
          <a:p>
            <a:pPr marL="461963" marR="0" lvl="1" indent="-176213"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rPr>
              <a:t>When you complete this screen, click “Next”</a:t>
            </a:r>
          </a:p>
          <a:p>
            <a:pPr marL="179964" marR="0" lvl="1" indent="-179964" algn="l" defTabSz="1088558" rtl="0" eaLnBrk="1" fontAlgn="auto" latinLnBrk="0" hangingPunct="1">
              <a:lnSpc>
                <a:spcPts val="2300"/>
              </a:lnSpc>
              <a:spcBef>
                <a:spcPts val="0"/>
              </a:spcBef>
              <a:spcAft>
                <a:spcPts val="200"/>
              </a:spcAft>
              <a:buClr>
                <a:srgbClr val="F0AB00"/>
              </a:buClr>
              <a:buSzPct val="100000"/>
              <a:buFont typeface="Wingdings"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712120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3005240"/>
          </a:xfrm>
          <a:prstGeom prst="rect">
            <a:avLst/>
          </a:prstGeom>
        </p:spPr>
        <p:txBody>
          <a:bodyPr>
            <a:normAutofit fontScale="85000" lnSpcReduction="10000"/>
          </a:bodyPr>
          <a:lstStyle/>
          <a:p>
            <a:pPr marL="285750" indent="-285750">
              <a:lnSpc>
                <a:spcPts val="2300"/>
              </a:lnSpc>
              <a:spcBef>
                <a:spcPts val="0"/>
              </a:spcBef>
              <a:spcAft>
                <a:spcPts val="600"/>
              </a:spcAft>
              <a:buSzPct val="100000"/>
              <a:buFont typeface="Wingdings" panose="05000000000000000000" pitchFamily="2" charset="2"/>
              <a:buChar char=""/>
            </a:pPr>
            <a:r>
              <a:rPr lang="en-US" sz="2200" dirty="0"/>
              <a:t>Subscriptions</a:t>
            </a:r>
          </a:p>
          <a:p>
            <a:pPr marL="461963" lvl="1" indent="-176213">
              <a:lnSpc>
                <a:spcPts val="2000"/>
              </a:lnSpc>
              <a:spcBef>
                <a:spcPts val="0"/>
              </a:spcBef>
              <a:spcAft>
                <a:spcPts val="600"/>
              </a:spcAft>
            </a:pPr>
            <a:r>
              <a:rPr lang="en-US" dirty="0"/>
              <a:t>You determine which Customers subscribe to your Catalog—specific Customer(s) or to all Customers on the Network</a:t>
            </a:r>
          </a:p>
          <a:p>
            <a:pPr marL="461963" lvl="1" indent="-176213">
              <a:lnSpc>
                <a:spcPts val="2000"/>
              </a:lnSpc>
              <a:spcBef>
                <a:spcPts val="0"/>
              </a:spcBef>
              <a:spcAft>
                <a:spcPts val="600"/>
              </a:spcAft>
            </a:pPr>
            <a:r>
              <a:rPr lang="en-US" dirty="0"/>
              <a:t>Set the Visibility to “Private”. You can select a single customer.</a:t>
            </a:r>
          </a:p>
          <a:p>
            <a:pPr marL="461963" lvl="1" indent="-176213">
              <a:lnSpc>
                <a:spcPts val="2000"/>
              </a:lnSpc>
              <a:spcBef>
                <a:spcPts val="0"/>
              </a:spcBef>
              <a:spcAft>
                <a:spcPts val="600"/>
              </a:spcAft>
            </a:pPr>
            <a:r>
              <a:rPr lang="en-US" dirty="0"/>
              <a:t>To select Baker Hughes check the box next to the “Customers” list. </a:t>
            </a:r>
          </a:p>
          <a:p>
            <a:pPr marL="461963" lvl="1" indent="-176213">
              <a:lnSpc>
                <a:spcPts val="2000"/>
              </a:lnSpc>
              <a:spcBef>
                <a:spcPts val="0"/>
              </a:spcBef>
              <a:spcAft>
                <a:spcPts val="600"/>
              </a:spcAft>
            </a:pPr>
            <a:r>
              <a:rPr lang="en-US" dirty="0"/>
              <a:t>If</a:t>
            </a:r>
            <a:r>
              <a:rPr lang="en-US" noProof="0" dirty="0"/>
              <a:t> </a:t>
            </a:r>
            <a:r>
              <a:rPr lang="en-US" dirty="0"/>
              <a:t>the Supplier does not appear, it means that </a:t>
            </a:r>
            <a:br>
              <a:rPr lang="en-US" dirty="0"/>
            </a:br>
            <a:r>
              <a:rPr lang="en-US" dirty="0"/>
              <a:t>they have not established a relationship with </a:t>
            </a:r>
            <a:br>
              <a:rPr lang="en-US" dirty="0"/>
            </a:br>
            <a:r>
              <a:rPr lang="en-US" dirty="0"/>
              <a:t>your company yet. This is required prior to up-</a:t>
            </a:r>
            <a:br>
              <a:rPr lang="en-US" dirty="0"/>
            </a:br>
            <a:r>
              <a:rPr lang="en-US" dirty="0"/>
              <a:t>loading a Catalog to them</a:t>
            </a:r>
          </a:p>
          <a:p>
            <a:pPr marL="461963" lvl="1" indent="-176213">
              <a:lnSpc>
                <a:spcPts val="2000"/>
              </a:lnSpc>
              <a:spcBef>
                <a:spcPts val="0"/>
              </a:spcBef>
              <a:spcAft>
                <a:spcPts val="600"/>
              </a:spcAft>
            </a:pPr>
            <a:r>
              <a:rPr lang="en-US" dirty="0">
                <a:latin typeface="Arial" panose="020B0604020202020204" pitchFamily="34" charset="0"/>
              </a:rPr>
              <a:t>When you complete this screen, click “Next”</a:t>
            </a:r>
          </a:p>
          <a:p>
            <a:pPr marL="461963" lvl="1" indent="-176213">
              <a:lnSpc>
                <a:spcPts val="2000"/>
              </a:lnSpc>
              <a:spcBef>
                <a:spcPts val="0"/>
              </a:spcBef>
              <a:spcAft>
                <a:spcPts val="200"/>
              </a:spcAft>
            </a:pPr>
            <a:endParaRPr lang="en-US" dirty="0"/>
          </a:p>
          <a:p>
            <a:pPr marL="403225" lvl="1" indent="-177800">
              <a:lnSpc>
                <a:spcPts val="1200"/>
              </a:lnSpc>
              <a:spcBef>
                <a:spcPts val="0"/>
              </a:spcBef>
            </a:pPr>
            <a:endParaRPr lang="en-US" sz="1200" dirty="0"/>
          </a:p>
          <a:p>
            <a:pPr marL="403225" lvl="1" indent="-177800">
              <a:lnSpc>
                <a:spcPts val="1300"/>
              </a:lnSpc>
              <a:spcBef>
                <a:spcPts val="0"/>
              </a:spcBef>
            </a:pPr>
            <a:endParaRPr lang="en-US" noProof="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p:txBody>
      </p:sp>
      <p:sp>
        <p:nvSpPr>
          <p:cNvPr id="2" name="Title 1"/>
          <p:cNvSpPr>
            <a:spLocks noGrp="1"/>
          </p:cNvSpPr>
          <p:nvPr>
            <p:ph type="title"/>
          </p:nvPr>
        </p:nvSpPr>
        <p:spPr/>
        <p:txBody>
          <a:bodyPr/>
          <a:lstStyle/>
          <a:p>
            <a:r>
              <a:rPr lang="en-US" spc="-50" dirty="0"/>
              <a:t>Uploading and Publishing New Catalogs</a:t>
            </a:r>
            <a:endParaRPr lang="en-US" noProof="0" dirty="0"/>
          </a:p>
        </p:txBody>
      </p:sp>
      <p:grpSp>
        <p:nvGrpSpPr>
          <p:cNvPr id="18" name="Group 17">
            <a:extLst>
              <a:ext uri="{FF2B5EF4-FFF2-40B4-BE49-F238E27FC236}">
                <a16:creationId xmlns:a16="http://schemas.microsoft.com/office/drawing/2014/main" id="{D23BAB58-1616-4343-B278-22B945E3FA59}"/>
              </a:ext>
            </a:extLst>
          </p:cNvPr>
          <p:cNvGrpSpPr/>
          <p:nvPr/>
        </p:nvGrpSpPr>
        <p:grpSpPr>
          <a:xfrm>
            <a:off x="6097237" y="3225732"/>
            <a:ext cx="5641687" cy="3012925"/>
            <a:chOff x="6317814" y="3492584"/>
            <a:chExt cx="5449824" cy="2910461"/>
          </a:xfrm>
        </p:grpSpPr>
        <p:grpSp>
          <p:nvGrpSpPr>
            <p:cNvPr id="19" name="Group 18">
              <a:extLst>
                <a:ext uri="{FF2B5EF4-FFF2-40B4-BE49-F238E27FC236}">
                  <a16:creationId xmlns:a16="http://schemas.microsoft.com/office/drawing/2014/main" id="{29F3C5A3-495F-4B21-92AF-F03716E544D4}"/>
                </a:ext>
              </a:extLst>
            </p:cNvPr>
            <p:cNvGrpSpPr/>
            <p:nvPr/>
          </p:nvGrpSpPr>
          <p:grpSpPr>
            <a:xfrm>
              <a:off x="6317814" y="3492584"/>
              <a:ext cx="5449824" cy="2910461"/>
              <a:chOff x="3372676" y="3468468"/>
              <a:chExt cx="5449824" cy="2910461"/>
            </a:xfrm>
          </p:grpSpPr>
          <p:pic>
            <p:nvPicPr>
              <p:cNvPr id="24" name="Picture 2" descr="C:\Users\i837236\AppData\Local\Temp\SNAGHTMLadc7ec3.PNG">
                <a:extLst>
                  <a:ext uri="{FF2B5EF4-FFF2-40B4-BE49-F238E27FC236}">
                    <a16:creationId xmlns:a16="http://schemas.microsoft.com/office/drawing/2014/main" id="{462E98AA-8965-4165-ACDF-8101FD426A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2676" y="3468468"/>
                <a:ext cx="5449824" cy="2910461"/>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a:extLst>
                  <a:ext uri="{FF2B5EF4-FFF2-40B4-BE49-F238E27FC236}">
                    <a16:creationId xmlns:a16="http://schemas.microsoft.com/office/drawing/2014/main" id="{8D32551A-3A84-4D9A-A589-CAC3216605F5}"/>
                  </a:ext>
                </a:extLst>
              </p:cNvPr>
              <p:cNvPicPr>
                <a:picLocks noChangeAspect="1"/>
              </p:cNvPicPr>
              <p:nvPr/>
            </p:nvPicPr>
            <p:blipFill>
              <a:blip r:embed="rId4"/>
              <a:stretch>
                <a:fillRect/>
              </a:stretch>
            </p:blipFill>
            <p:spPr>
              <a:xfrm>
                <a:off x="4703149" y="5271997"/>
                <a:ext cx="131331" cy="131331"/>
              </a:xfrm>
              <a:prstGeom prst="rect">
                <a:avLst/>
              </a:prstGeom>
            </p:spPr>
          </p:pic>
        </p:grpSp>
        <p:sp>
          <p:nvSpPr>
            <p:cNvPr id="20" name="Rectangle 19">
              <a:extLst>
                <a:ext uri="{FF2B5EF4-FFF2-40B4-BE49-F238E27FC236}">
                  <a16:creationId xmlns:a16="http://schemas.microsoft.com/office/drawing/2014/main" id="{50D0AA34-BCA3-4577-9C6B-269ECEBE1B19}"/>
                </a:ext>
              </a:extLst>
            </p:cNvPr>
            <p:cNvSpPr/>
            <p:nvPr/>
          </p:nvSpPr>
          <p:spPr>
            <a:xfrm>
              <a:off x="7459201" y="4291698"/>
              <a:ext cx="4212978" cy="4509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88776"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21" name="Rectangle 20">
              <a:extLst>
                <a:ext uri="{FF2B5EF4-FFF2-40B4-BE49-F238E27FC236}">
                  <a16:creationId xmlns:a16="http://schemas.microsoft.com/office/drawing/2014/main" id="{4096C579-5655-42F9-AB92-6C72B81DFC7D}"/>
                </a:ext>
              </a:extLst>
            </p:cNvPr>
            <p:cNvSpPr/>
            <p:nvPr/>
          </p:nvSpPr>
          <p:spPr>
            <a:xfrm>
              <a:off x="7578192" y="5270387"/>
              <a:ext cx="1464534" cy="2013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88776"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22" name="Rectangle 21">
              <a:extLst>
                <a:ext uri="{FF2B5EF4-FFF2-40B4-BE49-F238E27FC236}">
                  <a16:creationId xmlns:a16="http://schemas.microsoft.com/office/drawing/2014/main" id="{CAB3ADB9-0FBB-4EB7-97F4-12E8A2E21665}"/>
                </a:ext>
              </a:extLst>
            </p:cNvPr>
            <p:cNvSpPr/>
            <p:nvPr/>
          </p:nvSpPr>
          <p:spPr>
            <a:xfrm>
              <a:off x="7578192" y="4847154"/>
              <a:ext cx="619984" cy="2013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88776"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23" name="Rectangle 22">
              <a:extLst>
                <a:ext uri="{FF2B5EF4-FFF2-40B4-BE49-F238E27FC236}">
                  <a16:creationId xmlns:a16="http://schemas.microsoft.com/office/drawing/2014/main" id="{189AB731-B01F-4BF9-906D-BD7DC1A85927}"/>
                </a:ext>
              </a:extLst>
            </p:cNvPr>
            <p:cNvSpPr/>
            <p:nvPr/>
          </p:nvSpPr>
          <p:spPr>
            <a:xfrm>
              <a:off x="10434329" y="6049417"/>
              <a:ext cx="566445" cy="22589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88776"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Tree>
    <p:extLst>
      <p:ext uri="{BB962C8B-B14F-4D97-AF65-F5344CB8AC3E}">
        <p14:creationId xmlns:p14="http://schemas.microsoft.com/office/powerpoint/2010/main" val="685076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84163" indent="-284163">
              <a:lnSpc>
                <a:spcPts val="2300"/>
              </a:lnSpc>
              <a:spcBef>
                <a:spcPts val="0"/>
              </a:spcBef>
              <a:spcAft>
                <a:spcPts val="600"/>
              </a:spcAft>
              <a:buSzPct val="100000"/>
              <a:buFont typeface="Wingdings" panose="05000000000000000000" pitchFamily="2" charset="2"/>
              <a:buChar char=""/>
            </a:pPr>
            <a:r>
              <a:rPr lang="en-US" sz="2200" dirty="0"/>
              <a:t>Content</a:t>
            </a:r>
          </a:p>
          <a:p>
            <a:pPr marL="461963" lvl="1" indent="-176213">
              <a:lnSpc>
                <a:spcPts val="2000"/>
              </a:lnSpc>
              <a:spcBef>
                <a:spcPts val="0"/>
              </a:spcBef>
              <a:spcAft>
                <a:spcPts val="200"/>
              </a:spcAft>
            </a:pPr>
            <a:r>
              <a:rPr lang="en-US" dirty="0"/>
              <a:t>Select your </a:t>
            </a:r>
            <a:r>
              <a:rPr lang="en-US" b="1" dirty="0">
                <a:solidFill>
                  <a:schemeClr val="accent1"/>
                </a:solidFill>
              </a:rPr>
              <a:t>Catalog File</a:t>
            </a:r>
            <a:r>
              <a:rPr lang="en-US" dirty="0"/>
              <a:t>, by clicking “Browse” and pointing to your file</a:t>
            </a:r>
          </a:p>
          <a:p>
            <a:pPr marL="461963" lvl="2" indent="166688">
              <a:lnSpc>
                <a:spcPts val="1600"/>
              </a:lnSpc>
              <a:spcBef>
                <a:spcPts val="0"/>
              </a:spcBef>
              <a:spcAft>
                <a:spcPts val="400"/>
              </a:spcAft>
              <a:buFont typeface="Wingdings" pitchFamily="2" charset="2"/>
              <a:buChar char="§"/>
            </a:pPr>
            <a:r>
              <a:rPr lang="en-US" sz="1400" dirty="0"/>
              <a:t>Your Excel file must not exceed 1 Mb, however you can use zip compression</a:t>
            </a:r>
          </a:p>
          <a:p>
            <a:pPr marL="461963" lvl="2" indent="166688">
              <a:lnSpc>
                <a:spcPts val="1300"/>
              </a:lnSpc>
              <a:spcBef>
                <a:spcPts val="0"/>
              </a:spcBef>
              <a:spcAft>
                <a:spcPts val="600"/>
              </a:spcAft>
              <a:buFont typeface="Wingdings" pitchFamily="2" charset="2"/>
              <a:buChar char="§"/>
            </a:pPr>
            <a:r>
              <a:rPr lang="en-US" sz="1400" dirty="0"/>
              <a:t>If your Excel file is too large, you will need to convert it to a CIF. See the Appendix—“How to convert an Excel file to CIF”</a:t>
            </a:r>
          </a:p>
          <a:p>
            <a:pPr marL="461963" lvl="1" indent="-176213">
              <a:lnSpc>
                <a:spcPts val="2000"/>
              </a:lnSpc>
              <a:spcBef>
                <a:spcPts val="0"/>
              </a:spcBef>
              <a:spcAft>
                <a:spcPts val="600"/>
              </a:spcAft>
            </a:pPr>
            <a:r>
              <a:rPr lang="en-US" dirty="0"/>
              <a:t>After you have selected your Catalog file, click the “Validate and Publish” button</a:t>
            </a:r>
            <a:endParaRPr lang="en-US" sz="1600" dirty="0"/>
          </a:p>
          <a:p>
            <a:pPr marL="461963" lvl="1" indent="-176213">
              <a:lnSpc>
                <a:spcPts val="2000"/>
              </a:lnSpc>
              <a:spcBef>
                <a:spcPts val="0"/>
              </a:spcBef>
              <a:spcAft>
                <a:spcPts val="200"/>
              </a:spcAft>
            </a:pPr>
            <a:r>
              <a:rPr lang="en-US" dirty="0"/>
              <a:t>As your Catalog loads, the</a:t>
            </a:r>
            <a:br>
              <a:rPr lang="en-US" dirty="0"/>
            </a:br>
            <a:r>
              <a:rPr lang="en-US" dirty="0"/>
              <a:t>status will read “Validating”</a:t>
            </a:r>
            <a:br>
              <a:rPr lang="en-US" dirty="0"/>
            </a:br>
            <a:r>
              <a:rPr lang="en-US" dirty="0"/>
              <a:t>Click the “Refresh” button</a:t>
            </a:r>
            <a:br>
              <a:rPr lang="en-US" dirty="0"/>
            </a:br>
            <a:r>
              <a:rPr lang="en-US" dirty="0"/>
              <a:t>at the bottom of the screen</a:t>
            </a:r>
            <a:br>
              <a:rPr lang="en-US" dirty="0"/>
            </a:br>
            <a:r>
              <a:rPr lang="en-US" dirty="0"/>
              <a:t>to see the status change</a:t>
            </a: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pic>
        <p:nvPicPr>
          <p:cNvPr id="8" name="Picture 2" descr="C:\Users\i837236\AppData\Local\Temp\SNAGHTMLae1e218.PNG">
            <a:extLst>
              <a:ext uri="{FF2B5EF4-FFF2-40B4-BE49-F238E27FC236}">
                <a16:creationId xmlns:a16="http://schemas.microsoft.com/office/drawing/2014/main" id="{58B2487C-0196-472B-96E1-9A23A17F42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7220" y="3228613"/>
            <a:ext cx="7335714" cy="287857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904548" y="4149015"/>
            <a:ext cx="4052252" cy="71889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2" name="Title 1"/>
          <p:cNvSpPr>
            <a:spLocks noGrp="1"/>
          </p:cNvSpPr>
          <p:nvPr>
            <p:ph type="title"/>
          </p:nvPr>
        </p:nvSpPr>
        <p:spPr/>
        <p:txBody>
          <a:bodyPr/>
          <a:lstStyle/>
          <a:p>
            <a:r>
              <a:rPr lang="en-US" spc="-50" dirty="0"/>
              <a:t>Uploading and Publishing New Catalogs</a:t>
            </a:r>
            <a:endParaRPr lang="en-US" noProof="0" dirty="0"/>
          </a:p>
        </p:txBody>
      </p:sp>
      <p:sp>
        <p:nvSpPr>
          <p:cNvPr id="11" name="Rectangle 10"/>
          <p:cNvSpPr/>
          <p:nvPr/>
        </p:nvSpPr>
        <p:spPr>
          <a:xfrm>
            <a:off x="5915261" y="5614577"/>
            <a:ext cx="1206899" cy="31060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33002182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Network Catalog Validation</a:t>
            </a:r>
          </a:p>
          <a:p>
            <a:pPr marL="630238" lvl="1" indent="-168275">
              <a:lnSpc>
                <a:spcPts val="2000"/>
              </a:lnSpc>
              <a:spcBef>
                <a:spcPts val="0"/>
              </a:spcBef>
              <a:spcAft>
                <a:spcPts val="200"/>
              </a:spcAft>
            </a:pPr>
            <a:r>
              <a:rPr lang="en-US" dirty="0"/>
              <a:t>After the Network completes validation, it changes the Catalog status from “Validating” to one of the following statuses:</a:t>
            </a:r>
          </a:p>
          <a:p>
            <a:pPr marL="1025525" lvl="2" indent="-163513">
              <a:lnSpc>
                <a:spcPts val="1600"/>
              </a:lnSpc>
              <a:spcBef>
                <a:spcPts val="0"/>
              </a:spcBef>
              <a:spcAft>
                <a:spcPts val="400"/>
              </a:spcAft>
              <a:buFont typeface="Wingdings" pitchFamily="2" charset="2"/>
              <a:buChar char="§"/>
            </a:pPr>
            <a:r>
              <a:rPr lang="en-US" sz="1400" b="1" dirty="0"/>
              <a:t>Validated, Published or Pending Buyer Validation—</a:t>
            </a:r>
            <a:r>
              <a:rPr lang="en-US" sz="1400" dirty="0"/>
              <a:t>your Catalog is error-free </a:t>
            </a:r>
          </a:p>
          <a:p>
            <a:pPr marL="1025525" lvl="2" indent="-163513">
              <a:lnSpc>
                <a:spcPts val="1600"/>
              </a:lnSpc>
              <a:spcBef>
                <a:spcPts val="0"/>
              </a:spcBef>
              <a:spcAft>
                <a:spcPts val="400"/>
              </a:spcAft>
              <a:buFont typeface="Wingdings" pitchFamily="2" charset="2"/>
              <a:buChar char="§"/>
            </a:pPr>
            <a:r>
              <a:rPr lang="en-US" sz="1400" b="1" dirty="0"/>
              <a:t>Errors Found by Ariba Network—</a:t>
            </a:r>
            <a:r>
              <a:rPr lang="en-US" sz="1400" dirty="0"/>
              <a:t>the Network detected Catalog content that violates validation rules</a:t>
            </a:r>
          </a:p>
          <a:p>
            <a:pPr marL="1025525" lvl="2" indent="-163513">
              <a:lnSpc>
                <a:spcPts val="1600"/>
              </a:lnSpc>
              <a:spcBef>
                <a:spcPts val="0"/>
              </a:spcBef>
              <a:spcAft>
                <a:spcPts val="600"/>
              </a:spcAft>
              <a:buFont typeface="Wingdings" pitchFamily="2" charset="2"/>
              <a:buChar char="§"/>
            </a:pPr>
            <a:r>
              <a:rPr lang="en-US" sz="1400" b="1" dirty="0"/>
              <a:t>Bad Format—</a:t>
            </a:r>
            <a:r>
              <a:rPr lang="en-US" sz="1400" dirty="0"/>
              <a:t>your Catalog failed the file validation check. Audit the file for problems in format</a:t>
            </a:r>
          </a:p>
          <a:p>
            <a:pPr marL="630238" lvl="1" indent="-168275">
              <a:lnSpc>
                <a:spcPts val="1700"/>
              </a:lnSpc>
              <a:spcBef>
                <a:spcPts val="0"/>
              </a:spcBef>
              <a:spcAft>
                <a:spcPts val="200"/>
              </a:spcAft>
            </a:pPr>
            <a:r>
              <a:rPr lang="en-US" sz="1600" dirty="0"/>
              <a:t>A Catalog with an error status means you need to review the error results and correct them before going on</a:t>
            </a:r>
          </a:p>
          <a:p>
            <a:pPr marL="625475" lvl="1" indent="-163513">
              <a:lnSpc>
                <a:spcPts val="1300"/>
              </a:lnSpc>
              <a:spcBef>
                <a:spcPts val="0"/>
              </a:spcBef>
              <a:spcAft>
                <a:spcPts val="200"/>
              </a:spcAft>
            </a:pPr>
            <a:endParaRPr lang="en-US" noProof="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spc="-50" dirty="0"/>
              <a:t>Uploading and Publishing New Catalogs</a:t>
            </a:r>
            <a:endParaRPr lang="en-US" noProof="0" dirty="0"/>
          </a:p>
        </p:txBody>
      </p:sp>
      <p:grpSp>
        <p:nvGrpSpPr>
          <p:cNvPr id="4" name="Group 3">
            <a:extLst>
              <a:ext uri="{FF2B5EF4-FFF2-40B4-BE49-F238E27FC236}">
                <a16:creationId xmlns:a16="http://schemas.microsoft.com/office/drawing/2014/main" id="{191A92EA-D59E-4411-B26C-9CACE7C7789E}"/>
              </a:ext>
            </a:extLst>
          </p:cNvPr>
          <p:cNvGrpSpPr/>
          <p:nvPr/>
        </p:nvGrpSpPr>
        <p:grpSpPr>
          <a:xfrm>
            <a:off x="2133709" y="3713697"/>
            <a:ext cx="7942213" cy="2306608"/>
            <a:chOff x="2133709" y="3606117"/>
            <a:chExt cx="7942213" cy="2306608"/>
          </a:xfrm>
        </p:grpSpPr>
        <p:pic>
          <p:nvPicPr>
            <p:cNvPr id="1026" name="Picture 2" descr="C:\Users\i837236\AppData\Local\Temp\SNAGHTML500325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709" y="3606117"/>
              <a:ext cx="7942213" cy="230660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8426696" y="4269432"/>
              <a:ext cx="559462" cy="149237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spTree>
    <p:extLst>
      <p:ext uri="{BB962C8B-B14F-4D97-AF65-F5344CB8AC3E}">
        <p14:creationId xmlns:p14="http://schemas.microsoft.com/office/powerpoint/2010/main" val="28999247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Correcting Validation Errors</a:t>
            </a:r>
          </a:p>
          <a:p>
            <a:pPr marL="400050" lvl="1" indent="-169863">
              <a:lnSpc>
                <a:spcPts val="1700"/>
              </a:lnSpc>
              <a:spcBef>
                <a:spcPts val="0"/>
              </a:spcBef>
              <a:spcAft>
                <a:spcPts val="200"/>
              </a:spcAft>
            </a:pPr>
            <a:r>
              <a:rPr lang="en-US" dirty="0"/>
              <a:t>To see the error detail, click on the “</a:t>
            </a:r>
            <a:r>
              <a:rPr lang="en-US" u="sng" dirty="0"/>
              <a:t>Errors Found</a:t>
            </a:r>
            <a:r>
              <a:rPr lang="en-US" dirty="0"/>
              <a:t>” hyperlink:</a:t>
            </a:r>
          </a:p>
        </p:txBody>
      </p:sp>
      <p:sp>
        <p:nvSpPr>
          <p:cNvPr id="2" name="Title 1"/>
          <p:cNvSpPr>
            <a:spLocks noGrp="1"/>
          </p:cNvSpPr>
          <p:nvPr>
            <p:ph type="title"/>
          </p:nvPr>
        </p:nvSpPr>
        <p:spPr/>
        <p:txBody>
          <a:bodyPr/>
          <a:lstStyle/>
          <a:p>
            <a:r>
              <a:rPr lang="en-US" spc="-50" dirty="0"/>
              <a:t>Uploading and Publishing New Catalogs</a:t>
            </a:r>
            <a:endParaRPr lang="en-US" noProof="0" dirty="0"/>
          </a:p>
        </p:txBody>
      </p:sp>
      <p:grpSp>
        <p:nvGrpSpPr>
          <p:cNvPr id="5" name="Group 4">
            <a:extLst>
              <a:ext uri="{FF2B5EF4-FFF2-40B4-BE49-F238E27FC236}">
                <a16:creationId xmlns:a16="http://schemas.microsoft.com/office/drawing/2014/main" id="{C92F92EA-C002-4492-86E7-A703081EF1A3}"/>
              </a:ext>
            </a:extLst>
          </p:cNvPr>
          <p:cNvGrpSpPr/>
          <p:nvPr/>
        </p:nvGrpSpPr>
        <p:grpSpPr>
          <a:xfrm>
            <a:off x="2128250" y="2286000"/>
            <a:ext cx="8008000" cy="2646784"/>
            <a:chOff x="2128250" y="2286000"/>
            <a:chExt cx="8008000" cy="2646784"/>
          </a:xfrm>
        </p:grpSpPr>
        <p:pic>
          <p:nvPicPr>
            <p:cNvPr id="8" name="Picture 2" descr="C:\Users\i837236\AppData\Local\Temp\SNAGHTML500325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8250" y="2607070"/>
              <a:ext cx="8008000" cy="2325714"/>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8456750" y="3626417"/>
              <a:ext cx="559462" cy="4971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cxnSp>
          <p:nvCxnSpPr>
            <p:cNvPr id="7" name="Straight Arrow Connector 6"/>
            <p:cNvCxnSpPr>
              <a:cxnSpLocks/>
            </p:cNvCxnSpPr>
            <p:nvPr/>
          </p:nvCxnSpPr>
          <p:spPr>
            <a:xfrm>
              <a:off x="6786282" y="2286000"/>
              <a:ext cx="1670483" cy="1572072"/>
            </a:xfrm>
            <a:prstGeom prst="straightConnector1">
              <a:avLst/>
            </a:prstGeom>
            <a:ln w="6350">
              <a:solidFill>
                <a:srgbClr val="C00000"/>
              </a:solidFill>
              <a:headEnd type="none"/>
              <a:tailEnd type="oval" w="sm"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569171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Viewing Validation Errors</a:t>
            </a:r>
          </a:p>
          <a:p>
            <a:pPr marL="400050" lvl="1" indent="-169863">
              <a:lnSpc>
                <a:spcPts val="1700"/>
              </a:lnSpc>
              <a:spcBef>
                <a:spcPts val="0"/>
              </a:spcBef>
              <a:spcAft>
                <a:spcPts val="600"/>
              </a:spcAft>
            </a:pPr>
            <a:r>
              <a:rPr lang="en-US" dirty="0"/>
              <a:t>The Network displays Description, Field and Line Number for each error</a:t>
            </a:r>
          </a:p>
          <a:p>
            <a:pPr marL="400050" lvl="1" indent="-169863">
              <a:lnSpc>
                <a:spcPts val="1700"/>
              </a:lnSpc>
              <a:spcBef>
                <a:spcPts val="0"/>
              </a:spcBef>
              <a:spcAft>
                <a:spcPts val="600"/>
              </a:spcAft>
            </a:pPr>
            <a:endParaRPr lang="en-US" dirty="0"/>
          </a:p>
          <a:p>
            <a:pPr marL="461962">
              <a:lnSpc>
                <a:spcPts val="1700"/>
              </a:lnSpc>
              <a:spcBef>
                <a:spcPts val="0"/>
              </a:spcBef>
              <a:spcAft>
                <a:spcPts val="600"/>
              </a:spcAft>
              <a:buSzPct val="100000"/>
            </a:pPr>
            <a:endParaRPr lang="en-US" sz="1800" dirty="0"/>
          </a:p>
          <a:p>
            <a:pPr marL="625475" lvl="1" indent="-163513">
              <a:lnSpc>
                <a:spcPts val="1700"/>
              </a:lnSpc>
              <a:spcBef>
                <a:spcPts val="0"/>
              </a:spcBef>
              <a:spcAft>
                <a:spcPts val="600"/>
              </a:spcAft>
            </a:pPr>
            <a:endParaRPr lang="en-US" dirty="0"/>
          </a:p>
          <a:p>
            <a:pPr marL="625475" indent="-163513">
              <a:lnSpc>
                <a:spcPts val="1700"/>
              </a:lnSpc>
              <a:spcBef>
                <a:spcPts val="0"/>
              </a:spcBef>
              <a:spcAft>
                <a:spcPts val="600"/>
              </a:spcAft>
              <a:buSzPct val="100000"/>
              <a:buFont typeface="Wingdings" pitchFamily="2" charset="2"/>
              <a:buChar char="§"/>
            </a:pPr>
            <a:endParaRPr lang="en-US" sz="1800" dirty="0"/>
          </a:p>
          <a:p>
            <a:pPr marL="461962" lvl="1" indent="0">
              <a:lnSpc>
                <a:spcPts val="1700"/>
              </a:lnSpc>
              <a:spcBef>
                <a:spcPts val="0"/>
              </a:spcBef>
              <a:spcAft>
                <a:spcPts val="600"/>
              </a:spcAft>
              <a:buNone/>
            </a:pPr>
            <a:endParaRPr lang="en-US" dirty="0"/>
          </a:p>
          <a:p>
            <a:pPr marL="625475" lvl="1" indent="-163513">
              <a:lnSpc>
                <a:spcPts val="1700"/>
              </a:lnSpc>
              <a:spcBef>
                <a:spcPts val="0"/>
              </a:spcBef>
              <a:spcAft>
                <a:spcPts val="600"/>
              </a:spcAft>
            </a:pPr>
            <a:endParaRPr lang="en-US" dirty="0"/>
          </a:p>
          <a:p>
            <a:pPr marL="625475" lvl="1" indent="-163513">
              <a:lnSpc>
                <a:spcPts val="1700"/>
              </a:lnSpc>
              <a:spcBef>
                <a:spcPts val="0"/>
              </a:spcBef>
              <a:spcAft>
                <a:spcPts val="600"/>
              </a:spcAft>
            </a:pPr>
            <a:endParaRPr lang="en-US" dirty="0"/>
          </a:p>
          <a:p>
            <a:pPr marL="461962" lvl="1" indent="0">
              <a:lnSpc>
                <a:spcPts val="1700"/>
              </a:lnSpc>
              <a:spcBef>
                <a:spcPts val="0"/>
              </a:spcBef>
              <a:spcAft>
                <a:spcPts val="600"/>
              </a:spcAft>
              <a:buNone/>
            </a:pPr>
            <a:endParaRPr lang="en-US" dirty="0"/>
          </a:p>
          <a:p>
            <a:pPr marL="400050" lvl="1" indent="-169863">
              <a:lnSpc>
                <a:spcPts val="2000"/>
              </a:lnSpc>
              <a:spcBef>
                <a:spcPts val="800"/>
              </a:spcBef>
              <a:spcAft>
                <a:spcPts val="600"/>
              </a:spcAft>
            </a:pPr>
            <a:r>
              <a:rPr lang="en-US" dirty="0"/>
              <a:t>In this case, the Network is telling us that the </a:t>
            </a:r>
            <a:r>
              <a:rPr lang="en-US" b="1" dirty="0"/>
              <a:t>Supplier Part Number </a:t>
            </a:r>
            <a:r>
              <a:rPr lang="en-US" dirty="0"/>
              <a:t>is not unique on lines 11, 12 and 14</a:t>
            </a:r>
          </a:p>
          <a:p>
            <a:pPr marL="400050" lvl="1" indent="-169863">
              <a:lnSpc>
                <a:spcPts val="2000"/>
              </a:lnSpc>
              <a:spcBef>
                <a:spcPts val="0"/>
              </a:spcBef>
              <a:spcAft>
                <a:spcPts val="600"/>
              </a:spcAft>
            </a:pPr>
            <a:r>
              <a:rPr lang="en-US" dirty="0"/>
              <a:t>To correct any issues, go back to the original Excel Catalog file, make the corrections, then update the Catalog file, and upload the new version to replace the existing Catalog</a:t>
            </a: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spc="-50" dirty="0"/>
              <a:t>Uploading and Publishing New Catalogs</a:t>
            </a:r>
            <a:endParaRPr lang="en-US" noProof="0" dirty="0"/>
          </a:p>
        </p:txBody>
      </p:sp>
      <p:grpSp>
        <p:nvGrpSpPr>
          <p:cNvPr id="4" name="Group 3">
            <a:extLst>
              <a:ext uri="{FF2B5EF4-FFF2-40B4-BE49-F238E27FC236}">
                <a16:creationId xmlns:a16="http://schemas.microsoft.com/office/drawing/2014/main" id="{1D8F6617-BBBA-4256-B6E2-BA11A44F190F}"/>
              </a:ext>
            </a:extLst>
          </p:cNvPr>
          <p:cNvGrpSpPr/>
          <p:nvPr/>
        </p:nvGrpSpPr>
        <p:grpSpPr>
          <a:xfrm>
            <a:off x="2785016" y="2377881"/>
            <a:ext cx="6625143" cy="2244000"/>
            <a:chOff x="2785016" y="2377881"/>
            <a:chExt cx="6625143" cy="2244000"/>
          </a:xfrm>
        </p:grpSpPr>
        <p:pic>
          <p:nvPicPr>
            <p:cNvPr id="2050" name="Picture 2" descr="C:\Users\i837236\AppData\Local\Temp\SNAGHTML5085f3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5016" y="2377881"/>
              <a:ext cx="6625143" cy="22440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159947" y="3560327"/>
              <a:ext cx="5104661" cy="92327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spTree>
    <p:extLst>
      <p:ext uri="{BB962C8B-B14F-4D97-AF65-F5344CB8AC3E}">
        <p14:creationId xmlns:p14="http://schemas.microsoft.com/office/powerpoint/2010/main" val="31905516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0" y="1620000"/>
            <a:ext cx="11186478" cy="4716000"/>
          </a:xfrm>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Customer Approval</a:t>
            </a:r>
          </a:p>
          <a:p>
            <a:pPr marL="400050" lvl="1" indent="-169863">
              <a:lnSpc>
                <a:spcPts val="2000"/>
              </a:lnSpc>
              <a:spcBef>
                <a:spcPts val="0"/>
              </a:spcBef>
              <a:spcAft>
                <a:spcPts val="600"/>
              </a:spcAft>
            </a:pPr>
            <a:r>
              <a:rPr lang="en-US" dirty="0"/>
              <a:t>When your Catalog passes the Network upload validation, your Customer is then notified to audit, validate and approve your Catalog. The Network may show any of these statuses: </a:t>
            </a:r>
            <a:r>
              <a:rPr lang="en-US" b="1" dirty="0"/>
              <a:t>“Published”, “Validated by Customer” or “Pending Buyer Validation”</a:t>
            </a:r>
            <a:r>
              <a:rPr lang="en-US" dirty="0"/>
              <a:t>—</a:t>
            </a:r>
            <a:r>
              <a:rPr lang="en-US" i="1" dirty="0"/>
              <a:t>note that these are </a:t>
            </a:r>
            <a:r>
              <a:rPr lang="en-US" b="1" dirty="0"/>
              <a:t>all </a:t>
            </a:r>
            <a:r>
              <a:rPr lang="en-US" i="1" dirty="0"/>
              <a:t>valid statuses</a:t>
            </a:r>
          </a:p>
          <a:p>
            <a:pPr marL="400050" lvl="1" indent="-171450">
              <a:lnSpc>
                <a:spcPts val="2000"/>
              </a:lnSpc>
              <a:spcBef>
                <a:spcPts val="0"/>
              </a:spcBef>
              <a:spcAft>
                <a:spcPts val="600"/>
              </a:spcAft>
            </a:pPr>
            <a:r>
              <a:rPr lang="en-US" dirty="0"/>
              <a:t>Each Customer may have specific validation rules—and these rules may be more strict than the standard Network rules. This means that your Catalog could pass the Network validation, but fail the Customer-specific rules and be returned to you</a:t>
            </a:r>
          </a:p>
          <a:p>
            <a:pPr marL="400050" lvl="1" indent="-169863">
              <a:lnSpc>
                <a:spcPts val="2000"/>
              </a:lnSpc>
              <a:spcBef>
                <a:spcPts val="0"/>
              </a:spcBef>
              <a:spcAft>
                <a:spcPts val="600"/>
              </a:spcAft>
            </a:pPr>
            <a:r>
              <a:rPr lang="en-US" spc="-20" dirty="0"/>
              <a:t>If your Customer finds anything in your Catalog file that requires your attention, you will be notified by e-Mail</a:t>
            </a:r>
          </a:p>
          <a:p>
            <a:pPr marL="568325" lvl="2" indent="-165100">
              <a:lnSpc>
                <a:spcPts val="1600"/>
              </a:lnSpc>
              <a:spcBef>
                <a:spcPts val="0"/>
              </a:spcBef>
              <a:spcAft>
                <a:spcPts val="400"/>
              </a:spcAft>
              <a:buFont typeface="Wingdings" pitchFamily="2" charset="2"/>
              <a:buChar char="§"/>
            </a:pPr>
            <a:r>
              <a:rPr lang="en-US" sz="1400" dirty="0"/>
              <a:t>Corrections should be made to the original Excel file, then the corrected Catalog file needs to be uploaded to the Network</a:t>
            </a:r>
          </a:p>
          <a:p>
            <a:pPr marL="568325" lvl="2" indent="-168275">
              <a:lnSpc>
                <a:spcPts val="1600"/>
              </a:lnSpc>
              <a:spcBef>
                <a:spcPts val="0"/>
              </a:spcBef>
              <a:spcAft>
                <a:spcPts val="400"/>
              </a:spcAft>
              <a:buFont typeface="Wingdings" pitchFamily="2" charset="2"/>
              <a:buChar char="§"/>
            </a:pPr>
            <a:r>
              <a:rPr lang="en-US" sz="1400" dirty="0"/>
              <a:t>Each Catalog must pass both the Network validation, and the Customer audit before it can be loaded into the Customer’s buying application and be available for their Users</a:t>
            </a:r>
            <a:endParaRPr lang="en-US" sz="1400" dirty="0">
              <a:solidFill>
                <a:schemeClr val="bg2"/>
              </a:solidFill>
            </a:endParaRP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spc="-50" dirty="0"/>
              <a:t>Uploading and Publishing New Catalogs</a:t>
            </a:r>
            <a:endParaRPr lang="en-US" noProof="0" dirty="0"/>
          </a:p>
        </p:txBody>
      </p:sp>
    </p:spTree>
    <p:extLst>
      <p:ext uri="{BB962C8B-B14F-4D97-AF65-F5344CB8AC3E}">
        <p14:creationId xmlns:p14="http://schemas.microsoft.com/office/powerpoint/2010/main" val="16253659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latin typeface="+mj-lt"/>
              </a:rPr>
              <a:t>Replacing </a:t>
            </a:r>
            <a:r>
              <a:rPr lang="en-US" noProof="0" dirty="0">
                <a:solidFill>
                  <a:schemeClr val="accent1"/>
                </a:solidFill>
                <a:latin typeface="+mj-lt"/>
              </a:rPr>
              <a:t>Existing Catalogs</a:t>
            </a:r>
          </a:p>
        </p:txBody>
      </p:sp>
    </p:spTree>
    <p:extLst>
      <p:ext uri="{BB962C8B-B14F-4D97-AF65-F5344CB8AC3E}">
        <p14:creationId xmlns:p14="http://schemas.microsoft.com/office/powerpoint/2010/main" val="28635296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2275725"/>
          </a:xfrm>
          <a:prstGeom prst="rect">
            <a:avLst/>
          </a:prstGeom>
        </p:spPr>
        <p:txBody>
          <a:bodyPr/>
          <a:lstStyle/>
          <a:p>
            <a:pPr marL="61912">
              <a:lnSpc>
                <a:spcPts val="2300"/>
              </a:lnSpc>
              <a:spcBef>
                <a:spcPts val="0"/>
              </a:spcBef>
              <a:spcAft>
                <a:spcPts val="600"/>
              </a:spcAft>
              <a:buSzPct val="100000"/>
            </a:pPr>
            <a:r>
              <a:rPr lang="en-US" sz="2200" dirty="0"/>
              <a:t>To replace an existing Catalog, the steps are almost the same as uploading a new Catalog for the Customer. </a:t>
            </a:r>
          </a:p>
          <a:p>
            <a:pPr marL="514350" indent="-230188">
              <a:lnSpc>
                <a:spcPts val="2000"/>
              </a:lnSpc>
              <a:spcBef>
                <a:spcPts val="0"/>
              </a:spcBef>
              <a:spcAft>
                <a:spcPts val="600"/>
              </a:spcAft>
              <a:buSzPct val="100000"/>
              <a:buFont typeface="Wingdings" pitchFamily="2" charset="2"/>
              <a:buChar char="§"/>
            </a:pPr>
            <a:r>
              <a:rPr lang="en-US" sz="1800" dirty="0"/>
              <a:t>Log into your </a:t>
            </a:r>
            <a:r>
              <a:rPr lang="en-US" sz="1800" dirty="0" err="1"/>
              <a:t>Ariba</a:t>
            </a:r>
            <a:r>
              <a:rPr lang="en-US" sz="1800" dirty="0"/>
              <a:t> Network account</a:t>
            </a:r>
          </a:p>
          <a:p>
            <a:pPr marL="514350" indent="-230188">
              <a:lnSpc>
                <a:spcPts val="2000"/>
              </a:lnSpc>
              <a:spcBef>
                <a:spcPts val="0"/>
              </a:spcBef>
              <a:spcAft>
                <a:spcPts val="600"/>
              </a:spcAft>
              <a:buSzPct val="100000"/>
              <a:buFont typeface="Wingdings" pitchFamily="2" charset="2"/>
              <a:buChar char="§"/>
            </a:pPr>
            <a:r>
              <a:rPr lang="en-US" sz="1800" dirty="0"/>
              <a:t>Navigate to </a:t>
            </a:r>
            <a:r>
              <a:rPr lang="en-US" sz="1800" b="1" dirty="0"/>
              <a:t>Catalogs</a:t>
            </a:r>
          </a:p>
          <a:p>
            <a:pPr marL="514350" indent="-230188">
              <a:lnSpc>
                <a:spcPts val="2000"/>
              </a:lnSpc>
              <a:spcBef>
                <a:spcPts val="0"/>
              </a:spcBef>
              <a:spcAft>
                <a:spcPts val="600"/>
              </a:spcAft>
              <a:buSzPct val="100000"/>
              <a:buFont typeface="Wingdings" pitchFamily="2" charset="2"/>
              <a:buChar char="§"/>
            </a:pPr>
            <a:r>
              <a:rPr lang="en-US" sz="1800" dirty="0"/>
              <a:t>Update the Catalog—using “View/Edit”</a:t>
            </a:r>
          </a:p>
          <a:p>
            <a:pPr marL="685800" lvl="1" indent="-171450">
              <a:lnSpc>
                <a:spcPts val="1600"/>
              </a:lnSpc>
              <a:spcBef>
                <a:spcPts val="0"/>
              </a:spcBef>
              <a:spcAft>
                <a:spcPts val="200"/>
              </a:spcAft>
              <a:buClrTx/>
            </a:pPr>
            <a:r>
              <a:rPr lang="en-US" sz="1400" dirty="0"/>
              <a:t>When </a:t>
            </a:r>
            <a:r>
              <a:rPr lang="en-US" sz="1400" i="1" dirty="0"/>
              <a:t>replacing</a:t>
            </a:r>
            <a:r>
              <a:rPr lang="en-US" sz="1400" dirty="0"/>
              <a:t> an existing Catalog, do </a:t>
            </a:r>
            <a:r>
              <a:rPr lang="en-US" sz="1400" b="1" dirty="0"/>
              <a:t>not </a:t>
            </a:r>
            <a:r>
              <a:rPr lang="en-US" sz="1400" dirty="0"/>
              <a:t>Create a new Catalog—it is important to keep the </a:t>
            </a:r>
            <a:r>
              <a:rPr lang="en-US" sz="1400" b="1" dirty="0"/>
              <a:t>same</a:t>
            </a:r>
            <a:r>
              <a:rPr lang="en-US" sz="1400" dirty="0"/>
              <a:t> Catalog Name. The file name </a:t>
            </a:r>
            <a:r>
              <a:rPr lang="en-US" sz="1400" b="1" dirty="0"/>
              <a:t>can</a:t>
            </a:r>
            <a:r>
              <a:rPr lang="en-US" sz="1400" dirty="0"/>
              <a:t> be different:</a:t>
            </a:r>
          </a:p>
          <a:p>
            <a:pPr marL="461962" lvl="1">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346075" indent="-284163">
              <a:lnSpc>
                <a:spcPts val="1700"/>
              </a:lnSpc>
              <a:spcBef>
                <a:spcPts val="0"/>
              </a:spcBef>
              <a:spcAft>
                <a:spcPts val="200"/>
              </a:spcAft>
              <a:buSzPct val="100000"/>
              <a:buFont typeface="Wingdings" pitchFamily="2" charset="2"/>
              <a:buChar char="§"/>
            </a:pPr>
            <a:endParaRPr lang="en-US" sz="2200" dirty="0"/>
          </a:p>
        </p:txBody>
      </p:sp>
      <p:sp>
        <p:nvSpPr>
          <p:cNvPr id="2" name="Title 1"/>
          <p:cNvSpPr>
            <a:spLocks noGrp="1"/>
          </p:cNvSpPr>
          <p:nvPr>
            <p:ph type="title"/>
          </p:nvPr>
        </p:nvSpPr>
        <p:spPr/>
        <p:txBody>
          <a:bodyPr/>
          <a:lstStyle/>
          <a:p>
            <a:r>
              <a:rPr lang="en-US" noProof="0" dirty="0"/>
              <a:t>Replacing Existing Catalogs</a:t>
            </a:r>
          </a:p>
        </p:txBody>
      </p:sp>
      <p:grpSp>
        <p:nvGrpSpPr>
          <p:cNvPr id="5" name="Group 4">
            <a:extLst>
              <a:ext uri="{FF2B5EF4-FFF2-40B4-BE49-F238E27FC236}">
                <a16:creationId xmlns:a16="http://schemas.microsoft.com/office/drawing/2014/main" id="{2E842F49-9FEC-476B-AD16-1BDE19DF5980}"/>
              </a:ext>
            </a:extLst>
          </p:cNvPr>
          <p:cNvGrpSpPr/>
          <p:nvPr/>
        </p:nvGrpSpPr>
        <p:grpSpPr>
          <a:xfrm>
            <a:off x="3160953" y="3804546"/>
            <a:ext cx="5883429" cy="2364449"/>
            <a:chOff x="2470073" y="3898377"/>
            <a:chExt cx="5883429" cy="2364449"/>
          </a:xfrm>
        </p:grpSpPr>
        <p:pic>
          <p:nvPicPr>
            <p:cNvPr id="4100" name="Picture 4" descr="C:\Users\i837236\AppData\Local\Temp\SNAGHTML51d46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0073" y="3898377"/>
              <a:ext cx="5883429" cy="2338286"/>
            </a:xfrm>
            <a:prstGeom prst="rect">
              <a:avLst/>
            </a:prstGeom>
            <a:noFill/>
            <a:extLst>
              <a:ext uri="{909E8E84-426E-40DD-AFC4-6F175D3DCCD1}">
                <a14:hiddenFill xmlns:a14="http://schemas.microsoft.com/office/drawing/2010/main">
                  <a:solidFill>
                    <a:srgbClr val="FFFFFF"/>
                  </a:solidFill>
                </a14:hiddenFill>
              </a:ext>
            </a:extLst>
          </p:spPr>
        </p:pic>
        <p:sp>
          <p:nvSpPr>
            <p:cNvPr id="4" name="&quot;No&quot; Symbol 3"/>
            <p:cNvSpPr/>
            <p:nvPr/>
          </p:nvSpPr>
          <p:spPr bwMode="gray">
            <a:xfrm>
              <a:off x="5411788" y="5701313"/>
              <a:ext cx="561513" cy="561513"/>
            </a:xfrm>
            <a:prstGeom prst="noSmoking">
              <a:avLst/>
            </a:prstGeom>
            <a:solidFill>
              <a:srgbClr val="FF0000"/>
            </a:solidFill>
            <a:ln w="3175" algn="ctr">
              <a:solidFill>
                <a:srgbClr val="FF0000"/>
              </a:solidFill>
              <a:miter lim="800000"/>
              <a:headEnd/>
              <a:tailEnd/>
            </a:ln>
          </p:spPr>
          <p:txBody>
            <a:bodyPr lIns="90000" tIns="72000" rIns="90000" bIns="72000" rtlCol="0" anchor="ctr"/>
            <a:lstStyle/>
            <a:p>
              <a:pPr algn="ctr" defTabSz="914400" fontAlgn="base">
                <a:spcBef>
                  <a:spcPct val="50000"/>
                </a:spcBef>
                <a:spcAft>
                  <a:spcPct val="0"/>
                </a:spcAft>
                <a:buClr>
                  <a:srgbClr val="F0AB00"/>
                </a:buClr>
                <a:buSzPct val="80000"/>
              </a:pPr>
              <a:endParaRPr lang="en-US" kern="0">
                <a:ea typeface="Arial Unicode MS" pitchFamily="34" charset="-128"/>
                <a:cs typeface="Arial Unicode MS" pitchFamily="34" charset="-128"/>
              </a:endParaRPr>
            </a:p>
          </p:txBody>
        </p:sp>
        <p:sp>
          <p:nvSpPr>
            <p:cNvPr id="10" name="Rectangle 9"/>
            <p:cNvSpPr/>
            <p:nvPr/>
          </p:nvSpPr>
          <p:spPr>
            <a:xfrm>
              <a:off x="4230688" y="4300861"/>
              <a:ext cx="597393" cy="17755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1" name="Rectangle 10"/>
            <p:cNvSpPr/>
            <p:nvPr/>
          </p:nvSpPr>
          <p:spPr>
            <a:xfrm>
              <a:off x="5341691" y="4302341"/>
              <a:ext cx="597393" cy="17755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spTree>
    <p:extLst>
      <p:ext uri="{BB962C8B-B14F-4D97-AF65-F5344CB8AC3E}">
        <p14:creationId xmlns:p14="http://schemas.microsoft.com/office/powerpoint/2010/main" val="3086413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SzPct val="100000"/>
              <a:buFont typeface="Wingdings" pitchFamily="2" charset="2"/>
              <a:buChar char="§"/>
            </a:pPr>
            <a:r>
              <a:rPr lang="en-US" sz="1800" dirty="0"/>
              <a:t>Find the existing Catalog you wish to replace with a new version</a:t>
            </a:r>
          </a:p>
          <a:p>
            <a:pPr marL="403225" lvl="1" indent="-177800">
              <a:lnSpc>
                <a:spcPts val="1700"/>
              </a:lnSpc>
              <a:spcBef>
                <a:spcPts val="0"/>
              </a:spcBef>
              <a:spcAft>
                <a:spcPts val="200"/>
              </a:spcAft>
              <a:buClr>
                <a:schemeClr val="tx1"/>
              </a:buClr>
            </a:pPr>
            <a:r>
              <a:rPr lang="en-US" sz="1400" dirty="0"/>
              <a:t>Click on the radio button to select the existing Catalog</a:t>
            </a: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225425" lvl="1" indent="0">
              <a:lnSpc>
                <a:spcPts val="1700"/>
              </a:lnSpc>
              <a:spcBef>
                <a:spcPts val="2600"/>
              </a:spcBef>
              <a:spcAft>
                <a:spcPts val="200"/>
              </a:spcAft>
              <a:buNone/>
            </a:pPr>
            <a:endParaRPr lang="en-US" sz="1600" dirty="0"/>
          </a:p>
          <a:p>
            <a:pPr marL="331211" indent="-285750">
              <a:lnSpc>
                <a:spcPts val="1700"/>
              </a:lnSpc>
              <a:spcBef>
                <a:spcPts val="2600"/>
              </a:spcBef>
              <a:spcAft>
                <a:spcPts val="200"/>
              </a:spcAft>
              <a:buSzPct val="100000"/>
              <a:buFont typeface="Wingdings" panose="05000000000000000000" pitchFamily="2" charset="2"/>
              <a:buChar char="§"/>
            </a:pPr>
            <a:r>
              <a:rPr lang="en-US" sz="1800" dirty="0"/>
              <a:t>Click “View/Edit”</a:t>
            </a:r>
          </a:p>
          <a:p>
            <a:pPr marL="625475" lvl="1" indent="-163513">
              <a:lnSpc>
                <a:spcPts val="1700"/>
              </a:lnSpc>
              <a:spcBef>
                <a:spcPts val="0"/>
              </a:spcBef>
              <a:spcAft>
                <a:spcPts val="200"/>
              </a:spcAft>
            </a:pPr>
            <a:endParaRPr lang="en-US" sz="1600" dirty="0"/>
          </a:p>
          <a:p>
            <a:pPr marL="346075" indent="-284163">
              <a:lnSpc>
                <a:spcPts val="1700"/>
              </a:lnSpc>
              <a:spcBef>
                <a:spcPts val="0"/>
              </a:spcBef>
              <a:spcAft>
                <a:spcPts val="200"/>
              </a:spcAft>
              <a:buSzPct val="100000"/>
              <a:buFont typeface="Wingdings" pitchFamily="2" charset="2"/>
              <a:buChar char="§"/>
            </a:pPr>
            <a:endParaRPr lang="en-US" sz="2200" dirty="0"/>
          </a:p>
        </p:txBody>
      </p:sp>
      <p:sp>
        <p:nvSpPr>
          <p:cNvPr id="2" name="Title 1"/>
          <p:cNvSpPr>
            <a:spLocks noGrp="1"/>
          </p:cNvSpPr>
          <p:nvPr>
            <p:ph type="title"/>
          </p:nvPr>
        </p:nvSpPr>
        <p:spPr/>
        <p:txBody>
          <a:bodyPr/>
          <a:lstStyle/>
          <a:p>
            <a:r>
              <a:rPr lang="en-US" noProof="0" dirty="0"/>
              <a:t>Replacing Existing Catalogs</a:t>
            </a:r>
          </a:p>
        </p:txBody>
      </p:sp>
      <p:grpSp>
        <p:nvGrpSpPr>
          <p:cNvPr id="8" name="Group 7"/>
          <p:cNvGrpSpPr/>
          <p:nvPr/>
        </p:nvGrpSpPr>
        <p:grpSpPr>
          <a:xfrm>
            <a:off x="3146004" y="2353225"/>
            <a:ext cx="5883429" cy="1741143"/>
            <a:chOff x="724395" y="2209800"/>
            <a:chExt cx="5883429" cy="1741143"/>
          </a:xfrm>
        </p:grpSpPr>
        <p:pic>
          <p:nvPicPr>
            <p:cNvPr id="5124" name="Picture 4" descr="C:\Users\i837236\AppData\Local\Temp\SNAGHTML5265d5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395" y="2209800"/>
              <a:ext cx="5883429" cy="174114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167473" y="3559939"/>
              <a:ext cx="679082" cy="25006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pic>
          <p:nvPicPr>
            <p:cNvPr id="5" name="Picture 4"/>
            <p:cNvPicPr>
              <a:picLocks noChangeAspect="1"/>
            </p:cNvPicPr>
            <p:nvPr/>
          </p:nvPicPr>
          <p:blipFill>
            <a:blip r:embed="rId4"/>
            <a:stretch>
              <a:fillRect/>
            </a:stretch>
          </p:blipFill>
          <p:spPr>
            <a:xfrm>
              <a:off x="865967" y="2675230"/>
              <a:ext cx="251428" cy="414857"/>
            </a:xfrm>
            <a:prstGeom prst="rect">
              <a:avLst/>
            </a:prstGeom>
          </p:spPr>
        </p:pic>
        <p:sp>
          <p:nvSpPr>
            <p:cNvPr id="6" name="Rectangle 5"/>
            <p:cNvSpPr/>
            <p:nvPr/>
          </p:nvSpPr>
          <p:spPr>
            <a:xfrm>
              <a:off x="917388" y="2766781"/>
              <a:ext cx="240632" cy="228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spTree>
    <p:extLst>
      <p:ext uri="{BB962C8B-B14F-4D97-AF65-F5344CB8AC3E}">
        <p14:creationId xmlns:p14="http://schemas.microsoft.com/office/powerpoint/2010/main" val="15034300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i837236\AppData\Local\Temp\SNAGHTML5d161bd.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27768" y="2902102"/>
            <a:ext cx="4812935" cy="284492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type="body" sz="quarter" idx="10"/>
          </p:nvPr>
        </p:nvSpPr>
        <p:spPr>
          <a:xfrm>
            <a:off x="503999" y="1620001"/>
            <a:ext cx="11186477" cy="1265440"/>
          </a:xfrm>
          <a:prstGeom prst="rect">
            <a:avLst/>
          </a:prstGeom>
        </p:spPr>
        <p:txBody>
          <a:bodyPr>
            <a:normAutofit fontScale="25000" lnSpcReduction="20000"/>
          </a:bodyPr>
          <a:lstStyle/>
          <a:p>
            <a:pPr marL="230188" indent="-230188">
              <a:lnSpc>
                <a:spcPts val="2000"/>
              </a:lnSpc>
              <a:spcBef>
                <a:spcPts val="0"/>
              </a:spcBef>
              <a:spcAft>
                <a:spcPts val="600"/>
              </a:spcAft>
              <a:buFont typeface="Wingdings" panose="05000000000000000000" pitchFamily="2" charset="2"/>
              <a:buChar char="§"/>
            </a:pPr>
            <a:r>
              <a:rPr lang="en-US" sz="7200" dirty="0"/>
              <a:t>You are now taken to the Edit a Catalog Screen</a:t>
            </a:r>
          </a:p>
          <a:p>
            <a:pPr marL="228600" indent="-228600">
              <a:lnSpc>
                <a:spcPts val="2000"/>
              </a:lnSpc>
              <a:spcBef>
                <a:spcPts val="0"/>
              </a:spcBef>
              <a:spcAft>
                <a:spcPts val="600"/>
              </a:spcAft>
              <a:buFont typeface="Wingdings" pitchFamily="2" charset="2"/>
              <a:buChar char="§"/>
            </a:pPr>
            <a:r>
              <a:rPr lang="en-US" sz="7200" dirty="0"/>
              <a:t>You see the same 3 steps as a New Catalog</a:t>
            </a:r>
          </a:p>
          <a:p>
            <a:pPr marL="461963" lvl="1" indent="-231775">
              <a:lnSpc>
                <a:spcPts val="1700"/>
              </a:lnSpc>
              <a:spcBef>
                <a:spcPts val="0"/>
              </a:spcBef>
              <a:spcAft>
                <a:spcPts val="600"/>
              </a:spcAft>
              <a:buFont typeface="+mj-lt"/>
              <a:buAutoNum type="arabicPeriod"/>
            </a:pPr>
            <a:r>
              <a:rPr lang="en-US" sz="6400" b="1" dirty="0"/>
              <a:t>Details</a:t>
            </a:r>
            <a:r>
              <a:rPr lang="en-US" sz="6400" dirty="0"/>
              <a:t>—Most of the fields are pre-populated with the existing information, but you can add a new Description for the updated Catalog</a:t>
            </a:r>
          </a:p>
          <a:p>
            <a:pPr marL="230188" lvl="1" indent="-230188">
              <a:lnSpc>
                <a:spcPts val="1700"/>
              </a:lnSpc>
              <a:spcBef>
                <a:spcPts val="0"/>
              </a:spcBef>
              <a:spcAft>
                <a:spcPts val="600"/>
              </a:spcAft>
            </a:pPr>
            <a:endParaRPr lang="en-US" sz="88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spcBef>
                <a:spcPts val="0"/>
              </a:spcBef>
              <a:spcAft>
                <a:spcPts val="600"/>
              </a:spcAft>
            </a:pPr>
            <a:r>
              <a:rPr lang="en-US" sz="7200" dirty="0"/>
              <a:t>Click “Next”</a:t>
            </a:r>
          </a:p>
          <a:p>
            <a:pPr marL="461963" indent="-231775">
              <a:lnSpc>
                <a:spcPts val="1700"/>
              </a:lnSpc>
              <a:spcBef>
                <a:spcPts val="0"/>
              </a:spcBef>
              <a:spcAft>
                <a:spcPts val="600"/>
              </a:spcAft>
              <a:buSzPct val="100000"/>
              <a:buFont typeface="+mj-lt"/>
              <a:buAutoNum type="arabicPeriod"/>
            </a:pPr>
            <a:endParaRPr lang="en-US"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03225" lvl="1" indent="-177800">
              <a:lnSpc>
                <a:spcPts val="2300"/>
              </a:lnSpc>
              <a:spcBef>
                <a:spcPts val="2800"/>
              </a:spcBef>
            </a:pPr>
            <a:endParaRPr lang="en-US" sz="1600" dirty="0"/>
          </a:p>
        </p:txBody>
      </p:sp>
      <p:sp>
        <p:nvSpPr>
          <p:cNvPr id="8" name="Rectangle 7"/>
          <p:cNvSpPr/>
          <p:nvPr/>
        </p:nvSpPr>
        <p:spPr>
          <a:xfrm>
            <a:off x="4893750" y="4112073"/>
            <a:ext cx="1835663" cy="15989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7" name="Rectangle 6"/>
          <p:cNvSpPr/>
          <p:nvPr/>
        </p:nvSpPr>
        <p:spPr>
          <a:xfrm>
            <a:off x="3912674" y="3273873"/>
            <a:ext cx="525976" cy="2551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2" name="Title 1"/>
          <p:cNvSpPr>
            <a:spLocks noGrp="1"/>
          </p:cNvSpPr>
          <p:nvPr>
            <p:ph type="title"/>
          </p:nvPr>
        </p:nvSpPr>
        <p:spPr/>
        <p:txBody>
          <a:bodyPr/>
          <a:lstStyle/>
          <a:p>
            <a:r>
              <a:rPr lang="en-US" noProof="0" dirty="0"/>
              <a:t>Replacing Existing Catalogs</a:t>
            </a:r>
          </a:p>
        </p:txBody>
      </p:sp>
    </p:spTree>
    <p:extLst>
      <p:ext uri="{BB962C8B-B14F-4D97-AF65-F5344CB8AC3E}">
        <p14:creationId xmlns:p14="http://schemas.microsoft.com/office/powerpoint/2010/main" val="38057128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461963" lvl="1" indent="-236538">
              <a:lnSpc>
                <a:spcPts val="1700"/>
              </a:lnSpc>
              <a:spcBef>
                <a:spcPts val="0"/>
              </a:spcBef>
              <a:spcAft>
                <a:spcPts val="1200"/>
              </a:spcAft>
              <a:buFont typeface="+mj-lt"/>
              <a:buAutoNum type="arabicPeriod" startAt="2"/>
            </a:pPr>
            <a:r>
              <a:rPr lang="en-US" sz="1600" b="1" dirty="0"/>
              <a:t>Content—</a:t>
            </a:r>
            <a:r>
              <a:rPr lang="en-US" sz="1600" dirty="0"/>
              <a:t>The Network will display the current Catalog (if it is under 4Mb)</a:t>
            </a:r>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03225" lvl="1" indent="-177800">
              <a:lnSpc>
                <a:spcPts val="2300"/>
              </a:lnSpc>
              <a:spcBef>
                <a:spcPts val="2800"/>
              </a:spcBef>
            </a:pPr>
            <a:endParaRPr lang="en-US" sz="1600" dirty="0"/>
          </a:p>
          <a:p>
            <a:pPr marL="403225" lvl="1" indent="-177800">
              <a:lnSpc>
                <a:spcPts val="2300"/>
              </a:lnSpc>
              <a:spcBef>
                <a:spcPts val="2800"/>
              </a:spcBef>
            </a:pPr>
            <a:endParaRPr lang="en-US" sz="1600" dirty="0"/>
          </a:p>
          <a:p>
            <a:pPr marL="403225" lvl="1" indent="-177800">
              <a:lnSpc>
                <a:spcPts val="1700"/>
              </a:lnSpc>
              <a:spcBef>
                <a:spcPts val="0"/>
              </a:spcBef>
              <a:spcAft>
                <a:spcPts val="600"/>
              </a:spcAft>
            </a:pPr>
            <a:endParaRPr lang="en-US" sz="1600" dirty="0"/>
          </a:p>
          <a:p>
            <a:pPr marL="403225" lvl="1" indent="-177800">
              <a:lnSpc>
                <a:spcPts val="1800"/>
              </a:lnSpc>
              <a:spcBef>
                <a:spcPts val="1200"/>
              </a:spcBef>
              <a:spcAft>
                <a:spcPts val="600"/>
              </a:spcAft>
            </a:pPr>
            <a:r>
              <a:rPr lang="en-US" sz="1600" dirty="0"/>
              <a:t>We don’t want to “Create a New Version”—that button will take us back to the beginning as if we are uploading a brand new Catalog</a:t>
            </a:r>
          </a:p>
          <a:p>
            <a:pPr marL="403225" lvl="1" indent="-177800">
              <a:lnSpc>
                <a:spcPts val="1800"/>
              </a:lnSpc>
              <a:spcBef>
                <a:spcPts val="0"/>
              </a:spcBef>
              <a:spcAft>
                <a:spcPts val="600"/>
              </a:spcAft>
            </a:pPr>
            <a:r>
              <a:rPr lang="en-US" sz="1600" dirty="0"/>
              <a:t>We want to “Upload a Catalog File”—this will replace the existing Catalog File with our updated Catalog. Click the </a:t>
            </a:r>
            <a:r>
              <a:rPr lang="en-US" sz="1600" b="1" dirty="0"/>
              <a:t>Upload Catalog File </a:t>
            </a:r>
            <a:r>
              <a:rPr lang="en-US" sz="1600" dirty="0"/>
              <a:t>button</a:t>
            </a:r>
          </a:p>
        </p:txBody>
      </p:sp>
      <p:sp>
        <p:nvSpPr>
          <p:cNvPr id="2" name="Title 1"/>
          <p:cNvSpPr>
            <a:spLocks noGrp="1"/>
          </p:cNvSpPr>
          <p:nvPr>
            <p:ph type="title"/>
          </p:nvPr>
        </p:nvSpPr>
        <p:spPr/>
        <p:txBody>
          <a:bodyPr/>
          <a:lstStyle/>
          <a:p>
            <a:r>
              <a:rPr lang="en-US" noProof="0" dirty="0"/>
              <a:t>Replacing Existing Catalogs</a:t>
            </a:r>
          </a:p>
        </p:txBody>
      </p:sp>
      <p:sp>
        <p:nvSpPr>
          <p:cNvPr id="8" name="Rectangle 7"/>
          <p:cNvSpPr/>
          <p:nvPr/>
        </p:nvSpPr>
        <p:spPr>
          <a:xfrm>
            <a:off x="3484050" y="4481514"/>
            <a:ext cx="1689613" cy="1905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pic>
        <p:nvPicPr>
          <p:cNvPr id="7170" name="Picture 2" descr="C:\Users\i837236\AppData\Local\Temp\SNAGHTML5e4a90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6635" y="1966236"/>
            <a:ext cx="6982857" cy="3240000"/>
          </a:xfrm>
          <a:prstGeom prst="rect">
            <a:avLst/>
          </a:prstGeom>
          <a:noFill/>
          <a:extLst>
            <a:ext uri="{909E8E84-426E-40DD-AFC4-6F175D3DCCD1}">
              <a14:hiddenFill xmlns:a14="http://schemas.microsoft.com/office/drawing/2010/main">
                <a:solidFill>
                  <a:srgbClr val="FFFFFF"/>
                </a:solidFill>
              </a14:hiddenFill>
            </a:ext>
          </a:extLst>
        </p:spPr>
      </p:pic>
      <p:sp>
        <p:nvSpPr>
          <p:cNvPr id="7" name="&quot;No&quot; Symbol 6"/>
          <p:cNvSpPr/>
          <p:nvPr/>
        </p:nvSpPr>
        <p:spPr bwMode="gray">
          <a:xfrm>
            <a:off x="4903745" y="4507119"/>
            <a:ext cx="561513" cy="561513"/>
          </a:xfrm>
          <a:prstGeom prst="noSmoking">
            <a:avLst/>
          </a:prstGeom>
          <a:solidFill>
            <a:srgbClr val="FF0000"/>
          </a:solidFill>
          <a:ln w="3175" algn="ctr">
            <a:solidFill>
              <a:srgbClr val="FF0000"/>
            </a:solidFill>
            <a:miter lim="800000"/>
            <a:headEnd/>
            <a:tailEnd/>
          </a:ln>
        </p:spPr>
        <p:txBody>
          <a:bodyPr lIns="90000" tIns="72000" rIns="90000" bIns="72000" rtlCol="0" anchor="ctr"/>
          <a:lstStyle/>
          <a:p>
            <a:pPr algn="ctr" defTabSz="914400" fontAlgn="base">
              <a:spcBef>
                <a:spcPct val="50000"/>
              </a:spcBef>
              <a:spcAft>
                <a:spcPct val="0"/>
              </a:spcAft>
              <a:buClr>
                <a:srgbClr val="F0AB00"/>
              </a:buClr>
              <a:buSzPct val="80000"/>
            </a:pPr>
            <a:endParaRPr lang="en-US" kern="0">
              <a:ea typeface="Arial Unicode MS" pitchFamily="34" charset="-128"/>
              <a:cs typeface="Arial Unicode MS" pitchFamily="34" charset="-128"/>
            </a:endParaRPr>
          </a:p>
        </p:txBody>
      </p:sp>
      <p:sp>
        <p:nvSpPr>
          <p:cNvPr id="9" name="Rectangle 8"/>
          <p:cNvSpPr/>
          <p:nvPr/>
        </p:nvSpPr>
        <p:spPr>
          <a:xfrm>
            <a:off x="5712261" y="2021000"/>
            <a:ext cx="978763" cy="2476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0" name="Rectangle 9"/>
          <p:cNvSpPr/>
          <p:nvPr/>
        </p:nvSpPr>
        <p:spPr>
          <a:xfrm>
            <a:off x="5712261" y="4649761"/>
            <a:ext cx="978763" cy="2476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1" name="Rectangle 10"/>
          <p:cNvSpPr/>
          <p:nvPr/>
        </p:nvSpPr>
        <p:spPr>
          <a:xfrm>
            <a:off x="2892861" y="2854437"/>
            <a:ext cx="976312" cy="3857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34380825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461963" lvl="1" indent="-176213">
              <a:lnSpc>
                <a:spcPts val="1800"/>
              </a:lnSpc>
              <a:spcBef>
                <a:spcPts val="0"/>
              </a:spcBef>
              <a:spcAft>
                <a:spcPts val="600"/>
              </a:spcAft>
            </a:pPr>
            <a:r>
              <a:rPr lang="en-US" sz="1600" dirty="0"/>
              <a:t>Select your Catalog file, by clicking the </a:t>
            </a:r>
            <a:r>
              <a:rPr lang="en-US" sz="1600" b="1" dirty="0"/>
              <a:t>Choose File </a:t>
            </a:r>
            <a:r>
              <a:rPr lang="en-US" sz="1600" dirty="0"/>
              <a:t>button, then</a:t>
            </a:r>
            <a:r>
              <a:rPr lang="en-US" sz="1600" b="1" dirty="0"/>
              <a:t> </a:t>
            </a:r>
            <a:r>
              <a:rPr lang="en-US" sz="1600" dirty="0"/>
              <a:t>“Browse” and point to your file</a:t>
            </a:r>
          </a:p>
          <a:p>
            <a:pPr marL="461963" lvl="2" indent="166688">
              <a:lnSpc>
                <a:spcPts val="1600"/>
              </a:lnSpc>
              <a:spcBef>
                <a:spcPts val="0"/>
              </a:spcBef>
              <a:spcAft>
                <a:spcPts val="400"/>
              </a:spcAft>
              <a:buFont typeface="Wingdings" pitchFamily="2" charset="2"/>
              <a:buChar char="§"/>
            </a:pPr>
            <a:r>
              <a:rPr lang="en-US" sz="1400" dirty="0"/>
              <a:t>Your Excel file must not exceed 1 Mb, however you can use zip compression</a:t>
            </a:r>
          </a:p>
          <a:p>
            <a:pPr marL="630238" lvl="2" indent="-168275">
              <a:lnSpc>
                <a:spcPts val="1600"/>
              </a:lnSpc>
              <a:spcBef>
                <a:spcPts val="0"/>
              </a:spcBef>
              <a:spcAft>
                <a:spcPts val="600"/>
              </a:spcAft>
              <a:buFont typeface="Wingdings" pitchFamily="2" charset="2"/>
              <a:buChar char="§"/>
            </a:pPr>
            <a:r>
              <a:rPr lang="en-US" sz="1400" dirty="0"/>
              <a:t>If your Excel file is too large, you will need to convert it to a CIF. See the Appendix—“How to convert an Excel file to CIF”</a:t>
            </a:r>
          </a:p>
          <a:p>
            <a:pPr marL="461963" lvl="1" indent="-176213">
              <a:lnSpc>
                <a:spcPts val="1800"/>
              </a:lnSpc>
              <a:spcBef>
                <a:spcPts val="0"/>
              </a:spcBef>
              <a:spcAft>
                <a:spcPts val="600"/>
              </a:spcAft>
            </a:pPr>
            <a:r>
              <a:rPr lang="en-US" sz="1600" dirty="0"/>
              <a:t>After you have selected your Catalog file, click “Validate and Publish”</a:t>
            </a: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461962" lvl="1">
              <a:lnSpc>
                <a:spcPts val="1800"/>
              </a:lnSpc>
              <a:spcBef>
                <a:spcPts val="0"/>
              </a:spcBef>
              <a:spcAft>
                <a:spcPts val="200"/>
              </a:spcAft>
            </a:pPr>
            <a:endParaRPr lang="en-US" sz="1600" dirty="0"/>
          </a:p>
          <a:p>
            <a:pPr marL="461963" lvl="1" indent="-176213">
              <a:lnSpc>
                <a:spcPts val="1800"/>
              </a:lnSpc>
              <a:spcBef>
                <a:spcPts val="200"/>
              </a:spcBef>
              <a:spcAft>
                <a:spcPts val="200"/>
              </a:spcAft>
            </a:pPr>
            <a:r>
              <a:rPr lang="en-US" sz="1600" dirty="0"/>
              <a:t>As your Catalog loads, you will be returned to the Catalog Home screen and the status will read “Validating”. Click the “Refresh” button at the bottom of the screen to see the status change. Be sure to wait for the validation to finish</a:t>
            </a:r>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noProof="0" dirty="0"/>
              <a:t>Replacing Existing Catalogs</a:t>
            </a:r>
          </a:p>
        </p:txBody>
      </p:sp>
      <p:grpSp>
        <p:nvGrpSpPr>
          <p:cNvPr id="4" name="Group 3"/>
          <p:cNvGrpSpPr/>
          <p:nvPr/>
        </p:nvGrpSpPr>
        <p:grpSpPr>
          <a:xfrm>
            <a:off x="2427233" y="2777754"/>
            <a:ext cx="7348000" cy="2583429"/>
            <a:chOff x="924795" y="2557834"/>
            <a:chExt cx="7348000" cy="2583429"/>
          </a:xfrm>
        </p:grpSpPr>
        <p:pic>
          <p:nvPicPr>
            <p:cNvPr id="8196" name="Picture 4" descr="C:\Users\i837236\AppData\Local\Temp\SNAGHTML604d5bc.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795" y="2557834"/>
              <a:ext cx="7348000" cy="258342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2205870" y="4625130"/>
              <a:ext cx="1145750" cy="33194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2" name="Rectangle 11"/>
            <p:cNvSpPr/>
            <p:nvPr/>
          </p:nvSpPr>
          <p:spPr>
            <a:xfrm>
              <a:off x="2381698" y="3802525"/>
              <a:ext cx="655557" cy="1873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spTree>
    <p:extLst>
      <p:ext uri="{BB962C8B-B14F-4D97-AF65-F5344CB8AC3E}">
        <p14:creationId xmlns:p14="http://schemas.microsoft.com/office/powerpoint/2010/main" val="26404062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F51177EF-3A05-4E41-92CF-6AE5A10DC253}"/>
              </a:ext>
            </a:extLst>
          </p:cNvPr>
          <p:cNvGrpSpPr/>
          <p:nvPr/>
        </p:nvGrpSpPr>
        <p:grpSpPr>
          <a:xfrm>
            <a:off x="2530888" y="2269496"/>
            <a:ext cx="7128000" cy="2482857"/>
            <a:chOff x="2530888" y="2269496"/>
            <a:chExt cx="7128000" cy="2482857"/>
          </a:xfrm>
        </p:grpSpPr>
        <p:grpSp>
          <p:nvGrpSpPr>
            <p:cNvPr id="7" name="Group 6">
              <a:extLst>
                <a:ext uri="{FF2B5EF4-FFF2-40B4-BE49-F238E27FC236}">
                  <a16:creationId xmlns:a16="http://schemas.microsoft.com/office/drawing/2014/main" id="{F982CE1E-1928-4720-9FF4-8CF4FCC683CC}"/>
                </a:ext>
              </a:extLst>
            </p:cNvPr>
            <p:cNvGrpSpPr/>
            <p:nvPr/>
          </p:nvGrpSpPr>
          <p:grpSpPr>
            <a:xfrm>
              <a:off x="2530888" y="2269496"/>
              <a:ext cx="7128000" cy="2482857"/>
              <a:chOff x="2530888" y="2269496"/>
              <a:chExt cx="7128000" cy="2482857"/>
            </a:xfrm>
          </p:grpSpPr>
          <p:pic>
            <p:nvPicPr>
              <p:cNvPr id="9218" name="Picture 2" descr="C:\Users\i837236\AppData\Local\Temp\SNAGHTML6118da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0888" y="2269496"/>
                <a:ext cx="7128000" cy="248285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5384673" y="3155710"/>
                <a:ext cx="892571" cy="282857"/>
              </a:xfrm>
              <a:prstGeom prst="rect">
                <a:avLst/>
              </a:prstGeom>
            </p:spPr>
          </p:pic>
          <p:pic>
            <p:nvPicPr>
              <p:cNvPr id="9" name="Picture 8">
                <a:extLst>
                  <a:ext uri="{FF2B5EF4-FFF2-40B4-BE49-F238E27FC236}">
                    <a16:creationId xmlns:a16="http://schemas.microsoft.com/office/drawing/2014/main" id="{44EAEF15-7C00-444F-AC39-B2DBF31D3069}"/>
                  </a:ext>
                </a:extLst>
              </p:cNvPr>
              <p:cNvPicPr>
                <a:picLocks noChangeAspect="1"/>
              </p:cNvPicPr>
              <p:nvPr/>
            </p:nvPicPr>
            <p:blipFill>
              <a:blip r:embed="rId4"/>
              <a:stretch>
                <a:fillRect/>
              </a:stretch>
            </p:blipFill>
            <p:spPr>
              <a:xfrm>
                <a:off x="5384672" y="3584760"/>
                <a:ext cx="892571" cy="282857"/>
              </a:xfrm>
              <a:prstGeom prst="rect">
                <a:avLst/>
              </a:prstGeom>
            </p:spPr>
          </p:pic>
        </p:grpSp>
        <p:pic>
          <p:nvPicPr>
            <p:cNvPr id="11" name="Picture 10">
              <a:extLst>
                <a:ext uri="{FF2B5EF4-FFF2-40B4-BE49-F238E27FC236}">
                  <a16:creationId xmlns:a16="http://schemas.microsoft.com/office/drawing/2014/main" id="{A49CEB33-A808-42CA-ADC6-15F9C421C586}"/>
                </a:ext>
              </a:extLst>
            </p:cNvPr>
            <p:cNvPicPr>
              <a:picLocks noChangeAspect="1"/>
            </p:cNvPicPr>
            <p:nvPr/>
          </p:nvPicPr>
          <p:blipFill>
            <a:blip r:embed="rId5"/>
            <a:stretch>
              <a:fillRect/>
            </a:stretch>
          </p:blipFill>
          <p:spPr>
            <a:xfrm>
              <a:off x="2663925" y="3171902"/>
              <a:ext cx="184390" cy="196683"/>
            </a:xfrm>
            <a:prstGeom prst="rect">
              <a:avLst/>
            </a:prstGeom>
          </p:spPr>
        </p:pic>
      </p:grpSp>
      <p:sp>
        <p:nvSpPr>
          <p:cNvPr id="3" name="Content Placeholder 2"/>
          <p:cNvSpPr>
            <a:spLocks noGrp="1"/>
          </p:cNvSpPr>
          <p:nvPr>
            <p:ph type="body" sz="quarter" idx="10"/>
          </p:nvPr>
        </p:nvSpPr>
        <p:spPr>
          <a:xfrm>
            <a:off x="501650" y="1619713"/>
            <a:ext cx="11186477" cy="4716000"/>
          </a:xfrm>
          <a:prstGeom prst="rect">
            <a:avLst/>
          </a:prstGeom>
        </p:spPr>
        <p:txBody>
          <a:bodyPr/>
          <a:lstStyle/>
          <a:p>
            <a:pPr marL="400050" lvl="1" indent="-169863">
              <a:lnSpc>
                <a:spcPts val="1800"/>
              </a:lnSpc>
              <a:spcBef>
                <a:spcPts val="0"/>
              </a:spcBef>
              <a:spcAft>
                <a:spcPts val="1200"/>
              </a:spcAft>
            </a:pPr>
            <a:r>
              <a:rPr lang="en-US" sz="1600" dirty="0"/>
              <a:t>When your Catalog passes the Network upload validation, the Network may show any of these statuses: </a:t>
            </a:r>
            <a:r>
              <a:rPr lang="en-US" sz="1600" b="1" dirty="0"/>
              <a:t>“Published”, “Validated by Customer” or “Pending Buyer Validation”—</a:t>
            </a:r>
            <a:r>
              <a:rPr lang="en-US" sz="1600" i="1" dirty="0"/>
              <a:t>note that these are </a:t>
            </a:r>
            <a:r>
              <a:rPr lang="en-US" sz="1600" b="1" dirty="0"/>
              <a:t>all</a:t>
            </a:r>
            <a:r>
              <a:rPr lang="en-US" sz="1600" i="1" dirty="0"/>
              <a:t> valid statuses</a:t>
            </a:r>
            <a:r>
              <a:rPr lang="en-US" sz="1600" dirty="0"/>
              <a:t>. The upload is complete</a:t>
            </a:r>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230187" lvl="1">
              <a:lnSpc>
                <a:spcPts val="1800"/>
              </a:lnSpc>
              <a:spcBef>
                <a:spcPts val="0"/>
              </a:spcBef>
              <a:spcAft>
                <a:spcPts val="600"/>
              </a:spcAft>
            </a:pPr>
            <a:endParaRPr lang="en-US" sz="1600" dirty="0"/>
          </a:p>
          <a:p>
            <a:pPr marL="400050" lvl="1" indent="-169863">
              <a:lnSpc>
                <a:spcPts val="1800"/>
              </a:lnSpc>
              <a:spcBef>
                <a:spcPts val="0"/>
              </a:spcBef>
              <a:spcAft>
                <a:spcPts val="600"/>
              </a:spcAft>
            </a:pPr>
            <a:r>
              <a:rPr lang="en-US" sz="1600" dirty="0"/>
              <a:t>Notice that the Catalog Name stayed the same, but the new File Name we loaded is reflected on the Network</a:t>
            </a:r>
          </a:p>
          <a:p>
            <a:pPr marL="400050" lvl="1" indent="-169863">
              <a:lnSpc>
                <a:spcPts val="1800"/>
              </a:lnSpc>
              <a:spcBef>
                <a:spcPts val="0"/>
              </a:spcBef>
              <a:spcAft>
                <a:spcPts val="600"/>
              </a:spcAft>
            </a:pPr>
            <a:r>
              <a:rPr lang="en-US" sz="1600" dirty="0"/>
              <a:t>The Network does Catalog version control for you. See that our replacement Catalog is now Version 2, and is active. Note that the radio button has moved up to our new active version</a:t>
            </a: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noProof="0" dirty="0"/>
              <a:t>Replacing Existing Catalogs</a:t>
            </a:r>
          </a:p>
        </p:txBody>
      </p:sp>
      <p:sp>
        <p:nvSpPr>
          <p:cNvPr id="5" name="Rectangle 4"/>
          <p:cNvSpPr/>
          <p:nvPr/>
        </p:nvSpPr>
        <p:spPr>
          <a:xfrm>
            <a:off x="8875058" y="3160871"/>
            <a:ext cx="403953" cy="35005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8" name="Rectangle 7"/>
          <p:cNvSpPr/>
          <p:nvPr/>
        </p:nvSpPr>
        <p:spPr>
          <a:xfrm>
            <a:off x="2616639" y="3098042"/>
            <a:ext cx="278962" cy="34440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6" name="Rectangle 5"/>
          <p:cNvSpPr/>
          <p:nvPr/>
        </p:nvSpPr>
        <p:spPr>
          <a:xfrm>
            <a:off x="4848648" y="3160871"/>
            <a:ext cx="2139519" cy="73338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2606169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275625" cy="4716000"/>
          </a:xfrm>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Customer Approval</a:t>
            </a:r>
          </a:p>
          <a:p>
            <a:pPr marL="400050" lvl="1" indent="-169863">
              <a:lnSpc>
                <a:spcPts val="2000"/>
              </a:lnSpc>
              <a:spcBef>
                <a:spcPts val="0"/>
              </a:spcBef>
              <a:spcAft>
                <a:spcPts val="900"/>
              </a:spcAft>
            </a:pPr>
            <a:r>
              <a:rPr lang="en-US" dirty="0"/>
              <a:t>When your Catalog passes the Network upload validation, your Customer is then notified to audit, validate and approve your Catalog. </a:t>
            </a:r>
          </a:p>
          <a:p>
            <a:pPr marL="400050" lvl="1" indent="-169863">
              <a:lnSpc>
                <a:spcPts val="2000"/>
              </a:lnSpc>
              <a:spcBef>
                <a:spcPts val="0"/>
              </a:spcBef>
              <a:spcAft>
                <a:spcPts val="900"/>
              </a:spcAft>
            </a:pPr>
            <a:r>
              <a:rPr lang="en-US" dirty="0"/>
              <a:t>Each Customer may have specific validation rules—and these rules may be more strict than the standard Network rules. This means that your Catalog could pass the Network validation, but fail the Customer-specific rules and be returned to you</a:t>
            </a:r>
          </a:p>
          <a:p>
            <a:pPr marL="400050" lvl="1" indent="-169863">
              <a:lnSpc>
                <a:spcPts val="1800"/>
              </a:lnSpc>
              <a:spcBef>
                <a:spcPts val="0"/>
              </a:spcBef>
              <a:spcAft>
                <a:spcPts val="600"/>
              </a:spcAft>
            </a:pPr>
            <a:r>
              <a:rPr lang="en-US" spc="-20" dirty="0"/>
              <a:t>If your Customer finds anything in your Catalog file that requires your attention, you will be notified by e-Mail</a:t>
            </a:r>
          </a:p>
          <a:p>
            <a:pPr marL="568325" lvl="2" indent="-165100">
              <a:lnSpc>
                <a:spcPts val="1600"/>
              </a:lnSpc>
              <a:spcBef>
                <a:spcPts val="0"/>
              </a:spcBef>
              <a:spcAft>
                <a:spcPts val="200"/>
              </a:spcAft>
              <a:buFont typeface="Wingdings" pitchFamily="2" charset="2"/>
              <a:buChar char="§"/>
            </a:pPr>
            <a:r>
              <a:rPr lang="en-US" sz="1400" dirty="0"/>
              <a:t>Corrections should be made to the original Excel file, then the corrected Catalog file needs to be uploaded to the Network</a:t>
            </a:r>
          </a:p>
          <a:p>
            <a:pPr marL="568325" lvl="2" indent="-168275">
              <a:lnSpc>
                <a:spcPts val="1600"/>
              </a:lnSpc>
              <a:spcBef>
                <a:spcPts val="0"/>
              </a:spcBef>
              <a:spcAft>
                <a:spcPts val="400"/>
              </a:spcAft>
              <a:buFont typeface="Wingdings" pitchFamily="2" charset="2"/>
              <a:buChar char="§"/>
            </a:pPr>
            <a:r>
              <a:rPr lang="en-US" sz="1400" dirty="0"/>
              <a:t>Each Catalog must pass both the Network validation, and the Customer audit before it can be loaded into the Customer’s buying application and be available for their Users</a:t>
            </a:r>
            <a:endParaRPr lang="en-US" sz="1400" dirty="0">
              <a:solidFill>
                <a:schemeClr val="bg2"/>
              </a:solidFill>
            </a:endParaRP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noProof="0" dirty="0"/>
              <a:t>Replacing Existing Catalogs</a:t>
            </a:r>
          </a:p>
        </p:txBody>
      </p:sp>
    </p:spTree>
    <p:extLst>
      <p:ext uri="{BB962C8B-B14F-4D97-AF65-F5344CB8AC3E}">
        <p14:creationId xmlns:p14="http://schemas.microsoft.com/office/powerpoint/2010/main" val="5280588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latin typeface="+mj-lt"/>
              </a:rPr>
              <a:t>Appendix</a:t>
            </a:r>
          </a:p>
        </p:txBody>
      </p:sp>
    </p:spTree>
    <p:extLst>
      <p:ext uri="{BB962C8B-B14F-4D97-AF65-F5344CB8AC3E}">
        <p14:creationId xmlns:p14="http://schemas.microsoft.com/office/powerpoint/2010/main" val="40755466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Open your Excel Catalog file</a:t>
            </a:r>
          </a:p>
        </p:txBody>
      </p:sp>
      <p:sp>
        <p:nvSpPr>
          <p:cNvPr id="2" name="Title 1"/>
          <p:cNvSpPr>
            <a:spLocks noGrp="1"/>
          </p:cNvSpPr>
          <p:nvPr>
            <p:ph type="title"/>
          </p:nvPr>
        </p:nvSpPr>
        <p:spPr/>
        <p:txBody>
          <a:bodyPr/>
          <a:lstStyle/>
          <a:p>
            <a:r>
              <a:rPr lang="en-US" spc="-50" dirty="0"/>
              <a:t>Creating a CIF from an Excel File</a:t>
            </a:r>
            <a:endParaRPr lang="en-US" noProof="0" dirty="0"/>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8774" y="2048501"/>
            <a:ext cx="5876925" cy="4120762"/>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12385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Save it as a “.csv” file. To see the choices, click on the drop down menu</a:t>
            </a:r>
          </a:p>
        </p:txBody>
      </p:sp>
      <p:sp>
        <p:nvSpPr>
          <p:cNvPr id="2" name="Title 1"/>
          <p:cNvSpPr>
            <a:spLocks noGrp="1"/>
          </p:cNvSpPr>
          <p:nvPr>
            <p:ph type="title"/>
          </p:nvPr>
        </p:nvSpPr>
        <p:spPr/>
        <p:txBody>
          <a:bodyPr/>
          <a:lstStyle/>
          <a:p>
            <a:r>
              <a:rPr lang="en-US" spc="-50" dirty="0"/>
              <a:t>Creating a CIF from an Excel File</a:t>
            </a:r>
            <a:endParaRPr lang="en-US" noProof="0" dirty="0"/>
          </a:p>
        </p:txBody>
      </p:sp>
      <p:grpSp>
        <p:nvGrpSpPr>
          <p:cNvPr id="4" name="Group 3"/>
          <p:cNvGrpSpPr/>
          <p:nvPr/>
        </p:nvGrpSpPr>
        <p:grpSpPr>
          <a:xfrm>
            <a:off x="2520321" y="2106516"/>
            <a:ext cx="7153831" cy="4229197"/>
            <a:chOff x="571500" y="1857616"/>
            <a:chExt cx="7153831" cy="4229197"/>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1857616"/>
              <a:ext cx="2590800" cy="246697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2206" y="2137302"/>
              <a:ext cx="5953125" cy="3949511"/>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800100" y="2753558"/>
              <a:ext cx="700226" cy="22046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8" name="Rectangle 7"/>
            <p:cNvSpPr/>
            <p:nvPr/>
          </p:nvSpPr>
          <p:spPr>
            <a:xfrm>
              <a:off x="2238283" y="4813178"/>
              <a:ext cx="2147286" cy="50454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9" name="Rectangle 8"/>
            <p:cNvSpPr/>
            <p:nvPr/>
          </p:nvSpPr>
          <p:spPr>
            <a:xfrm>
              <a:off x="5940272" y="5647679"/>
              <a:ext cx="783084" cy="33587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cxnSp>
          <p:nvCxnSpPr>
            <p:cNvPr id="11" name="Straight Arrow Connector 10"/>
            <p:cNvCxnSpPr>
              <a:endCxn id="8" idx="0"/>
            </p:cNvCxnSpPr>
            <p:nvPr/>
          </p:nvCxnSpPr>
          <p:spPr>
            <a:xfrm>
              <a:off x="1165615" y="2978445"/>
              <a:ext cx="2146311" cy="1834733"/>
            </a:xfrm>
            <a:prstGeom prst="straightConnector1">
              <a:avLst/>
            </a:prstGeom>
            <a:ln w="19050">
              <a:solidFill>
                <a:srgbClr val="FF0000"/>
              </a:solidFill>
              <a:tailEnd type="ova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7361498" y="4989851"/>
              <a:ext cx="312911" cy="33587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cxnSp>
        <p:nvCxnSpPr>
          <p:cNvPr id="12" name="Straight Arrow Connector 11"/>
          <p:cNvCxnSpPr>
            <a:cxnSpLocks/>
            <a:endCxn id="10" idx="1"/>
          </p:cNvCxnSpPr>
          <p:nvPr/>
        </p:nvCxnSpPr>
        <p:spPr>
          <a:xfrm>
            <a:off x="5640388" y="1878713"/>
            <a:ext cx="3669931" cy="3527974"/>
          </a:xfrm>
          <a:prstGeom prst="straightConnector1">
            <a:avLst/>
          </a:prstGeom>
          <a:ln w="19050">
            <a:solidFill>
              <a:srgbClr val="FF0000"/>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73176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4716000"/>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dirty="0"/>
              <a:t>You will get a system warning about saving it as a .csv—click “Yes” to continue</a:t>
            </a:r>
          </a:p>
          <a:p>
            <a:pPr marL="228600" indent="-228600">
              <a:lnSpc>
                <a:spcPts val="2300"/>
              </a:lnSpc>
              <a:spcBef>
                <a:spcPts val="12000"/>
              </a:spcBef>
              <a:spcAft>
                <a:spcPts val="1200"/>
              </a:spcAft>
              <a:buFont typeface="Wingdings" pitchFamily="2" charset="2"/>
              <a:buChar char="§"/>
            </a:pPr>
            <a:r>
              <a:rPr lang="en-US" sz="2200" dirty="0"/>
              <a:t>Rename your saved file, by changing the extension to “.</a:t>
            </a:r>
            <a:r>
              <a:rPr lang="en-US" sz="2200" dirty="0" err="1"/>
              <a:t>cif</a:t>
            </a:r>
            <a:r>
              <a:rPr lang="en-US" sz="2200" dirty="0"/>
              <a:t>”</a:t>
            </a:r>
          </a:p>
          <a:p>
            <a:pPr marL="228600" indent="-228600">
              <a:lnSpc>
                <a:spcPts val="2300"/>
              </a:lnSpc>
              <a:spcBef>
                <a:spcPts val="7500"/>
              </a:spcBef>
              <a:spcAft>
                <a:spcPts val="600"/>
              </a:spcAft>
              <a:buFont typeface="Wingdings" pitchFamily="2" charset="2"/>
              <a:buChar char="§"/>
            </a:pPr>
            <a:r>
              <a:rPr lang="en-US" sz="2200" dirty="0"/>
              <a:t>The system will warn you about changing the </a:t>
            </a:r>
            <a:br>
              <a:rPr lang="en-US" sz="2200" dirty="0"/>
            </a:br>
            <a:r>
              <a:rPr lang="en-US" sz="2200" dirty="0"/>
              <a:t>extension. Click “Yes” to continue</a:t>
            </a: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6533" y="2030236"/>
            <a:ext cx="7105650" cy="138112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spc="-50" dirty="0"/>
              <a:t>Creating a CIF from an Excel File</a:t>
            </a:r>
            <a:endParaRPr lang="en-US" noProof="0" dirty="0"/>
          </a:p>
        </p:txBody>
      </p:sp>
      <p:sp>
        <p:nvSpPr>
          <p:cNvPr id="8" name="Rectangle 7"/>
          <p:cNvSpPr/>
          <p:nvPr/>
        </p:nvSpPr>
        <p:spPr>
          <a:xfrm flipV="1">
            <a:off x="5014088" y="3064483"/>
            <a:ext cx="719092" cy="3107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0355" y="3970863"/>
            <a:ext cx="998269" cy="824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1155" y="3986814"/>
            <a:ext cx="947979" cy="806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ight Arrow 13"/>
          <p:cNvSpPr>
            <a:spLocks noChangeArrowheads="1"/>
          </p:cNvSpPr>
          <p:nvPr/>
        </p:nvSpPr>
        <p:spPr bwMode="auto">
          <a:xfrm>
            <a:off x="5552721" y="4261281"/>
            <a:ext cx="1092200" cy="178396"/>
          </a:xfrm>
          <a:prstGeom prst="rightArrow">
            <a:avLst>
              <a:gd name="adj1" fmla="val 50000"/>
              <a:gd name="adj2" fmla="val 49990"/>
            </a:avLst>
          </a:prstGeom>
          <a:solidFill>
            <a:srgbClr val="FF0000"/>
          </a:solidFill>
          <a:ln w="9525" algn="ctr">
            <a:solidFill>
              <a:srgbClr val="FF0000"/>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endParaRPr lang="en-US"/>
          </a:p>
        </p:txBody>
      </p:sp>
      <p:pic>
        <p:nvPicPr>
          <p:cNvPr id="4" name="Picture 3"/>
          <p:cNvPicPr>
            <a:picLocks noChangeAspect="1"/>
          </p:cNvPicPr>
          <p:nvPr/>
        </p:nvPicPr>
        <p:blipFill>
          <a:blip r:embed="rId5"/>
          <a:stretch>
            <a:fillRect/>
          </a:stretch>
        </p:blipFill>
        <p:spPr>
          <a:xfrm>
            <a:off x="6541734" y="4926476"/>
            <a:ext cx="4161905" cy="1409524"/>
          </a:xfrm>
          <a:prstGeom prst="rect">
            <a:avLst/>
          </a:prstGeom>
          <a:effectLst>
            <a:outerShdw blurRad="50800" dist="38100" dir="2700000" algn="tl" rotWithShape="0">
              <a:prstClr val="black">
                <a:alpha val="40000"/>
              </a:prstClr>
            </a:outerShdw>
          </a:effectLst>
        </p:spPr>
      </p:pic>
      <p:sp>
        <p:nvSpPr>
          <p:cNvPr id="15" name="Rectangle 14"/>
          <p:cNvSpPr/>
          <p:nvPr/>
        </p:nvSpPr>
        <p:spPr>
          <a:xfrm flipV="1">
            <a:off x="9215391" y="5962398"/>
            <a:ext cx="719092" cy="3107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24626317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Open your CIF Catalog file with Notepad, or your favorite text editor</a:t>
            </a:r>
          </a:p>
        </p:txBody>
      </p:sp>
      <p:sp>
        <p:nvSpPr>
          <p:cNvPr id="2" name="Title 1"/>
          <p:cNvSpPr>
            <a:spLocks noGrp="1"/>
          </p:cNvSpPr>
          <p:nvPr>
            <p:ph type="title"/>
          </p:nvPr>
        </p:nvSpPr>
        <p:spPr/>
        <p:txBody>
          <a:bodyPr/>
          <a:lstStyle/>
          <a:p>
            <a:r>
              <a:rPr lang="en-US" spc="-50" dirty="0"/>
              <a:t>Creating a CIF from an Excel File</a:t>
            </a:r>
            <a:endParaRPr lang="en-US" noProof="0" dirty="0"/>
          </a:p>
        </p:txBody>
      </p:sp>
      <p:pic>
        <p:nvPicPr>
          <p:cNvPr id="4" name="Picture 3"/>
          <p:cNvPicPr>
            <a:picLocks noChangeAspect="1"/>
          </p:cNvPicPr>
          <p:nvPr/>
        </p:nvPicPr>
        <p:blipFill>
          <a:blip r:embed="rId2"/>
          <a:stretch>
            <a:fillRect/>
          </a:stretch>
        </p:blipFill>
        <p:spPr>
          <a:xfrm>
            <a:off x="4962845" y="2214159"/>
            <a:ext cx="2824211" cy="4114800"/>
          </a:xfrm>
          <a:prstGeom prst="rect">
            <a:avLst/>
          </a:prstGeom>
          <a:effectLst>
            <a:outerShdw blurRad="50800" dist="38100" dir="2700000" algn="tl" rotWithShape="0">
              <a:prstClr val="black">
                <a:alpha val="40000"/>
              </a:prstClr>
            </a:outerShdw>
          </a:effec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6556" y="2214160"/>
            <a:ext cx="947979" cy="806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4981850" y="3677496"/>
            <a:ext cx="872231" cy="22046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cxnSp>
        <p:nvCxnSpPr>
          <p:cNvPr id="13" name="Straight Arrow Connector 12"/>
          <p:cNvCxnSpPr/>
          <p:nvPr/>
        </p:nvCxnSpPr>
        <p:spPr>
          <a:xfrm>
            <a:off x="4315567" y="3028672"/>
            <a:ext cx="652088" cy="759054"/>
          </a:xfrm>
          <a:prstGeom prst="straightConnector1">
            <a:avLst/>
          </a:prstGeom>
          <a:ln w="19050">
            <a:solidFill>
              <a:srgbClr val="FF0000"/>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77886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0573" y="2317785"/>
            <a:ext cx="6839247" cy="4011177"/>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Notice that the file has new, added commas in the Header, and after the DATA and ENDOFDATA markers</a:t>
            </a:r>
          </a:p>
        </p:txBody>
      </p:sp>
      <p:sp>
        <p:nvSpPr>
          <p:cNvPr id="2" name="Title 1"/>
          <p:cNvSpPr>
            <a:spLocks noGrp="1"/>
          </p:cNvSpPr>
          <p:nvPr>
            <p:ph type="title"/>
          </p:nvPr>
        </p:nvSpPr>
        <p:spPr/>
        <p:txBody>
          <a:bodyPr/>
          <a:lstStyle/>
          <a:p>
            <a:r>
              <a:rPr lang="en-US" spc="-50" dirty="0"/>
              <a:t>Creating a CIF from an Excel File</a:t>
            </a:r>
            <a:endParaRPr lang="en-US" noProof="0" dirty="0"/>
          </a:p>
        </p:txBody>
      </p:sp>
      <p:sp>
        <p:nvSpPr>
          <p:cNvPr id="7" name="Rectangle 6"/>
          <p:cNvSpPr/>
          <p:nvPr/>
        </p:nvSpPr>
        <p:spPr>
          <a:xfrm>
            <a:off x="4113946" y="4099928"/>
            <a:ext cx="1191087" cy="1494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2" name="Rectangle 11"/>
          <p:cNvSpPr/>
          <p:nvPr/>
        </p:nvSpPr>
        <p:spPr>
          <a:xfrm>
            <a:off x="4124302" y="4713967"/>
            <a:ext cx="1384918" cy="1568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13" name="Rectangle 12"/>
          <p:cNvSpPr/>
          <p:nvPr/>
        </p:nvSpPr>
        <p:spPr>
          <a:xfrm>
            <a:off x="4648086" y="3018332"/>
            <a:ext cx="932156" cy="13020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17320039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50" dirty="0"/>
              <a:t>Creating a CIF from an Excel File</a:t>
            </a:r>
            <a:endParaRPr lang="en-US" noProof="0" dirty="0">
              <a:latin typeface="+mj-lt"/>
            </a:endParaRPr>
          </a:p>
        </p:txBody>
      </p:sp>
      <p:grpSp>
        <p:nvGrpSpPr>
          <p:cNvPr id="24" name="Group 23"/>
          <p:cNvGrpSpPr/>
          <p:nvPr/>
        </p:nvGrpSpPr>
        <p:grpSpPr>
          <a:xfrm>
            <a:off x="2544776" y="2260040"/>
            <a:ext cx="7095238" cy="2742857"/>
            <a:chOff x="571500" y="2350534"/>
            <a:chExt cx="7095238" cy="2742857"/>
          </a:xfrm>
        </p:grpSpPr>
        <p:pic>
          <p:nvPicPr>
            <p:cNvPr id="6" name="Picture 5"/>
            <p:cNvPicPr>
              <a:picLocks noChangeAspect="1"/>
            </p:cNvPicPr>
            <p:nvPr/>
          </p:nvPicPr>
          <p:blipFill>
            <a:blip r:embed="rId2"/>
            <a:stretch>
              <a:fillRect/>
            </a:stretch>
          </p:blipFill>
          <p:spPr>
            <a:xfrm>
              <a:off x="571500" y="2350534"/>
              <a:ext cx="7095238" cy="2742857"/>
            </a:xfrm>
            <a:prstGeom prst="rect">
              <a:avLst/>
            </a:prstGeom>
          </p:spPr>
        </p:pic>
        <p:sp>
          <p:nvSpPr>
            <p:cNvPr id="19" name="Rectangle 18"/>
            <p:cNvSpPr/>
            <p:nvPr/>
          </p:nvSpPr>
          <p:spPr>
            <a:xfrm>
              <a:off x="2581274" y="3096206"/>
              <a:ext cx="892970" cy="9466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20" name="Rectangle 19"/>
            <p:cNvSpPr/>
            <p:nvPr/>
          </p:nvSpPr>
          <p:spPr>
            <a:xfrm>
              <a:off x="2476500" y="3191456"/>
              <a:ext cx="66675" cy="9466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21" name="Rectangle 20"/>
            <p:cNvSpPr/>
            <p:nvPr/>
          </p:nvSpPr>
          <p:spPr>
            <a:xfrm>
              <a:off x="2524125" y="3286706"/>
              <a:ext cx="66675" cy="9466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22" name="Rectangle 21"/>
            <p:cNvSpPr/>
            <p:nvPr/>
          </p:nvSpPr>
          <p:spPr>
            <a:xfrm>
              <a:off x="2519362" y="3491493"/>
              <a:ext cx="66675" cy="9466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
          <p:nvSpPr>
            <p:cNvPr id="23" name="Rectangle 22"/>
            <p:cNvSpPr/>
            <p:nvPr/>
          </p:nvSpPr>
          <p:spPr>
            <a:xfrm>
              <a:off x="2628900" y="3396249"/>
              <a:ext cx="66675" cy="9466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grpSp>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1800"/>
              </a:spcAft>
              <a:buFont typeface="Wingdings" pitchFamily="2" charset="2"/>
              <a:buChar char="§"/>
            </a:pPr>
            <a:r>
              <a:rPr lang="en-US" sz="2200" dirty="0"/>
              <a:t>Remove these extra commas after the Header values and the DATA and ENDOFDATA markers. Be sure to remove any commas in </a:t>
            </a:r>
            <a:r>
              <a:rPr lang="en-US" sz="2200" i="1" dirty="0"/>
              <a:t>front</a:t>
            </a:r>
            <a:r>
              <a:rPr lang="en-US" sz="2200" dirty="0"/>
              <a:t> of the data in the Header as well</a:t>
            </a:r>
          </a:p>
          <a:p>
            <a:pPr marL="228600" indent="-228600">
              <a:lnSpc>
                <a:spcPts val="2300"/>
              </a:lnSpc>
              <a:spcBef>
                <a:spcPts val="20500"/>
              </a:spcBef>
              <a:buFont typeface="Wingdings" pitchFamily="2" charset="2"/>
              <a:buChar char="§"/>
            </a:pPr>
            <a:r>
              <a:rPr lang="en-US" sz="2200" dirty="0"/>
              <a:t>Be careful if you use the “Replace” function—you don’t want to replace any of the commas in the actual Catalog data</a:t>
            </a:r>
          </a:p>
          <a:p>
            <a:pPr marL="228600" indent="-228600">
              <a:lnSpc>
                <a:spcPts val="2300"/>
              </a:lnSpc>
              <a:spcBef>
                <a:spcPts val="600"/>
              </a:spcBef>
              <a:spcAft>
                <a:spcPts val="600"/>
              </a:spcAft>
              <a:buFont typeface="Wingdings" pitchFamily="2" charset="2"/>
              <a:buChar char="§"/>
            </a:pPr>
            <a:r>
              <a:rPr lang="en-US" sz="2200" dirty="0"/>
              <a:t>Once the commas are deleted, save the CIF Catalog file. It is now ready to be loaded</a:t>
            </a:r>
          </a:p>
        </p:txBody>
      </p:sp>
    </p:spTree>
    <p:extLst>
      <p:ext uri="{BB962C8B-B14F-4D97-AF65-F5344CB8AC3E}">
        <p14:creationId xmlns:p14="http://schemas.microsoft.com/office/powerpoint/2010/main" val="37988036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act information"/>
          <p:cNvSpPr>
            <a:spLocks noGrp="1"/>
          </p:cNvSpPr>
          <p:nvPr>
            <p:ph type="body" sz="quarter" idx="10"/>
          </p:nvPr>
        </p:nvSpPr>
        <p:spPr bwMode="gray"/>
        <p:txBody>
          <a:bodyPr/>
          <a:lstStyle/>
          <a:p>
            <a:r>
              <a:rPr lang="en-US" dirty="0"/>
              <a:t>Contact information:</a:t>
            </a:r>
          </a:p>
          <a:p>
            <a:pPr lvl="1"/>
            <a:r>
              <a:rPr lang="en-US" dirty="0">
                <a:solidFill>
                  <a:schemeClr val="bg1">
                    <a:lumMod val="50000"/>
                  </a:schemeClr>
                </a:solidFill>
              </a:rPr>
              <a:t>AskAribaCatalogs@sap.com</a:t>
            </a:r>
          </a:p>
        </p:txBody>
      </p:sp>
      <p:sp>
        <p:nvSpPr>
          <p:cNvPr id="2" name="Thank you"/>
          <p:cNvSpPr>
            <a:spLocks noGrp="1"/>
          </p:cNvSpPr>
          <p:nvPr>
            <p:ph type="ctrTitle"/>
          </p:nvPr>
        </p:nvSpPr>
        <p:spPr bwMode="gray"/>
        <p:txBody>
          <a:bodyPr/>
          <a:lstStyle/>
          <a:p>
            <a:r>
              <a:rPr lang="en-US" dirty="0"/>
              <a:t>Thank you.</a:t>
            </a:r>
          </a:p>
        </p:txBody>
      </p:sp>
      <p:sp>
        <p:nvSpPr>
          <p:cNvPr id="5" name="TextBox 4"/>
          <p:cNvSpPr txBox="1"/>
          <p:nvPr/>
        </p:nvSpPr>
        <p:spPr>
          <a:xfrm>
            <a:off x="504000" y="6489040"/>
            <a:ext cx="905697" cy="107722"/>
          </a:xfrm>
          <a:prstGeom prst="rect">
            <a:avLst/>
          </a:prstGeom>
          <a:noFill/>
        </p:spPr>
        <p:txBody>
          <a:bodyPr wrap="none" lIns="0" tIns="0" rIns="0" bIns="0" rtlCol="0">
            <a:spAutoFit/>
          </a:bodyPr>
          <a:lstStyle/>
          <a:p>
            <a:pPr fontAlgn="base">
              <a:spcBef>
                <a:spcPct val="50000"/>
              </a:spcBef>
              <a:spcAft>
                <a:spcPct val="0"/>
              </a:spcAft>
              <a:buClr>
                <a:srgbClr val="F0AB00"/>
              </a:buClr>
              <a:buSzPct val="80000"/>
            </a:pPr>
            <a:r>
              <a:rPr lang="en-US" sz="700" kern="0">
                <a:ea typeface="Arial Unicode MS" pitchFamily="34" charset="-128"/>
                <a:cs typeface="Arial Unicode MS" pitchFamily="34" charset="-128"/>
              </a:rPr>
              <a:t>CAT 101 G  </a:t>
            </a:r>
            <a:r>
              <a:rPr lang="en-US" sz="700" kern="0" dirty="0">
                <a:ea typeface="Arial Unicode MS" pitchFamily="34" charset="-128"/>
                <a:cs typeface="Arial Unicode MS" pitchFamily="34" charset="-128"/>
              </a:rPr>
              <a:t>R-1 (3/18)</a:t>
            </a:r>
          </a:p>
        </p:txBody>
      </p:sp>
    </p:spTree>
    <p:extLst>
      <p:ext uri="{BB962C8B-B14F-4D97-AF65-F5344CB8AC3E}">
        <p14:creationId xmlns:p14="http://schemas.microsoft.com/office/powerpoint/2010/main" val="18818512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cSld>
  <p:clrMapOvr>
    <a:masterClrMapping/>
  </p:clrMapOvr>
  <p:transition spd="med"/>
</p:sld>
</file>

<file path=ppt/theme/theme1.xml><?xml version="1.0" encoding="utf-8"?>
<a:theme xmlns:a="http://schemas.openxmlformats.org/drawingml/2006/main" name="SAP Ariba 2018 16x9 white">
  <a:themeElements>
    <a:clrScheme name="SAP_colors_2017">
      <a:dk1>
        <a:srgbClr val="000000"/>
      </a:dk1>
      <a:lt1>
        <a:srgbClr val="FFFFFF"/>
      </a:lt1>
      <a:dk2>
        <a:srgbClr val="CCCCCC"/>
      </a:dk2>
      <a:lt2>
        <a:srgbClr val="999999"/>
      </a:lt2>
      <a:accent1>
        <a:srgbClr val="F0AB00"/>
      </a:accent1>
      <a:accent2>
        <a:srgbClr val="666666"/>
      </a:accent2>
      <a:accent3>
        <a:srgbClr val="008FD3"/>
      </a:accent3>
      <a:accent4>
        <a:srgbClr val="4FB81C"/>
      </a:accent4>
      <a:accent5>
        <a:srgbClr val="E35500"/>
      </a:accent5>
      <a:accent6>
        <a:srgbClr val="970A82"/>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18_16x9_white.potx" id="{CBD80708-E09E-4D09-AE4E-D7E3F3CFE989}" vid="{A6473813-B9C9-4B9E-BCF8-1DA85456D4B2}"/>
    </a:ext>
  </a:extLst>
</a:theme>
</file>

<file path=ppt/theme/theme2.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878DF7B1223DB469E3C3DC380242F7F" ma:contentTypeVersion="7" ma:contentTypeDescription="Create a new document." ma:contentTypeScope="" ma:versionID="7105f1e65312a8782b6e059f6f3f1e55">
  <xsd:schema xmlns:xsd="http://www.w3.org/2001/XMLSchema" xmlns:xs="http://www.w3.org/2001/XMLSchema" xmlns:p="http://schemas.microsoft.com/office/2006/metadata/properties" xmlns:ns2="7410e492-20e5-43e2-9fb0-221af436c6b0" xmlns:ns3="31057f5b-edf6-4959-9f27-31450f8833f7" targetNamespace="http://schemas.microsoft.com/office/2006/metadata/properties" ma:root="true" ma:fieldsID="81fe2cf8706c6001e2383603bedff9a7" ns2:_="" ns3:_="">
    <xsd:import namespace="7410e492-20e5-43e2-9fb0-221af436c6b0"/>
    <xsd:import namespace="31057f5b-edf6-4959-9f27-31450f8833f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10e492-20e5-43e2-9fb0-221af436c6b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1057f5b-edf6-4959-9f27-31450f8833f7"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9D74F10-3F9B-4464-A9A1-13B76A7C7591}">
  <ds:schemaRefs>
    <ds:schemaRef ds:uri="http://schemas.microsoft.com/sharepoint/v3/contenttype/forms"/>
  </ds:schemaRefs>
</ds:datastoreItem>
</file>

<file path=customXml/itemProps2.xml><?xml version="1.0" encoding="utf-8"?>
<ds:datastoreItem xmlns:ds="http://schemas.openxmlformats.org/officeDocument/2006/customXml" ds:itemID="{87522527-E241-4C31-A7D3-ED8677FE6340}"/>
</file>

<file path=customXml/itemProps3.xml><?xml version="1.0" encoding="utf-8"?>
<ds:datastoreItem xmlns:ds="http://schemas.openxmlformats.org/officeDocument/2006/customXml" ds:itemID="{EF2A0B86-1D12-4477-A26D-90C2CF97C06A}">
  <ds:schemaRefs>
    <ds:schemaRef ds:uri="http://schemas.microsoft.com/office/2006/metadata/properties"/>
    <ds:schemaRef ds:uri="3aab6696-1ac2-4bcf-9392-4a265d5c7ad7"/>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173f178e-6701-42df-85ed-a4d4bf6d046f"/>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ppt28D3.tmp</Template>
  <TotalTime>2196</TotalTime>
  <Words>3874</Words>
  <Application>Microsoft Office PowerPoint</Application>
  <PresentationFormat>Custom</PresentationFormat>
  <Paragraphs>543</Paragraphs>
  <Slides>43</Slides>
  <Notes>34</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Arial Narrow</vt:lpstr>
      <vt:lpstr>Courier New</vt:lpstr>
      <vt:lpstr>Symbol</vt:lpstr>
      <vt:lpstr>Wingdings</vt:lpstr>
      <vt:lpstr>Wingdings</vt:lpstr>
      <vt:lpstr>SAP Ariba 2018 16x9 white</vt:lpstr>
      <vt:lpstr>Creating and Publishing Static Catalogs for Baker Hughes</vt:lpstr>
      <vt:lpstr>The Catalog Template</vt:lpstr>
      <vt:lpstr>The CIF Catalog Template</vt:lpstr>
      <vt:lpstr>The CIF Catalog Template</vt:lpstr>
      <vt:lpstr>Creating a CIF Catalog</vt:lpstr>
      <vt:lpstr>Creating a CIF Catalog</vt:lpstr>
      <vt:lpstr>Creating a CIF Catalog</vt:lpstr>
      <vt:lpstr>Creating a CIF Catalog</vt:lpstr>
      <vt:lpstr>Creating a CIF Catalog</vt:lpstr>
      <vt:lpstr>Creating a CIF Catalog</vt:lpstr>
      <vt:lpstr>Creating a CIF Catalog</vt:lpstr>
      <vt:lpstr>Creating a CIF Catalog</vt:lpstr>
      <vt:lpstr>Creating a CIF Catalog</vt:lpstr>
      <vt:lpstr>Creating a CIF Catalog</vt:lpstr>
      <vt:lpstr>Creating a CIF Catalog</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Replacing Existing Catalogs</vt:lpstr>
      <vt:lpstr>Replacing Existing Catalogs</vt:lpstr>
      <vt:lpstr>Replacing Existing Catalogs</vt:lpstr>
      <vt:lpstr>Replacing Existing Catalogs</vt:lpstr>
      <vt:lpstr>Replacing Existing Catalogs</vt:lpstr>
      <vt:lpstr>Replacing Existing Catalogs</vt:lpstr>
      <vt:lpstr>Replacing Existing Catalogs</vt:lpstr>
      <vt:lpstr>Replacing Existing Catalogs</vt:lpstr>
      <vt:lpstr>Appendix</vt:lpstr>
      <vt:lpstr>Creating a CIF from an Excel File</vt:lpstr>
      <vt:lpstr>Creating a CIF from an Excel File</vt:lpstr>
      <vt:lpstr>Creating a CIF from an Excel File</vt:lpstr>
      <vt:lpstr>Creating a CIF from an Excel File</vt:lpstr>
      <vt:lpstr>Creating a CIF from an Excel File</vt:lpstr>
      <vt:lpstr>Creating a CIF from an Excel File</vt:lpstr>
      <vt:lpstr>Thank you.</vt:lpstr>
      <vt:lpstr>PowerPoint Presentation</vt:lpstr>
    </vt:vector>
  </TitlesOfParts>
  <Company>SAP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Goes Here and Here and Here</dc:title>
  <dc:creator>SAP SE</dc:creator>
  <cp:keywords>2018/16:9/white</cp:keywords>
  <cp:lastModifiedBy>Juarez, Mario</cp:lastModifiedBy>
  <cp:revision>136</cp:revision>
  <dcterms:created xsi:type="dcterms:W3CDTF">2018-02-22T15:14:53Z</dcterms:created>
  <dcterms:modified xsi:type="dcterms:W3CDTF">2020-03-03T14:31:14Z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0x0101005878DF7B1223DB469E3C3DC380242F7F</vt:lpwstr>
  </property>
  <property fmtid="{D5CDD505-2E9C-101B-9397-08002B2CF9AE}" pid="4" name="Order">
    <vt:r8>1100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ies>
</file>